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5" r:id="rId3"/>
  </p:sldMasterIdLst>
  <p:notesMasterIdLst>
    <p:notesMasterId r:id="rId28"/>
  </p:notesMasterIdLst>
  <p:sldIdLst>
    <p:sldId id="256" r:id="rId4"/>
    <p:sldId id="291" r:id="rId5"/>
    <p:sldId id="294" r:id="rId6"/>
    <p:sldId id="292" r:id="rId7"/>
    <p:sldId id="293" r:id="rId8"/>
    <p:sldId id="296" r:id="rId9"/>
    <p:sldId id="295" r:id="rId10"/>
    <p:sldId id="301" r:id="rId11"/>
    <p:sldId id="302" r:id="rId12"/>
    <p:sldId id="298" r:id="rId13"/>
    <p:sldId id="303" r:id="rId14"/>
    <p:sldId id="304" r:id="rId15"/>
    <p:sldId id="305" r:id="rId16"/>
    <p:sldId id="306" r:id="rId17"/>
    <p:sldId id="307" r:id="rId18"/>
    <p:sldId id="308" r:id="rId19"/>
    <p:sldId id="309" r:id="rId20"/>
    <p:sldId id="310" r:id="rId21"/>
    <p:sldId id="311" r:id="rId22"/>
    <p:sldId id="316" r:id="rId23"/>
    <p:sldId id="312" r:id="rId24"/>
    <p:sldId id="314" r:id="rId25"/>
    <p:sldId id="321" r:id="rId26"/>
    <p:sldId id="32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EFF4"/>
    <a:srgbClr val="FDB5B9"/>
    <a:srgbClr val="FF7D88"/>
    <a:srgbClr val="FF4F92"/>
    <a:srgbClr val="F32F5D"/>
    <a:srgbClr val="48AEE6"/>
    <a:srgbClr val="7FBCDA"/>
    <a:srgbClr val="CBEBFD"/>
    <a:srgbClr val="E54658"/>
    <a:srgbClr val="E440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showGuides="1">
      <p:cViewPr>
        <p:scale>
          <a:sx n="100" d="100"/>
          <a:sy n="100" d="100"/>
        </p:scale>
        <p:origin x="-990" y="-306"/>
      </p:cViewPr>
      <p:guideLst>
        <p:guide orient="horz" pos="2160"/>
        <p:guide pos="3845"/>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87" d="100"/>
          <a:sy n="87" d="100"/>
        </p:scale>
        <p:origin x="1812"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600AD-49C7-400F-A339-80DB77C8443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7AC028-0154-4EC5-A8C8-8B462F5E288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EDD6555-5A17-43EC-AD60-A02D9CB5220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9CD3FFD-2B64-4882-8633-4453E00B9DC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DD6555-5A17-43EC-AD60-A02D9CB5220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9CD3FFD-2B64-4882-8633-4453E00B9DC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DD6555-5A17-43EC-AD60-A02D9CB5220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9CD3FFD-2B64-4882-8633-4453E00B9DC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DD6555-5A17-43EC-AD60-A02D9CB5220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9CD3FFD-2B64-4882-8633-4453E00B9DC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DD6555-5A17-43EC-AD60-A02D9CB5220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9CD3FFD-2B64-4882-8633-4453E00B9DC3}" type="slidenum">
              <a:rPr lang="zh-CN" altLang="en-US" smtClean="0"/>
            </a:fld>
            <a:endParaRPr lang="zh-CN" altLang="en-US"/>
          </a:p>
        </p:txBody>
      </p:sp>
      <p:sp>
        <p:nvSpPr>
          <p:cNvPr id="7" name="TextBox 6"/>
          <p:cNvSpPr txBox="1"/>
          <p:nvPr userDrawn="1"/>
        </p:nvSpPr>
        <p:spPr>
          <a:xfrm>
            <a:off x="1307629" y="67395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DD6555-5A17-43EC-AD60-A02D9CB5220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9CD3FFD-2B64-4882-8633-4453E00B9DC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1.jpe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DD6555-5A17-43EC-AD60-A02D9CB5220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CD3FFD-2B64-4882-8633-4453E00B9DC3}" type="slidenum">
              <a:rPr lang="zh-CN" altLang="en-US" smtClean="0"/>
            </a:fld>
            <a:endParaRPr lang="zh-CN" altLang="en-US"/>
          </a:p>
        </p:txBody>
      </p:sp>
      <p:pic>
        <p:nvPicPr>
          <p:cNvPr id="10" name="图片 9"/>
          <p:cNvPicPr>
            <a:picLocks noChangeAspect="1"/>
          </p:cNvPicPr>
          <p:nvPr userDrawn="1"/>
        </p:nvPicPr>
        <p:blipFill>
          <a:blip r:embed="rId7" cstate="screen"/>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0" y="0"/>
            <a:ext cx="12192000" cy="6858000"/>
          </a:xfrm>
          <a:prstGeom prst="rect">
            <a:avLst/>
          </a:prstGeom>
        </p:spPr>
      </p:pic>
      <p:sp>
        <p:nvSpPr>
          <p:cNvPr id="7" name="矩形 6"/>
          <p:cNvSpPr/>
          <p:nvPr/>
        </p:nvSpPr>
        <p:spPr>
          <a:xfrm>
            <a:off x="1991905" y="4338502"/>
            <a:ext cx="7045960" cy="400110"/>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r>
              <a:rPr lang="en-US" altLang="zh-CN" sz="2000" b="1" dirty="0">
                <a:solidFill>
                  <a:srgbClr val="FF7D88"/>
                </a:solidFill>
                <a:effectLst/>
                <a:cs typeface="+mn-ea"/>
                <a:sym typeface="+mn-lt"/>
              </a:rPr>
              <a:t>5.12</a:t>
            </a:r>
            <a:r>
              <a:rPr lang="zh-CN" altLang="en-US" sz="2000" b="1" dirty="0">
                <a:solidFill>
                  <a:srgbClr val="FF7D88"/>
                </a:solidFill>
                <a:effectLst/>
                <a:cs typeface="+mn-ea"/>
                <a:sym typeface="+mn-lt"/>
              </a:rPr>
              <a:t>国际护士节活动策划方案</a:t>
            </a:r>
            <a:endParaRPr lang="zh-CN" altLang="en-US" sz="2000" b="1" dirty="0">
              <a:solidFill>
                <a:srgbClr val="FF7D88"/>
              </a:solidFill>
              <a:effectLst/>
              <a:cs typeface="+mn-ea"/>
              <a:sym typeface="+mn-lt"/>
            </a:endParaRPr>
          </a:p>
        </p:txBody>
      </p:sp>
      <p:sp>
        <p:nvSpPr>
          <p:cNvPr id="8" name="PA_文本框 18"/>
          <p:cNvSpPr txBox="1"/>
          <p:nvPr>
            <p:custDataLst>
              <p:tags r:id="rId2"/>
            </p:custDataLst>
          </p:nvPr>
        </p:nvSpPr>
        <p:spPr>
          <a:xfrm>
            <a:off x="3637861" y="4845585"/>
            <a:ext cx="1743456" cy="386988"/>
          </a:xfrm>
          <a:prstGeom prst="roundRect">
            <a:avLst>
              <a:gd name="adj" fmla="val 49142"/>
            </a:avLst>
          </a:prstGeom>
          <a:solidFill>
            <a:srgbClr val="FF7D88"/>
          </a:solidFill>
          <a:ln w="3175">
            <a:noFill/>
          </a:ln>
        </p:spPr>
        <p:txBody>
          <a:bodyPr wrap="squar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sz="1200" dirty="0">
                <a:solidFill>
                  <a:schemeClr val="bg1"/>
                </a:solidFill>
                <a:cs typeface="+mn-ea"/>
                <a:sym typeface="+mn-lt"/>
              </a:rPr>
              <a:t>演讲人</a:t>
            </a:r>
            <a:r>
              <a:rPr lang="zh-CN" sz="1200" dirty="0" smtClean="0">
                <a:solidFill>
                  <a:schemeClr val="bg1"/>
                </a:solidFill>
                <a:cs typeface="+mn-ea"/>
                <a:sym typeface="+mn-lt"/>
              </a:rPr>
              <a:t>：</a:t>
            </a:r>
            <a:r>
              <a:rPr lang="en-US" altLang="zh-CN" sz="1200" dirty="0" smtClean="0">
                <a:solidFill>
                  <a:schemeClr val="bg1"/>
                </a:solidFill>
                <a:cs typeface="+mn-ea"/>
                <a:sym typeface="+mn-lt"/>
              </a:rPr>
              <a:t>XXX</a:t>
            </a:r>
            <a:endParaRPr lang="en-US" altLang="zh-CN" sz="1200" dirty="0" smtClean="0">
              <a:solidFill>
                <a:schemeClr val="bg1"/>
              </a:solidFill>
              <a:cs typeface="+mn-ea"/>
              <a:sym typeface="+mn-lt"/>
            </a:endParaRPr>
          </a:p>
        </p:txBody>
      </p:sp>
      <p:sp>
        <p:nvSpPr>
          <p:cNvPr id="9" name="PA_文本框 18"/>
          <p:cNvSpPr txBox="1"/>
          <p:nvPr>
            <p:custDataLst>
              <p:tags r:id="rId3"/>
            </p:custDataLst>
          </p:nvPr>
        </p:nvSpPr>
        <p:spPr>
          <a:xfrm>
            <a:off x="5684720" y="4845585"/>
            <a:ext cx="1447532" cy="386834"/>
          </a:xfrm>
          <a:prstGeom prst="roundRect">
            <a:avLst>
              <a:gd name="adj" fmla="val 49142"/>
            </a:avLst>
          </a:prstGeom>
          <a:solidFill>
            <a:srgbClr val="FF7D88"/>
          </a:solidFill>
          <a:ln w="3175">
            <a:noFill/>
          </a:ln>
        </p:spPr>
        <p:txBody>
          <a:bodyPr wrap="squar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sz="1200" dirty="0">
                <a:solidFill>
                  <a:schemeClr val="bg1"/>
                </a:solidFill>
                <a:cs typeface="+mn-ea"/>
                <a:sym typeface="+mn-lt"/>
              </a:rPr>
              <a:t>时间：</a:t>
            </a:r>
            <a:r>
              <a:rPr lang="en-US" altLang="zh-CN" sz="1200" dirty="0" smtClean="0">
                <a:solidFill>
                  <a:schemeClr val="bg1"/>
                </a:solidFill>
                <a:cs typeface="+mn-ea"/>
                <a:sym typeface="+mn-lt"/>
              </a:rPr>
              <a:t>20XX</a:t>
            </a:r>
            <a:endParaRPr lang="en-US" altLang="zh-CN" sz="1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25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9" dur="25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7">
                                            <p:txEl>
                                              <p:pRg st="0" end="0"/>
                                            </p:txEl>
                                          </p:spTgt>
                                        </p:tgtEl>
                                      </p:cBhvr>
                                    </p:animEffect>
                                  </p:childTnLst>
                                </p:cTn>
                              </p:par>
                            </p:childTnLst>
                          </p:cTn>
                        </p:par>
                        <p:par>
                          <p:cTn id="12" fill="hold">
                            <p:stCondLst>
                              <p:cond delay="600"/>
                            </p:stCondLst>
                            <p:childTnLst>
                              <p:par>
                                <p:cTn id="13" presetID="27" presetClass="emph" presetSubtype="0" fill="remove" grpId="0" nodeType="afterEffect">
                                  <p:stCondLst>
                                    <p:cond delay="0"/>
                                  </p:stCondLst>
                                  <p:iterate type="lt">
                                    <p:tmPct val="0"/>
                                  </p:iterate>
                                  <p:childTnLst>
                                    <p:animClr clrSpc="rgb" dir="cw">
                                      <p:cBhvr override="childStyle">
                                        <p:cTn id="14" dur="250" autoRev="1" fill="remove"/>
                                        <p:tgtEl>
                                          <p:spTgt spid="7">
                                            <p:txEl>
                                              <p:pRg st="0" end="0"/>
                                            </p:txEl>
                                          </p:spTgt>
                                        </p:tgtEl>
                                        <p:attrNameLst>
                                          <p:attrName>style.color</p:attrName>
                                        </p:attrNameLst>
                                      </p:cBhvr>
                                      <p:to>
                                        <a:schemeClr val="bg1"/>
                                      </p:to>
                                    </p:animClr>
                                    <p:animClr clrSpc="rgb" dir="cw">
                                      <p:cBhvr>
                                        <p:cTn id="15" dur="250" autoRev="1" fill="remove"/>
                                        <p:tgtEl>
                                          <p:spTgt spid="7">
                                            <p:txEl>
                                              <p:pRg st="0" end="0"/>
                                            </p:txEl>
                                          </p:spTgt>
                                        </p:tgtEl>
                                        <p:attrNameLst>
                                          <p:attrName>fillcolor</p:attrName>
                                        </p:attrNameLst>
                                      </p:cBhvr>
                                      <p:to>
                                        <a:schemeClr val="bg1"/>
                                      </p:to>
                                    </p:animClr>
                                    <p:set>
                                      <p:cBhvr>
                                        <p:cTn id="16" dur="250" autoRev="1" fill="remove"/>
                                        <p:tgtEl>
                                          <p:spTgt spid="7">
                                            <p:txEl>
                                              <p:pRg st="0" end="0"/>
                                            </p:txEl>
                                          </p:spTgt>
                                        </p:tgtEl>
                                        <p:attrNameLst>
                                          <p:attrName>fill.type</p:attrName>
                                        </p:attrNameLst>
                                      </p:cBhvr>
                                      <p:to>
                                        <p:strVal val="solid"/>
                                      </p:to>
                                    </p:set>
                                    <p:set>
                                      <p:cBhvr>
                                        <p:cTn id="17" dur="250" autoRev="1" fill="remove"/>
                                        <p:tgtEl>
                                          <p:spTgt spid="7">
                                            <p:txEl>
                                              <p:pRg st="0" end="0"/>
                                            </p:txEl>
                                          </p:spTgt>
                                        </p:tgtEl>
                                        <p:attrNameLst>
                                          <p:attrName>fill.on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plus(in)">
                                      <p:cBhvr>
                                        <p:cTn id="22" dur="2000"/>
                                        <p:tgtEl>
                                          <p:spTgt spid="9"/>
                                        </p:tgtEl>
                                      </p:cBhvr>
                                    </p:animEffect>
                                  </p:childTnLst>
                                </p:cTn>
                              </p:par>
                              <p:par>
                                <p:cTn id="23" presetID="1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plus(in)">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7" grpId="1" build="allAtOnce"/>
      <p:bldP spid="8" grpId="0" bldLvl="0" animBg="1"/>
      <p:bldP spid="8" grpId="1" animBg="1"/>
      <p:bldP spid="9" grpId="0" animBg="1"/>
      <p:bldP spid="9"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3" name="组合 2"/>
          <p:cNvGrpSpPr/>
          <p:nvPr/>
        </p:nvGrpSpPr>
        <p:grpSpPr>
          <a:xfrm>
            <a:off x="1270000" y="1880235"/>
            <a:ext cx="7495540" cy="4114800"/>
            <a:chOff x="4281" y="1866"/>
            <a:chExt cx="11804" cy="6480"/>
          </a:xfrm>
        </p:grpSpPr>
        <p:sp>
          <p:nvSpPr>
            <p:cNvPr id="2" name="矩形: 剪去左右顶角 56"/>
            <p:cNvSpPr/>
            <p:nvPr/>
          </p:nvSpPr>
          <p:spPr>
            <a:xfrm>
              <a:off x="4281" y="1866"/>
              <a:ext cx="11804" cy="6480"/>
            </a:xfrm>
            <a:prstGeom prst="snip2SameRect">
              <a:avLst>
                <a:gd name="adj1" fmla="val 8586"/>
                <a:gd name="adj2" fmla="val 17130"/>
              </a:avLst>
            </a:prstGeom>
            <a:noFill/>
            <a:ln>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3" name="矩形 52"/>
            <p:cNvSpPr/>
            <p:nvPr/>
          </p:nvSpPr>
          <p:spPr>
            <a:xfrm>
              <a:off x="5225" y="2142"/>
              <a:ext cx="10305" cy="5960"/>
            </a:xfrm>
            <a:prstGeom prst="rect">
              <a:avLst/>
            </a:prstGeom>
          </p:spPr>
          <p:txBody>
            <a:bodyPr wrap="square">
              <a:spAutoFit/>
            </a:bodyPr>
            <a:lstStyle/>
            <a:p>
              <a:pPr algn="just">
                <a:lnSpc>
                  <a:spcPct val="200000"/>
                </a:lnSpc>
              </a:pPr>
              <a:r>
                <a:rPr lang="zh-CN" altLang="en-US" sz="2000" dirty="0">
                  <a:cs typeface="+mn-ea"/>
                  <a:sym typeface="+mn-lt"/>
                </a:rPr>
                <a:t>每逢</a:t>
              </a:r>
              <a:r>
                <a:rPr lang="en-US" altLang="zh-CN" sz="2000" dirty="0">
                  <a:cs typeface="+mn-ea"/>
                  <a:sym typeface="+mn-lt"/>
                </a:rPr>
                <a:t>5</a:t>
              </a:r>
              <a:r>
                <a:rPr lang="zh-CN" altLang="en-US" sz="2000" dirty="0">
                  <a:cs typeface="+mn-ea"/>
                  <a:sym typeface="+mn-lt"/>
                </a:rPr>
                <a:t>月</a:t>
              </a:r>
              <a:r>
                <a:rPr lang="en-US" altLang="zh-CN" sz="2000" dirty="0">
                  <a:cs typeface="+mn-ea"/>
                  <a:sym typeface="+mn-lt"/>
                </a:rPr>
                <a:t>12</a:t>
              </a:r>
              <a:r>
                <a:rPr lang="zh-CN" altLang="en-US" sz="2000" dirty="0">
                  <a:cs typeface="+mn-ea"/>
                  <a:sym typeface="+mn-lt"/>
                </a:rPr>
                <a:t>日国际护士节到来之际，医院、护士学校等都会举行庄严的护士授帽仪式，授帽仪式是护生成为护士的重要时刻，在护理学创始人南丁格尔像前，护生直跪在护理前辈面前，前辈为护生戴上象征着圣洁的天使的洁白燕帽，护生接过前辈手中象征着“燃烧自己，照亮他人”的蜡烛，站在南丁格尔像前宣读誓言。</a:t>
              </a:r>
              <a:endParaRPr lang="zh-CN" altLang="en-US" sz="2000" dirty="0">
                <a:cs typeface="+mn-ea"/>
                <a:sym typeface="+mn-lt"/>
              </a:endParaRPr>
            </a:p>
          </p:txBody>
        </p:sp>
      </p:grpSp>
      <p:pic>
        <p:nvPicPr>
          <p:cNvPr id="11" name="图片 10"/>
          <p:cNvPicPr>
            <a:picLocks noChangeAspect="1"/>
          </p:cNvPicPr>
          <p:nvPr/>
        </p:nvPicPr>
        <p:blipFill>
          <a:blip r:embed="rId1" cstate="screen"/>
          <a:stretch>
            <a:fillRect/>
          </a:stretch>
        </p:blipFill>
        <p:spPr>
          <a:xfrm>
            <a:off x="7639050" y="1600200"/>
            <a:ext cx="3352800" cy="4470400"/>
          </a:xfrm>
          <a:prstGeom prst="rect">
            <a:avLst/>
          </a:prstGeom>
        </p:spPr>
      </p:pic>
      <p:grpSp>
        <p:nvGrpSpPr>
          <p:cNvPr id="12" name="组合 11"/>
          <p:cNvGrpSpPr/>
          <p:nvPr/>
        </p:nvGrpSpPr>
        <p:grpSpPr>
          <a:xfrm>
            <a:off x="2460625" y="650240"/>
            <a:ext cx="8421370" cy="706755"/>
            <a:chOff x="10413" y="1303"/>
            <a:chExt cx="13262" cy="1113"/>
          </a:xfrm>
        </p:grpSpPr>
        <p:sp>
          <p:nvSpPr>
            <p:cNvPr id="13" name="矩形: 圆角 12"/>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节日的活动</a:t>
              </a:r>
              <a:endParaRPr lang="zh-CN" altLang="en-US" sz="2500" dirty="0">
                <a:solidFill>
                  <a:srgbClr val="FF7D88"/>
                </a:solidFill>
                <a:cs typeface="+mn-ea"/>
                <a:sym typeface="+mn-lt"/>
              </a:endParaRPr>
            </a:p>
          </p:txBody>
        </p:sp>
        <p:sp>
          <p:nvSpPr>
            <p:cNvPr id="15"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03</a:t>
              </a:r>
              <a:endParaRPr lang="en-US" altLang="zh-CN" sz="2500" dirty="0">
                <a:solidFill>
                  <a:schemeClr val="bg1"/>
                </a:solidFill>
                <a:cs typeface="+mn-ea"/>
                <a:sym typeface="+mn-lt"/>
              </a:endParaRPr>
            </a:p>
          </p:txBody>
        </p:sp>
        <p:cxnSp>
          <p:nvCxnSpPr>
            <p:cNvPr id="16" name="直接连接符 15"/>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2" name="组合 1"/>
          <p:cNvGrpSpPr/>
          <p:nvPr/>
        </p:nvGrpSpPr>
        <p:grpSpPr>
          <a:xfrm>
            <a:off x="2297430" y="1871267"/>
            <a:ext cx="7627620" cy="1954050"/>
            <a:chOff x="3103" y="2443"/>
            <a:chExt cx="6672" cy="5748"/>
          </a:xfrm>
        </p:grpSpPr>
        <p:sp>
          <p:nvSpPr>
            <p:cNvPr id="53" name="矩形 52"/>
            <p:cNvSpPr/>
            <p:nvPr/>
          </p:nvSpPr>
          <p:spPr>
            <a:xfrm>
              <a:off x="3569" y="3044"/>
              <a:ext cx="5755" cy="3620"/>
            </a:xfrm>
            <a:prstGeom prst="rect">
              <a:avLst/>
            </a:prstGeom>
          </p:spPr>
          <p:txBody>
            <a:bodyPr wrap="square">
              <a:spAutoFit/>
            </a:bodyPr>
            <a:lstStyle/>
            <a:p>
              <a:pPr algn="just">
                <a:lnSpc>
                  <a:spcPct val="200000"/>
                </a:lnSpc>
              </a:pPr>
              <a:r>
                <a:rPr lang="zh-CN" altLang="en-US" sz="2000" dirty="0">
                  <a:cs typeface="+mn-ea"/>
                  <a:sym typeface="+mn-lt"/>
                </a:rPr>
                <a:t>我宣誓：以救死扶伤、防病治病，实行社会主义的人道主义，全心全意为人民服务为宗旨，履行护士的天职。</a:t>
              </a:r>
              <a:endParaRPr lang="zh-CN" altLang="en-US" sz="2000" dirty="0">
                <a:cs typeface="+mn-ea"/>
                <a:sym typeface="+mn-lt"/>
              </a:endParaRPr>
            </a:p>
          </p:txBody>
        </p:sp>
        <p:sp>
          <p:nvSpPr>
            <p:cNvPr id="11" name="矩形: 圆角 10"/>
            <p:cNvSpPr/>
            <p:nvPr/>
          </p:nvSpPr>
          <p:spPr>
            <a:xfrm>
              <a:off x="3103" y="2443"/>
              <a:ext cx="6672" cy="5748"/>
            </a:xfrm>
            <a:prstGeom prst="roundRect">
              <a:avLst/>
            </a:prstGeom>
            <a:noFill/>
            <a:ln>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3" name="组合 2"/>
          <p:cNvGrpSpPr/>
          <p:nvPr/>
        </p:nvGrpSpPr>
        <p:grpSpPr>
          <a:xfrm>
            <a:off x="2297430" y="4065758"/>
            <a:ext cx="7627620" cy="1954042"/>
            <a:chOff x="9779" y="2443"/>
            <a:chExt cx="6672" cy="5748"/>
          </a:xfrm>
        </p:grpSpPr>
        <p:sp>
          <p:nvSpPr>
            <p:cNvPr id="9" name="矩形 8"/>
            <p:cNvSpPr/>
            <p:nvPr/>
          </p:nvSpPr>
          <p:spPr>
            <a:xfrm>
              <a:off x="10176" y="2610"/>
              <a:ext cx="5929" cy="5431"/>
            </a:xfrm>
            <a:prstGeom prst="rect">
              <a:avLst/>
            </a:prstGeom>
          </p:spPr>
          <p:txBody>
            <a:bodyPr wrap="square">
              <a:spAutoFit/>
            </a:bodyPr>
            <a:lstStyle/>
            <a:p>
              <a:pPr algn="just">
                <a:lnSpc>
                  <a:spcPct val="200000"/>
                </a:lnSpc>
              </a:pPr>
              <a:r>
                <a:rPr lang="zh-CN" altLang="en-US" sz="2000" dirty="0">
                  <a:cs typeface="+mn-ea"/>
                  <a:sym typeface="+mn-lt"/>
                </a:rPr>
                <a:t>我宣誓：以自己的真心、爱心、责任心对待我所护理的每一位病人；我宣誓：我将牢记今天的决心和誓言，接过前辈手中的蜡烛，把毕生精力奉献给护理事业。</a:t>
              </a:r>
              <a:endParaRPr lang="zh-CN" altLang="en-US" sz="2000" dirty="0">
                <a:cs typeface="+mn-ea"/>
                <a:sym typeface="+mn-lt"/>
              </a:endParaRPr>
            </a:p>
          </p:txBody>
        </p:sp>
        <p:sp>
          <p:nvSpPr>
            <p:cNvPr id="10" name="矩形: 圆角 9"/>
            <p:cNvSpPr/>
            <p:nvPr/>
          </p:nvSpPr>
          <p:spPr>
            <a:xfrm>
              <a:off x="9779" y="2443"/>
              <a:ext cx="6672" cy="5748"/>
            </a:xfrm>
            <a:prstGeom prst="roundRect">
              <a:avLst/>
            </a:prstGeom>
            <a:noFill/>
            <a:ln>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p:cNvGrpSpPr/>
          <p:nvPr/>
        </p:nvGrpSpPr>
        <p:grpSpPr>
          <a:xfrm>
            <a:off x="2460625" y="650240"/>
            <a:ext cx="8421370" cy="706755"/>
            <a:chOff x="10413" y="1303"/>
            <a:chExt cx="13262" cy="1113"/>
          </a:xfrm>
        </p:grpSpPr>
        <p:sp>
          <p:nvSpPr>
            <p:cNvPr id="14" name="矩形: 圆角 13"/>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节日的活动</a:t>
              </a:r>
              <a:endParaRPr lang="zh-CN" altLang="en-US" sz="2500" dirty="0">
                <a:solidFill>
                  <a:srgbClr val="FF7D88"/>
                </a:solidFill>
                <a:cs typeface="+mn-ea"/>
                <a:sym typeface="+mn-lt"/>
              </a:endParaRPr>
            </a:p>
          </p:txBody>
        </p:sp>
        <p:sp>
          <p:nvSpPr>
            <p:cNvPr id="16"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03</a:t>
              </a:r>
              <a:endParaRPr lang="en-US" altLang="zh-CN" sz="2500" dirty="0">
                <a:solidFill>
                  <a:schemeClr val="bg1"/>
                </a:solidFill>
                <a:cs typeface="+mn-ea"/>
                <a:sym typeface="+mn-lt"/>
              </a:endParaRPr>
            </a:p>
          </p:txBody>
        </p:sp>
        <p:cxnSp>
          <p:nvCxnSpPr>
            <p:cNvPr id="17" name="直接连接符 16"/>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pic>
        <p:nvPicPr>
          <p:cNvPr id="7" name="图片 6" descr="E:\设计\PPT\党建素材包\图片1.png图片1"/>
          <p:cNvPicPr>
            <a:picLocks noChangeAspect="1"/>
          </p:cNvPicPr>
          <p:nvPr/>
        </p:nvPicPr>
        <p:blipFill>
          <a:blip r:embed="rId1" cstate="screen"/>
          <a:srcRect/>
          <a:stretch>
            <a:fillRect/>
          </a:stretch>
        </p:blipFill>
        <p:spPr>
          <a:xfrm>
            <a:off x="10811776" y="4726234"/>
            <a:ext cx="1097714" cy="1097280"/>
          </a:xfrm>
          <a:prstGeom prst="rect">
            <a:avLst/>
          </a:prstGeom>
        </p:spPr>
      </p:pic>
      <p:grpSp>
        <p:nvGrpSpPr>
          <p:cNvPr id="15" name="组合 14"/>
          <p:cNvGrpSpPr/>
          <p:nvPr/>
        </p:nvGrpSpPr>
        <p:grpSpPr>
          <a:xfrm>
            <a:off x="1457325" y="1543050"/>
            <a:ext cx="9658985" cy="4653915"/>
            <a:chOff x="2295" y="2430"/>
            <a:chExt cx="15211" cy="7329"/>
          </a:xfrm>
        </p:grpSpPr>
        <p:grpSp>
          <p:nvGrpSpPr>
            <p:cNvPr id="13" name="组合 12"/>
            <p:cNvGrpSpPr/>
            <p:nvPr/>
          </p:nvGrpSpPr>
          <p:grpSpPr>
            <a:xfrm>
              <a:off x="2475" y="2430"/>
              <a:ext cx="15031" cy="7329"/>
              <a:chOff x="2356" y="2430"/>
              <a:chExt cx="15031" cy="7329"/>
            </a:xfrm>
          </p:grpSpPr>
          <p:sp>
            <p:nvSpPr>
              <p:cNvPr id="4" name="矩形: 对角圆角 56"/>
              <p:cNvSpPr/>
              <p:nvPr/>
            </p:nvSpPr>
            <p:spPr>
              <a:xfrm>
                <a:off x="2356" y="2430"/>
                <a:ext cx="14669" cy="7329"/>
              </a:xfrm>
              <a:prstGeom prst="round2DiagRect">
                <a:avLst>
                  <a:gd name="adj1" fmla="val 12776"/>
                  <a:gd name="adj2" fmla="val 0"/>
                </a:avLst>
              </a:prstGeom>
              <a:noFill/>
              <a:ln>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7285" y="2559"/>
                <a:ext cx="10102" cy="7125"/>
              </a:xfrm>
              <a:prstGeom prst="rect">
                <a:avLst/>
              </a:prstGeom>
            </p:spPr>
            <p:txBody>
              <a:bodyPr wrap="square">
                <a:spAutoFit/>
              </a:bodyPr>
              <a:lstStyle/>
              <a:p>
                <a:pPr algn="just">
                  <a:lnSpc>
                    <a:spcPct val="200000"/>
                  </a:lnSpc>
                </a:pPr>
                <a:r>
                  <a:rPr lang="en-US" altLang="zh-CN" sz="1600" dirty="0">
                    <a:cs typeface="+mn-ea"/>
                    <a:sym typeface="+mn-lt"/>
                  </a:rPr>
                  <a:t>2000</a:t>
                </a:r>
                <a:r>
                  <a:rPr lang="zh-CN" altLang="en-US" sz="1600" dirty="0">
                    <a:cs typeface="+mn-ea"/>
                    <a:sym typeface="+mn-lt"/>
                  </a:rPr>
                  <a:t>年主题：无论何时何地，护士永远为你服务。</a:t>
                </a:r>
                <a:endParaRPr lang="zh-CN" altLang="en-US" sz="1600" dirty="0">
                  <a:cs typeface="+mn-ea"/>
                  <a:sym typeface="+mn-lt"/>
                </a:endParaRPr>
              </a:p>
              <a:p>
                <a:pPr algn="just">
                  <a:lnSpc>
                    <a:spcPct val="200000"/>
                  </a:lnSpc>
                </a:pPr>
                <a:r>
                  <a:rPr lang="en-US" altLang="zh-CN" sz="1600" dirty="0">
                    <a:cs typeface="+mn-ea"/>
                    <a:sym typeface="+mn-lt"/>
                  </a:rPr>
                  <a:t>2001</a:t>
                </a:r>
                <a:r>
                  <a:rPr lang="zh-CN" altLang="en-US" sz="1600" dirty="0">
                    <a:cs typeface="+mn-ea"/>
                    <a:sym typeface="+mn-lt"/>
                  </a:rPr>
                  <a:t>年主题：无论何时何地，护士永远为你服务：联合反对暴力。</a:t>
                </a:r>
                <a:endParaRPr lang="zh-CN" altLang="en-US" sz="1600" dirty="0">
                  <a:cs typeface="+mn-ea"/>
                  <a:sym typeface="+mn-lt"/>
                </a:endParaRPr>
              </a:p>
              <a:p>
                <a:pPr algn="just">
                  <a:lnSpc>
                    <a:spcPct val="200000"/>
                  </a:lnSpc>
                </a:pPr>
                <a:r>
                  <a:rPr lang="en-US" altLang="zh-CN" sz="1600" dirty="0">
                    <a:cs typeface="+mn-ea"/>
                    <a:sym typeface="+mn-lt"/>
                  </a:rPr>
                  <a:t>2002</a:t>
                </a:r>
                <a:r>
                  <a:rPr lang="zh-CN" altLang="en-US" sz="1600" dirty="0">
                    <a:cs typeface="+mn-ea"/>
                    <a:sym typeface="+mn-lt"/>
                  </a:rPr>
                  <a:t>年主题：无论何时何地，护士永远为你服务：关爱家庭。</a:t>
                </a:r>
                <a:endParaRPr lang="zh-CN" altLang="en-US" sz="1600" dirty="0">
                  <a:cs typeface="+mn-ea"/>
                  <a:sym typeface="+mn-lt"/>
                </a:endParaRPr>
              </a:p>
              <a:p>
                <a:pPr algn="just">
                  <a:lnSpc>
                    <a:spcPct val="200000"/>
                  </a:lnSpc>
                </a:pPr>
                <a:r>
                  <a:rPr lang="en-US" altLang="zh-CN" sz="1600" dirty="0">
                    <a:cs typeface="+mn-ea"/>
                    <a:sym typeface="+mn-lt"/>
                  </a:rPr>
                  <a:t>2003</a:t>
                </a:r>
                <a:r>
                  <a:rPr lang="zh-CN" altLang="en-US" sz="1600" dirty="0">
                    <a:cs typeface="+mn-ea"/>
                    <a:sym typeface="+mn-lt"/>
                  </a:rPr>
                  <a:t>年主题：反对歧视</a:t>
                </a:r>
                <a:r>
                  <a:rPr lang="en-US" altLang="zh-CN" sz="1600" dirty="0">
                    <a:cs typeface="+mn-ea"/>
                    <a:sym typeface="+mn-lt"/>
                  </a:rPr>
                  <a:t>AIDS</a:t>
                </a:r>
                <a:r>
                  <a:rPr lang="zh-CN" altLang="en-US" sz="1600" dirty="0">
                    <a:cs typeface="+mn-ea"/>
                    <a:sym typeface="+mn-lt"/>
                  </a:rPr>
                  <a:t>，关爱全人类。</a:t>
                </a:r>
                <a:endParaRPr lang="zh-CN" altLang="en-US" sz="1600" dirty="0">
                  <a:cs typeface="+mn-ea"/>
                  <a:sym typeface="+mn-lt"/>
                </a:endParaRPr>
              </a:p>
              <a:p>
                <a:pPr algn="just">
                  <a:lnSpc>
                    <a:spcPct val="200000"/>
                  </a:lnSpc>
                </a:pPr>
                <a:r>
                  <a:rPr lang="en-US" altLang="zh-CN" sz="1600" dirty="0">
                    <a:cs typeface="+mn-ea"/>
                    <a:sym typeface="+mn-lt"/>
                  </a:rPr>
                  <a:t>2004</a:t>
                </a:r>
                <a:r>
                  <a:rPr lang="zh-CN" altLang="en-US" sz="1600" dirty="0">
                    <a:cs typeface="+mn-ea"/>
                    <a:sym typeface="+mn-lt"/>
                  </a:rPr>
                  <a:t>年主题：携手战胜贫困。</a:t>
                </a:r>
                <a:endParaRPr lang="zh-CN" altLang="en-US" sz="1600" dirty="0">
                  <a:cs typeface="+mn-ea"/>
                  <a:sym typeface="+mn-lt"/>
                </a:endParaRPr>
              </a:p>
              <a:p>
                <a:pPr algn="just">
                  <a:lnSpc>
                    <a:spcPct val="200000"/>
                  </a:lnSpc>
                </a:pPr>
                <a:r>
                  <a:rPr lang="en-US" altLang="zh-CN" sz="1600" dirty="0">
                    <a:cs typeface="+mn-ea"/>
                    <a:sym typeface="+mn-lt"/>
                  </a:rPr>
                  <a:t>2005</a:t>
                </a:r>
                <a:r>
                  <a:rPr lang="zh-CN" altLang="en-US" sz="1600" dirty="0">
                    <a:cs typeface="+mn-ea"/>
                    <a:sym typeface="+mn-lt"/>
                  </a:rPr>
                  <a:t>年主题：为了病人安全，抵制伪劣药品。</a:t>
                </a:r>
                <a:endParaRPr lang="zh-CN" altLang="en-US" sz="1600" dirty="0">
                  <a:cs typeface="+mn-ea"/>
                  <a:sym typeface="+mn-lt"/>
                </a:endParaRPr>
              </a:p>
              <a:p>
                <a:pPr algn="just">
                  <a:lnSpc>
                    <a:spcPct val="200000"/>
                  </a:lnSpc>
                </a:pPr>
                <a:r>
                  <a:rPr lang="en-US" altLang="zh-CN" sz="1600" dirty="0">
                    <a:cs typeface="+mn-ea"/>
                    <a:sym typeface="+mn-lt"/>
                  </a:rPr>
                  <a:t>2006</a:t>
                </a:r>
                <a:r>
                  <a:rPr lang="zh-CN" altLang="en-US" sz="1600" dirty="0">
                    <a:cs typeface="+mn-ea"/>
                    <a:sym typeface="+mn-lt"/>
                  </a:rPr>
                  <a:t>年主题：护士的合理配置对拯救生命至关重要。</a:t>
                </a:r>
                <a:endParaRPr lang="zh-CN" altLang="en-US" sz="1600" dirty="0">
                  <a:cs typeface="+mn-ea"/>
                  <a:sym typeface="+mn-lt"/>
                </a:endParaRPr>
              </a:p>
              <a:p>
                <a:pPr algn="just">
                  <a:lnSpc>
                    <a:spcPct val="200000"/>
                  </a:lnSpc>
                </a:pPr>
                <a:r>
                  <a:rPr lang="en-US" altLang="zh-CN" sz="1600" dirty="0">
                    <a:cs typeface="+mn-ea"/>
                    <a:sym typeface="+mn-lt"/>
                  </a:rPr>
                  <a:t>2007</a:t>
                </a:r>
                <a:r>
                  <a:rPr lang="zh-CN" altLang="en-US" sz="1600" dirty="0">
                    <a:cs typeface="+mn-ea"/>
                    <a:sym typeface="+mn-lt"/>
                  </a:rPr>
                  <a:t>年主题：营造优良执业环境，提供优质护理服务。</a:t>
                </a:r>
                <a:endParaRPr lang="zh-CN" altLang="en-US" sz="1600" dirty="0">
                  <a:cs typeface="+mn-ea"/>
                  <a:sym typeface="+mn-lt"/>
                </a:endParaRPr>
              </a:p>
              <a:p>
                <a:pPr algn="just">
                  <a:lnSpc>
                    <a:spcPct val="200000"/>
                  </a:lnSpc>
                </a:pPr>
                <a:r>
                  <a:rPr lang="en-US" altLang="zh-CN" sz="1600" dirty="0">
                    <a:cs typeface="+mn-ea"/>
                    <a:sym typeface="+mn-lt"/>
                  </a:rPr>
                  <a:t>2008</a:t>
                </a:r>
                <a:r>
                  <a:rPr lang="zh-CN" altLang="en-US" sz="1600" dirty="0">
                    <a:cs typeface="+mn-ea"/>
                    <a:sym typeface="+mn-lt"/>
                  </a:rPr>
                  <a:t>年主题：提高社区护理品质，引领初级卫生保健。</a:t>
                </a:r>
                <a:endParaRPr lang="zh-CN" altLang="en-US" sz="1600" dirty="0">
                  <a:cs typeface="+mn-ea"/>
                  <a:sym typeface="+mn-lt"/>
                </a:endParaRPr>
              </a:p>
            </p:txBody>
          </p:sp>
        </p:grpSp>
        <p:pic>
          <p:nvPicPr>
            <p:cNvPr id="14" name="图片 13"/>
            <p:cNvPicPr>
              <a:picLocks noChangeAspect="1"/>
            </p:cNvPicPr>
            <p:nvPr/>
          </p:nvPicPr>
          <p:blipFill>
            <a:blip r:embed="rId2" cstate="screen"/>
            <a:srcRect/>
            <a:stretch>
              <a:fillRect/>
            </a:stretch>
          </p:blipFill>
          <p:spPr>
            <a:xfrm>
              <a:off x="2295" y="2790"/>
              <a:ext cx="5153" cy="6871"/>
            </a:xfrm>
            <a:prstGeom prst="rect">
              <a:avLst/>
            </a:prstGeom>
          </p:spPr>
        </p:pic>
      </p:grpSp>
      <p:grpSp>
        <p:nvGrpSpPr>
          <p:cNvPr id="16" name="组合 15"/>
          <p:cNvGrpSpPr/>
          <p:nvPr/>
        </p:nvGrpSpPr>
        <p:grpSpPr>
          <a:xfrm>
            <a:off x="2460625" y="650240"/>
            <a:ext cx="8421370" cy="706755"/>
            <a:chOff x="10413" y="1303"/>
            <a:chExt cx="13262" cy="1113"/>
          </a:xfrm>
        </p:grpSpPr>
        <p:sp>
          <p:nvSpPr>
            <p:cNvPr id="17" name="矩形: 圆角 16"/>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节日的活动</a:t>
              </a:r>
              <a:endParaRPr lang="zh-CN" altLang="en-US" sz="2500" dirty="0">
                <a:solidFill>
                  <a:srgbClr val="FF7D88"/>
                </a:solidFill>
                <a:cs typeface="+mn-ea"/>
                <a:sym typeface="+mn-lt"/>
              </a:endParaRPr>
            </a:p>
          </p:txBody>
        </p:sp>
        <p:sp>
          <p:nvSpPr>
            <p:cNvPr id="19"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03</a:t>
              </a:r>
              <a:endParaRPr lang="en-US" altLang="zh-CN" sz="2500" dirty="0">
                <a:solidFill>
                  <a:schemeClr val="bg1"/>
                </a:solidFill>
                <a:cs typeface="+mn-ea"/>
                <a:sym typeface="+mn-lt"/>
              </a:endParaRPr>
            </a:p>
          </p:txBody>
        </p:sp>
        <p:cxnSp>
          <p:nvCxnSpPr>
            <p:cNvPr id="20" name="直接连接符 19"/>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15" name="组合 14"/>
          <p:cNvGrpSpPr/>
          <p:nvPr/>
        </p:nvGrpSpPr>
        <p:grpSpPr>
          <a:xfrm>
            <a:off x="835025" y="1609725"/>
            <a:ext cx="9918065" cy="4627245"/>
            <a:chOff x="1525" y="2655"/>
            <a:chExt cx="15619" cy="7287"/>
          </a:xfrm>
        </p:grpSpPr>
        <p:grpSp>
          <p:nvGrpSpPr>
            <p:cNvPr id="13" name="组合 12"/>
            <p:cNvGrpSpPr/>
            <p:nvPr/>
          </p:nvGrpSpPr>
          <p:grpSpPr>
            <a:xfrm>
              <a:off x="2475" y="2655"/>
              <a:ext cx="14669" cy="7287"/>
              <a:chOff x="2356" y="2655"/>
              <a:chExt cx="14669" cy="7287"/>
            </a:xfrm>
          </p:grpSpPr>
          <p:sp>
            <p:nvSpPr>
              <p:cNvPr id="4" name="矩形: 对角圆角 56"/>
              <p:cNvSpPr/>
              <p:nvPr/>
            </p:nvSpPr>
            <p:spPr>
              <a:xfrm>
                <a:off x="2356" y="2655"/>
                <a:ext cx="14669" cy="7287"/>
              </a:xfrm>
              <a:prstGeom prst="round2DiagRect">
                <a:avLst>
                  <a:gd name="adj1" fmla="val 11032"/>
                  <a:gd name="adj2" fmla="val 0"/>
                </a:avLst>
              </a:prstGeom>
              <a:noFill/>
              <a:ln>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矩形 11"/>
              <p:cNvSpPr/>
              <p:nvPr/>
            </p:nvSpPr>
            <p:spPr>
              <a:xfrm>
                <a:off x="6602" y="2679"/>
                <a:ext cx="10102" cy="7123"/>
              </a:xfrm>
              <a:prstGeom prst="rect">
                <a:avLst/>
              </a:prstGeom>
            </p:spPr>
            <p:txBody>
              <a:bodyPr wrap="square">
                <a:spAutoFit/>
              </a:bodyPr>
              <a:lstStyle/>
              <a:p>
                <a:pPr algn="r">
                  <a:lnSpc>
                    <a:spcPct val="200000"/>
                  </a:lnSpc>
                </a:pPr>
                <a:r>
                  <a:rPr lang="en-US" altLang="zh-CN" sz="1600" dirty="0">
                    <a:cs typeface="+mn-ea"/>
                    <a:sym typeface="+mn-lt"/>
                  </a:rPr>
                  <a:t>2009</a:t>
                </a:r>
                <a:r>
                  <a:rPr lang="zh-CN" altLang="en-US" sz="1600" dirty="0">
                    <a:cs typeface="+mn-ea"/>
                    <a:sym typeface="+mn-lt"/>
                  </a:rPr>
                  <a:t>年主题：提供高品质的产品，服务社区：护士创新领导关怀。</a:t>
                </a:r>
                <a:endParaRPr lang="zh-CN" altLang="en-US" sz="1600" dirty="0">
                  <a:cs typeface="+mn-ea"/>
                  <a:sym typeface="+mn-lt"/>
                </a:endParaRPr>
              </a:p>
              <a:p>
                <a:pPr algn="r">
                  <a:lnSpc>
                    <a:spcPct val="200000"/>
                  </a:lnSpc>
                </a:pPr>
                <a:r>
                  <a:rPr lang="en-US" altLang="zh-CN" sz="1600" dirty="0">
                    <a:cs typeface="+mn-ea"/>
                    <a:sym typeface="+mn-lt"/>
                  </a:rPr>
                  <a:t>2010</a:t>
                </a:r>
                <a:r>
                  <a:rPr lang="zh-CN" altLang="en-US" sz="1600" dirty="0">
                    <a:cs typeface="+mn-ea"/>
                    <a:sym typeface="+mn-lt"/>
                  </a:rPr>
                  <a:t>年主题：优质护理，服务社区：护士引领长期护理。</a:t>
                </a:r>
                <a:endParaRPr lang="zh-CN" altLang="en-US" sz="1600" dirty="0">
                  <a:cs typeface="+mn-ea"/>
                  <a:sym typeface="+mn-lt"/>
                </a:endParaRPr>
              </a:p>
              <a:p>
                <a:pPr algn="r">
                  <a:lnSpc>
                    <a:spcPct val="200000"/>
                  </a:lnSpc>
                </a:pPr>
                <a:r>
                  <a:rPr lang="en-US" altLang="zh-CN" sz="1600" dirty="0">
                    <a:cs typeface="+mn-ea"/>
                    <a:sym typeface="+mn-lt"/>
                  </a:rPr>
                  <a:t>2011</a:t>
                </a:r>
                <a:r>
                  <a:rPr lang="zh-CN" altLang="en-US" sz="1600" dirty="0">
                    <a:cs typeface="+mn-ea"/>
                    <a:sym typeface="+mn-lt"/>
                  </a:rPr>
                  <a:t>年主题：缩小差距：增加收入和公平。</a:t>
                </a:r>
                <a:endParaRPr lang="zh-CN" altLang="en-US" sz="1600" dirty="0">
                  <a:cs typeface="+mn-ea"/>
                  <a:sym typeface="+mn-lt"/>
                </a:endParaRPr>
              </a:p>
              <a:p>
                <a:pPr algn="r">
                  <a:lnSpc>
                    <a:spcPct val="200000"/>
                  </a:lnSpc>
                </a:pPr>
                <a:r>
                  <a:rPr lang="en-US" altLang="zh-CN" sz="1600" dirty="0">
                    <a:cs typeface="+mn-ea"/>
                    <a:sym typeface="+mn-lt"/>
                  </a:rPr>
                  <a:t>2012</a:t>
                </a:r>
                <a:r>
                  <a:rPr lang="zh-CN" altLang="en-US" sz="1600" dirty="0">
                    <a:cs typeface="+mn-ea"/>
                    <a:sym typeface="+mn-lt"/>
                  </a:rPr>
                  <a:t>年主题：缩小差距：从护理实证到临床应用 。</a:t>
                </a:r>
                <a:endParaRPr lang="zh-CN" altLang="en-US" sz="1600" dirty="0">
                  <a:cs typeface="+mn-ea"/>
                  <a:sym typeface="+mn-lt"/>
                </a:endParaRPr>
              </a:p>
              <a:p>
                <a:pPr algn="r">
                  <a:lnSpc>
                    <a:spcPct val="200000"/>
                  </a:lnSpc>
                </a:pPr>
                <a:r>
                  <a:rPr lang="en-US" altLang="zh-CN" sz="1600" dirty="0">
                    <a:cs typeface="+mn-ea"/>
                    <a:sym typeface="+mn-lt"/>
                  </a:rPr>
                  <a:t>2013</a:t>
                </a:r>
                <a:r>
                  <a:rPr lang="zh-CN" altLang="en-US" sz="1600" dirty="0">
                    <a:cs typeface="+mn-ea"/>
                    <a:sym typeface="+mn-lt"/>
                  </a:rPr>
                  <a:t>年主题：缩小差距：千年发展目标 。</a:t>
                </a:r>
                <a:endParaRPr lang="zh-CN" altLang="en-US" sz="1600" dirty="0">
                  <a:cs typeface="+mn-ea"/>
                  <a:sym typeface="+mn-lt"/>
                </a:endParaRPr>
              </a:p>
              <a:p>
                <a:pPr algn="r">
                  <a:lnSpc>
                    <a:spcPct val="200000"/>
                  </a:lnSpc>
                </a:pPr>
                <a:r>
                  <a:rPr lang="en-US" altLang="zh-CN" sz="1600" dirty="0">
                    <a:cs typeface="+mn-ea"/>
                    <a:sym typeface="+mn-lt"/>
                  </a:rPr>
                  <a:t>2014</a:t>
                </a:r>
                <a:r>
                  <a:rPr lang="zh-CN" altLang="en-US" sz="1600" dirty="0">
                    <a:cs typeface="+mn-ea"/>
                    <a:sym typeface="+mn-lt"/>
                  </a:rPr>
                  <a:t>年主题：变革的力量，重要的健康资源。</a:t>
                </a:r>
                <a:endParaRPr lang="zh-CN" altLang="en-US" sz="1600" dirty="0">
                  <a:cs typeface="+mn-ea"/>
                  <a:sym typeface="+mn-lt"/>
                </a:endParaRPr>
              </a:p>
              <a:p>
                <a:pPr algn="r">
                  <a:lnSpc>
                    <a:spcPct val="200000"/>
                  </a:lnSpc>
                </a:pPr>
                <a:r>
                  <a:rPr lang="en-US" altLang="zh-CN" sz="1600" dirty="0">
                    <a:cs typeface="+mn-ea"/>
                    <a:sym typeface="+mn-lt"/>
                  </a:rPr>
                  <a:t>2015</a:t>
                </a:r>
                <a:r>
                  <a:rPr lang="zh-CN" altLang="en-US" sz="1600" dirty="0">
                    <a:cs typeface="+mn-ea"/>
                    <a:sym typeface="+mn-lt"/>
                  </a:rPr>
                  <a:t>年主题：变革的力量，高效护理与医疗成本 。</a:t>
                </a:r>
                <a:endParaRPr lang="zh-CN" altLang="en-US" sz="1600" dirty="0">
                  <a:cs typeface="+mn-ea"/>
                  <a:sym typeface="+mn-lt"/>
                </a:endParaRPr>
              </a:p>
              <a:p>
                <a:pPr algn="r">
                  <a:lnSpc>
                    <a:spcPct val="200000"/>
                  </a:lnSpc>
                </a:pPr>
                <a:r>
                  <a:rPr lang="en-US" altLang="zh-CN" sz="1600" dirty="0">
                    <a:cs typeface="+mn-ea"/>
                    <a:sym typeface="+mn-lt"/>
                  </a:rPr>
                  <a:t>2016</a:t>
                </a:r>
                <a:r>
                  <a:rPr lang="zh-CN" altLang="en-US" sz="1600" dirty="0">
                    <a:cs typeface="+mn-ea"/>
                    <a:sym typeface="+mn-lt"/>
                  </a:rPr>
                  <a:t>年主题：变革的力量，提高健康系统的适应性 。</a:t>
                </a:r>
                <a:endParaRPr lang="zh-CN" altLang="en-US" sz="1600" dirty="0">
                  <a:cs typeface="+mn-ea"/>
                  <a:sym typeface="+mn-lt"/>
                </a:endParaRPr>
              </a:p>
              <a:p>
                <a:pPr algn="r">
                  <a:lnSpc>
                    <a:spcPct val="200000"/>
                  </a:lnSpc>
                </a:pPr>
                <a:r>
                  <a:rPr lang="en-US" altLang="zh-CN" sz="1600" dirty="0">
                    <a:cs typeface="+mn-ea"/>
                    <a:sym typeface="+mn-lt"/>
                  </a:rPr>
                  <a:t>2017</a:t>
                </a:r>
                <a:r>
                  <a:rPr lang="zh-CN" altLang="en-US" sz="1600" dirty="0">
                    <a:cs typeface="+mn-ea"/>
                    <a:sym typeface="+mn-lt"/>
                  </a:rPr>
                  <a:t>年主题：护理：引领之声</a:t>
                </a:r>
                <a:r>
                  <a:rPr lang="en-US" altLang="zh-CN" sz="1600" dirty="0">
                    <a:cs typeface="+mn-ea"/>
                    <a:sym typeface="+mn-lt"/>
                  </a:rPr>
                  <a:t>——</a:t>
                </a:r>
                <a:r>
                  <a:rPr lang="zh-CN" altLang="en-US" sz="1600" dirty="0">
                    <a:cs typeface="+mn-ea"/>
                    <a:sym typeface="+mn-lt"/>
                  </a:rPr>
                  <a:t>实现可持续发展目标。</a:t>
                </a:r>
                <a:endParaRPr lang="zh-CN" altLang="en-US" sz="1600" dirty="0">
                  <a:cs typeface="+mn-ea"/>
                  <a:sym typeface="+mn-lt"/>
                </a:endParaRPr>
              </a:p>
            </p:txBody>
          </p:sp>
        </p:grpSp>
        <p:pic>
          <p:nvPicPr>
            <p:cNvPr id="14" name="图片 13"/>
            <p:cNvPicPr>
              <a:picLocks noChangeAspect="1"/>
            </p:cNvPicPr>
            <p:nvPr/>
          </p:nvPicPr>
          <p:blipFill>
            <a:blip r:embed="rId1" cstate="screen"/>
            <a:srcRect/>
            <a:stretch>
              <a:fillRect/>
            </a:stretch>
          </p:blipFill>
          <p:spPr>
            <a:xfrm>
              <a:off x="1525" y="3210"/>
              <a:ext cx="8521" cy="6391"/>
            </a:xfrm>
            <a:prstGeom prst="rect">
              <a:avLst/>
            </a:prstGeom>
          </p:spPr>
        </p:pic>
      </p:grpSp>
      <p:grpSp>
        <p:nvGrpSpPr>
          <p:cNvPr id="16" name="组合 15"/>
          <p:cNvGrpSpPr/>
          <p:nvPr/>
        </p:nvGrpSpPr>
        <p:grpSpPr>
          <a:xfrm>
            <a:off x="2460625" y="650240"/>
            <a:ext cx="8421370" cy="706755"/>
            <a:chOff x="10413" y="1303"/>
            <a:chExt cx="13262" cy="1113"/>
          </a:xfrm>
        </p:grpSpPr>
        <p:sp>
          <p:nvSpPr>
            <p:cNvPr id="17" name="矩形: 圆角 16"/>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节日的活动</a:t>
              </a:r>
              <a:endParaRPr lang="zh-CN" altLang="en-US" sz="2500" dirty="0">
                <a:solidFill>
                  <a:srgbClr val="FF7D88"/>
                </a:solidFill>
                <a:cs typeface="+mn-ea"/>
                <a:sym typeface="+mn-lt"/>
              </a:endParaRPr>
            </a:p>
          </p:txBody>
        </p:sp>
        <p:sp>
          <p:nvSpPr>
            <p:cNvPr id="19"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03</a:t>
              </a:r>
              <a:endParaRPr lang="en-US" altLang="zh-CN" sz="2500" dirty="0">
                <a:solidFill>
                  <a:schemeClr val="bg1"/>
                </a:solidFill>
                <a:cs typeface="+mn-ea"/>
                <a:sym typeface="+mn-lt"/>
              </a:endParaRPr>
            </a:p>
          </p:txBody>
        </p:sp>
        <p:cxnSp>
          <p:nvCxnSpPr>
            <p:cNvPr id="20" name="直接连接符 19"/>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24" name="组合 23"/>
          <p:cNvGrpSpPr/>
          <p:nvPr/>
        </p:nvGrpSpPr>
        <p:grpSpPr>
          <a:xfrm>
            <a:off x="1954984" y="1786833"/>
            <a:ext cx="8282032" cy="3284334"/>
            <a:chOff x="4247" y="3061"/>
            <a:chExt cx="10702" cy="4244"/>
          </a:xfrm>
        </p:grpSpPr>
        <p:grpSp>
          <p:nvGrpSpPr>
            <p:cNvPr id="25" name="组合 24"/>
            <p:cNvGrpSpPr/>
            <p:nvPr/>
          </p:nvGrpSpPr>
          <p:grpSpPr>
            <a:xfrm>
              <a:off x="5158" y="3061"/>
              <a:ext cx="8880" cy="3384"/>
              <a:chOff x="3625" y="3061"/>
              <a:chExt cx="8880" cy="3384"/>
            </a:xfrm>
          </p:grpSpPr>
          <p:sp>
            <p:nvSpPr>
              <p:cNvPr id="28" name="淘宝店chenying0907出品 9"/>
              <p:cNvSpPr txBox="1"/>
              <p:nvPr/>
            </p:nvSpPr>
            <p:spPr>
              <a:xfrm>
                <a:off x="3625" y="5125"/>
                <a:ext cx="8880" cy="1320"/>
              </a:xfrm>
              <a:prstGeom prst="roundRect">
                <a:avLst/>
              </a:prstGeom>
              <a:noFill/>
            </p:spPr>
            <p:txBody>
              <a:bodyPr wrap="square" lIns="0" tIns="0" rIns="0" bIns="0" rtlCol="0">
                <a:spAutoFit/>
              </a:bodyPr>
              <a:lstStyle/>
              <a:p>
                <a:pPr marL="0" lvl="1" algn="ctr"/>
                <a:r>
                  <a:rPr lang="zh-CN" altLang="en-US" sz="6000" dirty="0">
                    <a:solidFill>
                      <a:srgbClr val="FF7D88"/>
                    </a:solidFill>
                    <a:cs typeface="+mn-ea"/>
                    <a:sym typeface="+mn-lt"/>
                  </a:rPr>
                  <a:t>纪念的人物</a:t>
                </a:r>
                <a:endParaRPr lang="zh-CN" altLang="en-US" sz="6000" dirty="0">
                  <a:solidFill>
                    <a:srgbClr val="FF7D88"/>
                  </a:solidFill>
                  <a:cs typeface="+mn-ea"/>
                  <a:sym typeface="+mn-lt"/>
                </a:endParaRPr>
              </a:p>
            </p:txBody>
          </p:sp>
          <p:grpSp>
            <p:nvGrpSpPr>
              <p:cNvPr id="29" name="组合 28"/>
              <p:cNvGrpSpPr/>
              <p:nvPr/>
            </p:nvGrpSpPr>
            <p:grpSpPr>
              <a:xfrm>
                <a:off x="7220" y="3061"/>
                <a:ext cx="1689" cy="1609"/>
                <a:chOff x="7220" y="4217"/>
                <a:chExt cx="840" cy="800"/>
              </a:xfrm>
            </p:grpSpPr>
            <p:sp>
              <p:nvSpPr>
                <p:cNvPr id="30" name="矩形: 圆角 14"/>
                <p:cNvSpPr/>
                <p:nvPr/>
              </p:nvSpPr>
              <p:spPr>
                <a:xfrm rot="2650628">
                  <a:off x="7240" y="4217"/>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sp>
              <p:nvSpPr>
                <p:cNvPr id="31" name="淘宝店chenying0907出品 9"/>
                <p:cNvSpPr txBox="1"/>
                <p:nvPr/>
              </p:nvSpPr>
              <p:spPr>
                <a:xfrm>
                  <a:off x="7220" y="4308"/>
                  <a:ext cx="840" cy="656"/>
                </a:xfrm>
                <a:prstGeom prst="roundRect">
                  <a:avLst/>
                </a:prstGeom>
                <a:noFill/>
              </p:spPr>
              <p:txBody>
                <a:bodyPr wrap="square" lIns="0" tIns="0" rIns="0" bIns="0" rtlCol="0">
                  <a:spAutoFit/>
                </a:bodyPr>
                <a:lstStyle/>
                <a:p>
                  <a:pPr marL="0" lvl="1" algn="ctr"/>
                  <a:r>
                    <a:rPr lang="en-US" altLang="zh-CN" sz="6000" dirty="0">
                      <a:solidFill>
                        <a:schemeClr val="bg1"/>
                      </a:solidFill>
                      <a:cs typeface="+mn-ea"/>
                      <a:sym typeface="+mn-lt"/>
                    </a:rPr>
                    <a:t>04</a:t>
                  </a:r>
                  <a:endParaRPr lang="en-US" altLang="zh-CN" sz="6000" dirty="0">
                    <a:solidFill>
                      <a:schemeClr val="bg1"/>
                    </a:solidFill>
                    <a:cs typeface="+mn-ea"/>
                    <a:sym typeface="+mn-lt"/>
                  </a:endParaRPr>
                </a:p>
              </p:txBody>
            </p:sp>
          </p:grpSp>
        </p:grpSp>
        <p:sp>
          <p:nvSpPr>
            <p:cNvPr id="26" name="Content Placeholder 2"/>
            <p:cNvSpPr txBox="1"/>
            <p:nvPr/>
          </p:nvSpPr>
          <p:spPr>
            <a:xfrm>
              <a:off x="4247" y="6295"/>
              <a:ext cx="10702" cy="10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ts val="2200"/>
                </a:lnSpc>
                <a:buNone/>
              </a:pPr>
              <a:r>
                <a:rPr lang="en-US" altLang="zh-CN" sz="1200" dirty="0">
                  <a:solidFill>
                    <a:schemeClr val="bg1">
                      <a:lumMod val="50000"/>
                    </a:schemeClr>
                  </a:solidFill>
                  <a:cs typeface="+mn-ea"/>
                  <a:sym typeface="+mn-lt"/>
                </a:rPr>
                <a:t>click here to change textclick here to change textclick here to change textclick here to change textclick here to change textclick here to change textclick here to change textclick here to change text</a:t>
              </a: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p:txBody>
        </p:sp>
      </p:grpSp>
      <p:sp>
        <p:nvSpPr>
          <p:cNvPr id="10" name="TextBox 9"/>
          <p:cNvSpPr txBox="1"/>
          <p:nvPr/>
        </p:nvSpPr>
        <p:spPr>
          <a:xfrm>
            <a:off x="2784004" y="6644964"/>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FEEFF4"/>
                </a:solidFill>
                <a:effectLst/>
                <a:uLnTx/>
                <a:uFillTx/>
              </a:rPr>
              <a:t>行业</a:t>
            </a:r>
            <a:r>
              <a:rPr kumimoji="0" lang="en-US" altLang="zh-CN" sz="100" b="0" i="0" u="none" strike="noStrike" kern="0" cap="none" spc="0" normalizeH="0" baseline="0" noProof="0" dirty="0" smtClean="0">
                <a:ln>
                  <a:noFill/>
                </a:ln>
                <a:solidFill>
                  <a:srgbClr val="FEEFF4"/>
                </a:solidFill>
                <a:effectLst/>
                <a:uLnTx/>
                <a:uFillTx/>
              </a:rPr>
              <a:t>PPT</a:t>
            </a:r>
            <a:r>
              <a:rPr kumimoji="0" lang="zh-CN" altLang="en-US" sz="100" b="0" i="0" u="none" strike="noStrike" kern="0" cap="none" spc="0" normalizeH="0" baseline="0" noProof="0" dirty="0" smtClean="0">
                <a:ln>
                  <a:noFill/>
                </a:ln>
                <a:solidFill>
                  <a:srgbClr val="FEEFF4"/>
                </a:solidFill>
                <a:effectLst/>
                <a:uLnTx/>
                <a:uFillTx/>
              </a:rPr>
              <a:t>模板</a:t>
            </a:r>
            <a:r>
              <a:rPr kumimoji="0" lang="en-US" altLang="zh-CN" sz="100" b="0" i="0" u="none" strike="noStrike" kern="0" cap="none" spc="0" normalizeH="0" baseline="0" noProof="0" dirty="0" smtClean="0">
                <a:ln>
                  <a:noFill/>
                </a:ln>
                <a:solidFill>
                  <a:srgbClr val="FEEFF4"/>
                </a:solidFill>
                <a:effectLst/>
                <a:uLnTx/>
                <a:uFillTx/>
              </a:rPr>
              <a:t>http://www.1ppt.com/hangye/</a:t>
            </a:r>
            <a:endParaRPr kumimoji="0" lang="en-US" altLang="zh-CN" sz="100" b="0" i="0" u="none" strike="noStrike" kern="0" cap="none" spc="0" normalizeH="0" baseline="0" noProof="0" dirty="0" smtClean="0">
              <a:ln>
                <a:noFill/>
              </a:ln>
              <a:solidFill>
                <a:srgbClr val="FEEFF4"/>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sp>
        <p:nvSpPr>
          <p:cNvPr id="41" name="ï$ľiḑê"/>
          <p:cNvSpPr/>
          <p:nvPr/>
        </p:nvSpPr>
        <p:spPr>
          <a:xfrm flipH="1">
            <a:off x="1098713" y="2042786"/>
            <a:ext cx="3325333" cy="520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Ins="144000" anchor="ctr">
            <a:normAutofit/>
          </a:bodyPr>
          <a:lstStyle/>
          <a:p>
            <a:pPr algn="ctr"/>
            <a:r>
              <a:rPr lang="en-US" altLang="zh-CN" sz="2400" dirty="0">
                <a:solidFill>
                  <a:srgbClr val="FF7D88"/>
                </a:solidFill>
                <a:cs typeface="+mn-ea"/>
                <a:sym typeface="+mn-lt"/>
              </a:rPr>
              <a:t>1820</a:t>
            </a:r>
            <a:r>
              <a:rPr lang="zh-CN" altLang="en-US" sz="2400" dirty="0">
                <a:solidFill>
                  <a:srgbClr val="FF7D88"/>
                </a:solidFill>
                <a:cs typeface="+mn-ea"/>
                <a:sym typeface="+mn-lt"/>
              </a:rPr>
              <a:t>年</a:t>
            </a:r>
            <a:r>
              <a:rPr lang="en-US" altLang="zh-CN" sz="2400" dirty="0">
                <a:solidFill>
                  <a:srgbClr val="FF7D88"/>
                </a:solidFill>
                <a:cs typeface="+mn-ea"/>
                <a:sym typeface="+mn-lt"/>
              </a:rPr>
              <a:t>5</a:t>
            </a:r>
            <a:r>
              <a:rPr lang="zh-CN" altLang="en-US" sz="2400" dirty="0">
                <a:solidFill>
                  <a:srgbClr val="FF7D88"/>
                </a:solidFill>
                <a:cs typeface="+mn-ea"/>
                <a:sym typeface="+mn-lt"/>
              </a:rPr>
              <a:t>月</a:t>
            </a:r>
            <a:r>
              <a:rPr lang="en-US" altLang="zh-CN" sz="2400" dirty="0">
                <a:solidFill>
                  <a:srgbClr val="FF7D88"/>
                </a:solidFill>
                <a:cs typeface="+mn-ea"/>
                <a:sym typeface="+mn-lt"/>
              </a:rPr>
              <a:t>12</a:t>
            </a:r>
            <a:r>
              <a:rPr lang="zh-CN" altLang="en-US" sz="2400" dirty="0">
                <a:solidFill>
                  <a:srgbClr val="FF7D88"/>
                </a:solidFill>
                <a:cs typeface="+mn-ea"/>
                <a:sym typeface="+mn-lt"/>
              </a:rPr>
              <a:t>日</a:t>
            </a:r>
            <a:endParaRPr lang="zh-CN" altLang="en-US" sz="2400" dirty="0">
              <a:solidFill>
                <a:srgbClr val="FF7D88"/>
              </a:solidFill>
              <a:cs typeface="+mn-ea"/>
              <a:sym typeface="+mn-lt"/>
            </a:endParaRPr>
          </a:p>
        </p:txBody>
      </p:sp>
      <p:sp>
        <p:nvSpPr>
          <p:cNvPr id="43" name="íS1íḑè"/>
          <p:cNvSpPr txBox="1"/>
          <p:nvPr/>
        </p:nvSpPr>
        <p:spPr bwMode="auto">
          <a:xfrm flipH="1">
            <a:off x="1072127" y="2659195"/>
            <a:ext cx="3679206" cy="718349"/>
          </a:xfrm>
          <a:prstGeom prst="rect">
            <a:avLst/>
          </a:prstGeom>
          <a:noFill/>
          <a:ln w="9525">
            <a:noFill/>
            <a:miter lim="800000"/>
          </a:ln>
        </p:spPr>
        <p:txBody>
          <a:bodyPr wrap="square" lIns="91440" tIns="45720" rIns="91440" bIns="45720" anchor="ctr" anchorCtr="0">
            <a:noAutofit/>
            <a:scene3d>
              <a:camera prst="orthographicFront"/>
              <a:lightRig rig="threePt" dir="t"/>
            </a:scene3d>
            <a:sp3d>
              <a:bevelT w="0" h="0"/>
            </a:sp3d>
          </a:bodyPr>
          <a:lstStyle/>
          <a:p>
            <a:pPr algn="just"/>
            <a:r>
              <a:rPr lang="zh-CN" altLang="en-US" sz="1600" dirty="0">
                <a:cs typeface="+mn-ea"/>
                <a:sym typeface="+mn-lt"/>
              </a:rPr>
              <a:t>弗罗伦斯</a:t>
            </a:r>
            <a:r>
              <a:rPr lang="en-US" altLang="zh-CN" sz="1600" dirty="0">
                <a:cs typeface="+mn-ea"/>
                <a:sym typeface="+mn-lt"/>
              </a:rPr>
              <a:t>·</a:t>
            </a:r>
            <a:r>
              <a:rPr lang="zh-CN" altLang="en-US" sz="1600" dirty="0">
                <a:cs typeface="+mn-ea"/>
                <a:sym typeface="+mn-lt"/>
              </a:rPr>
              <a:t>南丁格尔在父母旅行于欧洲的途中，生于托斯卡纳大公国</a:t>
            </a:r>
            <a:endParaRPr lang="zh-CN" altLang="en-US" sz="1600" dirty="0">
              <a:solidFill>
                <a:schemeClr val="tx1">
                  <a:lumMod val="75000"/>
                  <a:lumOff val="25000"/>
                </a:schemeClr>
              </a:solidFill>
              <a:cs typeface="+mn-ea"/>
              <a:sym typeface="+mn-lt"/>
            </a:endParaRPr>
          </a:p>
        </p:txBody>
      </p:sp>
      <p:sp>
        <p:nvSpPr>
          <p:cNvPr id="48" name="ï$ľiḑê"/>
          <p:cNvSpPr/>
          <p:nvPr/>
        </p:nvSpPr>
        <p:spPr>
          <a:xfrm>
            <a:off x="7471502" y="2004404"/>
            <a:ext cx="3325333" cy="520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Ins="144000" anchor="ctr">
            <a:normAutofit/>
          </a:bodyPr>
          <a:lstStyle/>
          <a:p>
            <a:pPr algn="ctr"/>
            <a:r>
              <a:rPr lang="en-US" altLang="zh-CN" sz="2400" dirty="0">
                <a:solidFill>
                  <a:srgbClr val="FF7D88"/>
                </a:solidFill>
                <a:cs typeface="+mn-ea"/>
                <a:sym typeface="+mn-lt"/>
              </a:rPr>
              <a:t>19</a:t>
            </a:r>
            <a:r>
              <a:rPr lang="zh-CN" altLang="en-US" sz="2400" dirty="0">
                <a:solidFill>
                  <a:srgbClr val="FF7D88"/>
                </a:solidFill>
                <a:cs typeface="+mn-ea"/>
                <a:sym typeface="+mn-lt"/>
              </a:rPr>
              <a:t>世纪</a:t>
            </a:r>
            <a:r>
              <a:rPr lang="en-US" altLang="zh-CN" sz="2400" dirty="0">
                <a:solidFill>
                  <a:srgbClr val="FF7D88"/>
                </a:solidFill>
                <a:cs typeface="+mn-ea"/>
                <a:sym typeface="+mn-lt"/>
              </a:rPr>
              <a:t>50</a:t>
            </a:r>
            <a:r>
              <a:rPr lang="zh-CN" altLang="en-US" sz="2400" dirty="0">
                <a:solidFill>
                  <a:srgbClr val="FF7D88"/>
                </a:solidFill>
                <a:cs typeface="+mn-ea"/>
                <a:sym typeface="+mn-lt"/>
              </a:rPr>
              <a:t>年代</a:t>
            </a:r>
            <a:endParaRPr lang="zh-CN" altLang="en-US" sz="2400" dirty="0">
              <a:solidFill>
                <a:srgbClr val="FF7D88"/>
              </a:solidFill>
              <a:cs typeface="+mn-ea"/>
              <a:sym typeface="+mn-lt"/>
            </a:endParaRPr>
          </a:p>
        </p:txBody>
      </p:sp>
      <p:sp>
        <p:nvSpPr>
          <p:cNvPr id="50" name="íS1íḑè"/>
          <p:cNvSpPr txBox="1"/>
          <p:nvPr/>
        </p:nvSpPr>
        <p:spPr bwMode="auto">
          <a:xfrm>
            <a:off x="7451758" y="2764460"/>
            <a:ext cx="3345077" cy="718349"/>
          </a:xfrm>
          <a:prstGeom prst="rect">
            <a:avLst/>
          </a:prstGeom>
          <a:noFill/>
          <a:ln w="9525">
            <a:noFill/>
            <a:miter lim="800000"/>
          </a:ln>
        </p:spPr>
        <p:txBody>
          <a:bodyPr wrap="square" lIns="91440" tIns="45720" rIns="91440" bIns="45720" anchor="ctr" anchorCtr="0">
            <a:noAutofit/>
            <a:scene3d>
              <a:camera prst="orthographicFront"/>
              <a:lightRig rig="threePt" dir="t"/>
            </a:scene3d>
            <a:sp3d>
              <a:bevelT w="0" h="0"/>
            </a:sp3d>
          </a:bodyPr>
          <a:lstStyle/>
          <a:p>
            <a:pPr algn="just"/>
            <a:r>
              <a:rPr lang="zh-CN" altLang="en-US" sz="1600" dirty="0">
                <a:cs typeface="+mn-ea"/>
                <a:sym typeface="+mn-lt"/>
              </a:rPr>
              <a:t>克里米亚战争爆发，南丁格尔主动申请担任战地护士，率领</a:t>
            </a:r>
            <a:r>
              <a:rPr lang="en-US" altLang="zh-CN" sz="1600" dirty="0">
                <a:cs typeface="+mn-ea"/>
                <a:sym typeface="+mn-lt"/>
              </a:rPr>
              <a:t>38</a:t>
            </a:r>
            <a:r>
              <a:rPr lang="zh-CN" altLang="en-US" sz="1600" dirty="0">
                <a:cs typeface="+mn-ea"/>
                <a:sym typeface="+mn-lt"/>
              </a:rPr>
              <a:t>名护士抵达前线服务于战地医院，为伤员进行认真的护理</a:t>
            </a:r>
            <a:endParaRPr lang="zh-CN" altLang="en-US" sz="1600" dirty="0">
              <a:solidFill>
                <a:schemeClr val="tx1">
                  <a:lumMod val="75000"/>
                  <a:lumOff val="25000"/>
                </a:schemeClr>
              </a:solidFill>
              <a:cs typeface="+mn-ea"/>
              <a:sym typeface="+mn-lt"/>
            </a:endParaRPr>
          </a:p>
        </p:txBody>
      </p:sp>
      <p:sp>
        <p:nvSpPr>
          <p:cNvPr id="55" name="ï$ľiḑê"/>
          <p:cNvSpPr/>
          <p:nvPr/>
        </p:nvSpPr>
        <p:spPr>
          <a:xfrm flipH="1">
            <a:off x="1125299" y="4029749"/>
            <a:ext cx="3325333" cy="520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Ins="144000" anchor="ctr">
            <a:normAutofit/>
          </a:bodyPr>
          <a:lstStyle/>
          <a:p>
            <a:pPr algn="ctr"/>
            <a:r>
              <a:rPr lang="en-US" altLang="zh-CN" sz="2400" dirty="0">
                <a:solidFill>
                  <a:srgbClr val="FF7D88"/>
                </a:solidFill>
                <a:cs typeface="+mn-ea"/>
                <a:sym typeface="+mn-lt"/>
              </a:rPr>
              <a:t>1907</a:t>
            </a:r>
            <a:r>
              <a:rPr lang="zh-CN" altLang="en-US" sz="2400" dirty="0">
                <a:solidFill>
                  <a:srgbClr val="FF7D88"/>
                </a:solidFill>
                <a:cs typeface="+mn-ea"/>
                <a:sym typeface="+mn-lt"/>
              </a:rPr>
              <a:t>年</a:t>
            </a:r>
            <a:endParaRPr lang="zh-CN" altLang="en-US" sz="2400" dirty="0">
              <a:solidFill>
                <a:srgbClr val="FF7D88"/>
              </a:solidFill>
              <a:cs typeface="+mn-ea"/>
              <a:sym typeface="+mn-lt"/>
            </a:endParaRPr>
          </a:p>
        </p:txBody>
      </p:sp>
      <p:sp>
        <p:nvSpPr>
          <p:cNvPr id="3" name="íS1íḑè"/>
          <p:cNvSpPr txBox="1"/>
          <p:nvPr/>
        </p:nvSpPr>
        <p:spPr bwMode="auto">
          <a:xfrm flipH="1">
            <a:off x="1098713" y="4700133"/>
            <a:ext cx="3679206" cy="718349"/>
          </a:xfrm>
          <a:prstGeom prst="rect">
            <a:avLst/>
          </a:prstGeom>
          <a:noFill/>
          <a:ln w="9525">
            <a:noFill/>
            <a:miter lim="800000"/>
          </a:ln>
        </p:spPr>
        <p:txBody>
          <a:bodyPr wrap="square" lIns="91440" tIns="45720" rIns="91440" bIns="45720" anchor="ctr" anchorCtr="0">
            <a:noAutofit/>
            <a:scene3d>
              <a:camera prst="orthographicFront"/>
              <a:lightRig rig="threePt" dir="t"/>
            </a:scene3d>
            <a:sp3d>
              <a:bevelT w="0" h="0"/>
            </a:sp3d>
          </a:bodyPr>
          <a:lstStyle/>
          <a:p>
            <a:pPr algn="just"/>
            <a:r>
              <a:rPr lang="zh-CN" altLang="en-US" sz="1600" dirty="0">
                <a:cs typeface="+mn-ea"/>
                <a:sym typeface="+mn-lt"/>
              </a:rPr>
              <a:t>南丁格尔获得英王授予的功绩勋章，成为英国历史上第一个接受这一最高荣誉的妇女，其后还发起组织国际红十字会。</a:t>
            </a:r>
            <a:endParaRPr lang="zh-CN" altLang="en-US" sz="1600" dirty="0">
              <a:solidFill>
                <a:schemeClr val="tx1">
                  <a:lumMod val="75000"/>
                  <a:lumOff val="25000"/>
                </a:schemeClr>
              </a:solidFill>
              <a:cs typeface="+mn-ea"/>
              <a:sym typeface="+mn-lt"/>
            </a:endParaRPr>
          </a:p>
        </p:txBody>
      </p:sp>
      <p:sp>
        <p:nvSpPr>
          <p:cNvPr id="62" name="ï$ľiḑê"/>
          <p:cNvSpPr/>
          <p:nvPr/>
        </p:nvSpPr>
        <p:spPr>
          <a:xfrm>
            <a:off x="7498088" y="3991367"/>
            <a:ext cx="3325333" cy="520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Ins="144000" anchor="ctr">
            <a:normAutofit/>
          </a:bodyPr>
          <a:lstStyle/>
          <a:p>
            <a:pPr algn="ctr"/>
            <a:r>
              <a:rPr lang="en-US" altLang="zh-CN" sz="2400" dirty="0">
                <a:solidFill>
                  <a:srgbClr val="FF7D88"/>
                </a:solidFill>
                <a:cs typeface="+mn-ea"/>
                <a:sym typeface="+mn-lt"/>
              </a:rPr>
              <a:t>1860</a:t>
            </a:r>
            <a:r>
              <a:rPr lang="zh-CN" altLang="en-US" sz="2400" dirty="0">
                <a:solidFill>
                  <a:srgbClr val="FF7D88"/>
                </a:solidFill>
                <a:cs typeface="+mn-ea"/>
                <a:sym typeface="+mn-lt"/>
              </a:rPr>
              <a:t>年</a:t>
            </a:r>
            <a:endParaRPr lang="zh-CN" altLang="en-US" sz="2400" dirty="0">
              <a:solidFill>
                <a:srgbClr val="FF7D88"/>
              </a:solidFill>
              <a:cs typeface="+mn-ea"/>
              <a:sym typeface="+mn-lt"/>
            </a:endParaRPr>
          </a:p>
        </p:txBody>
      </p:sp>
      <p:sp>
        <p:nvSpPr>
          <p:cNvPr id="64" name="íS1íḑè"/>
          <p:cNvSpPr txBox="1"/>
          <p:nvPr/>
        </p:nvSpPr>
        <p:spPr bwMode="auto">
          <a:xfrm>
            <a:off x="7478344" y="4824973"/>
            <a:ext cx="3345077" cy="718349"/>
          </a:xfrm>
          <a:prstGeom prst="rect">
            <a:avLst/>
          </a:prstGeom>
          <a:noFill/>
          <a:ln w="9525">
            <a:noFill/>
            <a:miter lim="800000"/>
          </a:ln>
        </p:spPr>
        <p:txBody>
          <a:bodyPr wrap="square" lIns="91440" tIns="45720" rIns="91440" bIns="45720" anchor="ctr" anchorCtr="0">
            <a:noAutofit/>
            <a:scene3d>
              <a:camera prst="orthographicFront"/>
              <a:lightRig rig="threePt" dir="t"/>
            </a:scene3d>
            <a:sp3d>
              <a:bevelT w="0" h="0"/>
            </a:sp3d>
          </a:bodyPr>
          <a:lstStyle/>
          <a:p>
            <a:pPr algn="just"/>
            <a:r>
              <a:rPr lang="zh-CN" altLang="en-US" sz="1600" dirty="0">
                <a:cs typeface="+mn-ea"/>
                <a:sym typeface="+mn-lt"/>
              </a:rPr>
              <a:t>南丁格尔用政府奖励的</a:t>
            </a:r>
            <a:r>
              <a:rPr lang="en-US" altLang="zh-CN" sz="1600" dirty="0">
                <a:cs typeface="+mn-ea"/>
                <a:sym typeface="+mn-lt"/>
              </a:rPr>
              <a:t>4000</a:t>
            </a:r>
            <a:r>
              <a:rPr lang="zh-CN" altLang="en-US" sz="1600" dirty="0">
                <a:cs typeface="+mn-ea"/>
                <a:sym typeface="+mn-lt"/>
              </a:rPr>
              <a:t>多英镑创建了世界上第一所正规的护士学校。随后，她又创办了助产士及经济贫困的医院护士学校</a:t>
            </a:r>
            <a:endParaRPr lang="zh-CN" altLang="en-US" sz="1600" dirty="0">
              <a:solidFill>
                <a:schemeClr val="tx1">
                  <a:lumMod val="75000"/>
                  <a:lumOff val="25000"/>
                </a:schemeClr>
              </a:solidFill>
              <a:cs typeface="+mn-ea"/>
              <a:sym typeface="+mn-lt"/>
            </a:endParaRPr>
          </a:p>
        </p:txBody>
      </p:sp>
      <p:grpSp>
        <p:nvGrpSpPr>
          <p:cNvPr id="4" name="组合 3"/>
          <p:cNvGrpSpPr/>
          <p:nvPr/>
        </p:nvGrpSpPr>
        <p:grpSpPr>
          <a:xfrm>
            <a:off x="4625976" y="2454761"/>
            <a:ext cx="2727324" cy="2568268"/>
            <a:chOff x="4232275" y="2367549"/>
            <a:chExt cx="3438526" cy="3237992"/>
          </a:xfrm>
          <a:solidFill>
            <a:srgbClr val="FF7D88"/>
          </a:solidFill>
        </p:grpSpPr>
        <p:sp>
          <p:nvSpPr>
            <p:cNvPr id="70" name="Freeform 5"/>
            <p:cNvSpPr/>
            <p:nvPr/>
          </p:nvSpPr>
          <p:spPr bwMode="auto">
            <a:xfrm>
              <a:off x="4232275" y="3185894"/>
              <a:ext cx="1614574" cy="741672"/>
            </a:xfrm>
            <a:custGeom>
              <a:avLst/>
              <a:gdLst>
                <a:gd name="T0" fmla="*/ 462 w 462"/>
                <a:gd name="T1" fmla="*/ 0 h 212"/>
                <a:gd name="T2" fmla="*/ 392 w 462"/>
                <a:gd name="T3" fmla="*/ 36 h 212"/>
                <a:gd name="T4" fmla="*/ 108 w 462"/>
                <a:gd name="T5" fmla="*/ 36 h 212"/>
                <a:gd name="T6" fmla="*/ 93 w 462"/>
                <a:gd name="T7" fmla="*/ 48 h 212"/>
                <a:gd name="T8" fmla="*/ 7 w 462"/>
                <a:gd name="T9" fmla="*/ 199 h 212"/>
                <a:gd name="T10" fmla="*/ 22 w 462"/>
                <a:gd name="T11" fmla="*/ 212 h 212"/>
                <a:gd name="T12" fmla="*/ 294 w 462"/>
                <a:gd name="T13" fmla="*/ 212 h 212"/>
                <a:gd name="T14" fmla="*/ 366 w 462"/>
                <a:gd name="T15" fmla="*/ 176 h 212"/>
                <a:gd name="T16" fmla="*/ 462 w 462"/>
                <a:gd name="T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2" h="212">
                  <a:moveTo>
                    <a:pt x="462" y="0"/>
                  </a:moveTo>
                  <a:cubicBezTo>
                    <a:pt x="462" y="0"/>
                    <a:pt x="447" y="36"/>
                    <a:pt x="392" y="36"/>
                  </a:cubicBezTo>
                  <a:cubicBezTo>
                    <a:pt x="108" y="36"/>
                    <a:pt x="108" y="36"/>
                    <a:pt x="108" y="36"/>
                  </a:cubicBezTo>
                  <a:cubicBezTo>
                    <a:pt x="96" y="36"/>
                    <a:pt x="93" y="48"/>
                    <a:pt x="93" y="48"/>
                  </a:cubicBezTo>
                  <a:cubicBezTo>
                    <a:pt x="7" y="199"/>
                    <a:pt x="7" y="199"/>
                    <a:pt x="7" y="199"/>
                  </a:cubicBezTo>
                  <a:cubicBezTo>
                    <a:pt x="7" y="199"/>
                    <a:pt x="0" y="212"/>
                    <a:pt x="22" y="212"/>
                  </a:cubicBezTo>
                  <a:cubicBezTo>
                    <a:pt x="294" y="212"/>
                    <a:pt x="294" y="212"/>
                    <a:pt x="294" y="212"/>
                  </a:cubicBezTo>
                  <a:cubicBezTo>
                    <a:pt x="345" y="212"/>
                    <a:pt x="366" y="176"/>
                    <a:pt x="366" y="176"/>
                  </a:cubicBezTo>
                  <a:lnTo>
                    <a:pt x="462" y="0"/>
                  </a:ln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71" name="Freeform 6"/>
            <p:cNvSpPr/>
            <p:nvPr/>
          </p:nvSpPr>
          <p:spPr bwMode="auto">
            <a:xfrm>
              <a:off x="5846849" y="2367549"/>
              <a:ext cx="740197" cy="1618996"/>
            </a:xfrm>
            <a:custGeom>
              <a:avLst/>
              <a:gdLst>
                <a:gd name="T0" fmla="*/ 212 w 212"/>
                <a:gd name="T1" fmla="*/ 463 h 463"/>
                <a:gd name="T2" fmla="*/ 176 w 212"/>
                <a:gd name="T3" fmla="*/ 392 h 463"/>
                <a:gd name="T4" fmla="*/ 176 w 212"/>
                <a:gd name="T5" fmla="*/ 108 h 463"/>
                <a:gd name="T6" fmla="*/ 164 w 212"/>
                <a:gd name="T7" fmla="*/ 93 h 463"/>
                <a:gd name="T8" fmla="*/ 13 w 212"/>
                <a:gd name="T9" fmla="*/ 7 h 463"/>
                <a:gd name="T10" fmla="*/ 0 w 212"/>
                <a:gd name="T11" fmla="*/ 22 h 463"/>
                <a:gd name="T12" fmla="*/ 0 w 212"/>
                <a:gd name="T13" fmla="*/ 294 h 463"/>
                <a:gd name="T14" fmla="*/ 36 w 212"/>
                <a:gd name="T15" fmla="*/ 366 h 463"/>
                <a:gd name="T16" fmla="*/ 212 w 212"/>
                <a:gd name="T17"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463">
                  <a:moveTo>
                    <a:pt x="212" y="463"/>
                  </a:moveTo>
                  <a:cubicBezTo>
                    <a:pt x="212" y="463"/>
                    <a:pt x="176" y="448"/>
                    <a:pt x="176" y="392"/>
                  </a:cubicBezTo>
                  <a:cubicBezTo>
                    <a:pt x="176" y="108"/>
                    <a:pt x="176" y="108"/>
                    <a:pt x="176" y="108"/>
                  </a:cubicBezTo>
                  <a:cubicBezTo>
                    <a:pt x="176" y="97"/>
                    <a:pt x="164" y="93"/>
                    <a:pt x="164" y="93"/>
                  </a:cubicBezTo>
                  <a:cubicBezTo>
                    <a:pt x="13" y="7"/>
                    <a:pt x="13" y="7"/>
                    <a:pt x="13" y="7"/>
                  </a:cubicBezTo>
                  <a:cubicBezTo>
                    <a:pt x="13" y="7"/>
                    <a:pt x="0" y="0"/>
                    <a:pt x="0" y="22"/>
                  </a:cubicBezTo>
                  <a:cubicBezTo>
                    <a:pt x="0" y="294"/>
                    <a:pt x="0" y="294"/>
                    <a:pt x="0" y="294"/>
                  </a:cubicBezTo>
                  <a:cubicBezTo>
                    <a:pt x="0" y="346"/>
                    <a:pt x="36" y="366"/>
                    <a:pt x="36" y="366"/>
                  </a:cubicBezTo>
                  <a:lnTo>
                    <a:pt x="212" y="463"/>
                  </a:lnTo>
                  <a:close/>
                </a:path>
              </a:pathLst>
            </a:custGeom>
            <a:grpFill/>
            <a:ln>
              <a:noFill/>
            </a:ln>
          </p:spPr>
          <p:txBody>
            <a:bodyPr vert="horz" wrap="square" lIns="91440" tIns="45720" rIns="91440" bIns="45720" numCol="1" anchor="t" anchorCtr="0" compatLnSpc="1"/>
            <a:lstStyle/>
            <a:p>
              <a:endParaRPr lang="id-ID">
                <a:ln w="0"/>
                <a:effectLst>
                  <a:outerShdw blurRad="38100" dist="19050" dir="2700000" algn="tl" rotWithShape="0">
                    <a:schemeClr val="dk1">
                      <a:alpha val="40000"/>
                    </a:schemeClr>
                  </a:outerShdw>
                </a:effectLst>
                <a:cs typeface="+mn-ea"/>
                <a:sym typeface="+mn-lt"/>
              </a:endParaRPr>
            </a:p>
          </p:txBody>
        </p:sp>
        <p:sp>
          <p:nvSpPr>
            <p:cNvPr id="72" name="Freeform 7"/>
            <p:cNvSpPr/>
            <p:nvPr/>
          </p:nvSpPr>
          <p:spPr bwMode="auto">
            <a:xfrm>
              <a:off x="6053278" y="4021933"/>
              <a:ext cx="1617523" cy="740197"/>
            </a:xfrm>
            <a:custGeom>
              <a:avLst/>
              <a:gdLst>
                <a:gd name="T0" fmla="*/ 0 w 463"/>
                <a:gd name="T1" fmla="*/ 212 h 212"/>
                <a:gd name="T2" fmla="*/ 70 w 463"/>
                <a:gd name="T3" fmla="*/ 176 h 212"/>
                <a:gd name="T4" fmla="*/ 354 w 463"/>
                <a:gd name="T5" fmla="*/ 176 h 212"/>
                <a:gd name="T6" fmla="*/ 369 w 463"/>
                <a:gd name="T7" fmla="*/ 164 h 212"/>
                <a:gd name="T8" fmla="*/ 455 w 463"/>
                <a:gd name="T9" fmla="*/ 13 h 212"/>
                <a:gd name="T10" fmla="*/ 441 w 463"/>
                <a:gd name="T11" fmla="*/ 0 h 212"/>
                <a:gd name="T12" fmla="*/ 168 w 463"/>
                <a:gd name="T13" fmla="*/ 0 h 212"/>
                <a:gd name="T14" fmla="*/ 97 w 463"/>
                <a:gd name="T15" fmla="*/ 36 h 212"/>
                <a:gd name="T16" fmla="*/ 0 w 463"/>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3" h="212">
                  <a:moveTo>
                    <a:pt x="0" y="212"/>
                  </a:moveTo>
                  <a:cubicBezTo>
                    <a:pt x="0" y="212"/>
                    <a:pt x="15" y="176"/>
                    <a:pt x="70" y="176"/>
                  </a:cubicBezTo>
                  <a:cubicBezTo>
                    <a:pt x="354" y="176"/>
                    <a:pt x="354" y="176"/>
                    <a:pt x="354" y="176"/>
                  </a:cubicBezTo>
                  <a:cubicBezTo>
                    <a:pt x="366" y="176"/>
                    <a:pt x="369" y="164"/>
                    <a:pt x="369" y="164"/>
                  </a:cubicBezTo>
                  <a:cubicBezTo>
                    <a:pt x="455" y="13"/>
                    <a:pt x="455" y="13"/>
                    <a:pt x="455" y="13"/>
                  </a:cubicBezTo>
                  <a:cubicBezTo>
                    <a:pt x="455" y="13"/>
                    <a:pt x="463" y="0"/>
                    <a:pt x="441" y="0"/>
                  </a:cubicBezTo>
                  <a:cubicBezTo>
                    <a:pt x="168" y="0"/>
                    <a:pt x="168" y="0"/>
                    <a:pt x="168" y="0"/>
                  </a:cubicBezTo>
                  <a:cubicBezTo>
                    <a:pt x="117" y="0"/>
                    <a:pt x="97" y="36"/>
                    <a:pt x="97" y="36"/>
                  </a:cubicBezTo>
                  <a:lnTo>
                    <a:pt x="0" y="212"/>
                  </a:ln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73" name="Freeform 8"/>
            <p:cNvSpPr/>
            <p:nvPr/>
          </p:nvSpPr>
          <p:spPr bwMode="auto">
            <a:xfrm>
              <a:off x="5301285" y="3986545"/>
              <a:ext cx="737248" cy="1618996"/>
            </a:xfrm>
            <a:custGeom>
              <a:avLst/>
              <a:gdLst>
                <a:gd name="T0" fmla="*/ 0 w 211"/>
                <a:gd name="T1" fmla="*/ 0 h 463"/>
                <a:gd name="T2" fmla="*/ 35 w 211"/>
                <a:gd name="T3" fmla="*/ 70 h 463"/>
                <a:gd name="T4" fmla="*/ 35 w 211"/>
                <a:gd name="T5" fmla="*/ 355 h 463"/>
                <a:gd name="T6" fmla="*/ 47 w 211"/>
                <a:gd name="T7" fmla="*/ 370 h 463"/>
                <a:gd name="T8" fmla="*/ 199 w 211"/>
                <a:gd name="T9" fmla="*/ 456 h 463"/>
                <a:gd name="T10" fmla="*/ 211 w 211"/>
                <a:gd name="T11" fmla="*/ 441 h 463"/>
                <a:gd name="T12" fmla="*/ 211 w 211"/>
                <a:gd name="T13" fmla="*/ 169 h 463"/>
                <a:gd name="T14" fmla="*/ 176 w 211"/>
                <a:gd name="T15" fmla="*/ 97 h 463"/>
                <a:gd name="T16" fmla="*/ 0 w 211"/>
                <a:gd name="T17"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463">
                  <a:moveTo>
                    <a:pt x="0" y="0"/>
                  </a:moveTo>
                  <a:cubicBezTo>
                    <a:pt x="0" y="0"/>
                    <a:pt x="35" y="15"/>
                    <a:pt x="35" y="70"/>
                  </a:cubicBezTo>
                  <a:cubicBezTo>
                    <a:pt x="35" y="355"/>
                    <a:pt x="35" y="355"/>
                    <a:pt x="35" y="355"/>
                  </a:cubicBezTo>
                  <a:cubicBezTo>
                    <a:pt x="35" y="366"/>
                    <a:pt x="47" y="370"/>
                    <a:pt x="47" y="370"/>
                  </a:cubicBezTo>
                  <a:cubicBezTo>
                    <a:pt x="199" y="456"/>
                    <a:pt x="199" y="456"/>
                    <a:pt x="199" y="456"/>
                  </a:cubicBezTo>
                  <a:cubicBezTo>
                    <a:pt x="199" y="456"/>
                    <a:pt x="211" y="463"/>
                    <a:pt x="211" y="441"/>
                  </a:cubicBezTo>
                  <a:cubicBezTo>
                    <a:pt x="211" y="169"/>
                    <a:pt x="211" y="169"/>
                    <a:pt x="211" y="169"/>
                  </a:cubicBezTo>
                  <a:cubicBezTo>
                    <a:pt x="211" y="117"/>
                    <a:pt x="176" y="97"/>
                    <a:pt x="176" y="97"/>
                  </a:cubicBezTo>
                  <a:lnTo>
                    <a:pt x="0" y="0"/>
                  </a:lnTo>
                  <a:close/>
                </a:path>
              </a:pathLst>
            </a:custGeom>
            <a:grpFill/>
            <a:ln>
              <a:noFill/>
            </a:ln>
          </p:spPr>
          <p:txBody>
            <a:bodyPr vert="horz" wrap="square" lIns="91440" tIns="45720" rIns="91440" bIns="45720" numCol="1" anchor="t" anchorCtr="0" compatLnSpc="1"/>
            <a:lstStyle/>
            <a:p>
              <a:endParaRPr lang="id-ID">
                <a:cs typeface="+mn-ea"/>
                <a:sym typeface="+mn-lt"/>
              </a:endParaRPr>
            </a:p>
          </p:txBody>
        </p:sp>
      </p:grpSp>
      <p:grpSp>
        <p:nvGrpSpPr>
          <p:cNvPr id="20" name="组合 19"/>
          <p:cNvGrpSpPr/>
          <p:nvPr/>
        </p:nvGrpSpPr>
        <p:grpSpPr>
          <a:xfrm>
            <a:off x="2460625" y="650240"/>
            <a:ext cx="8421370" cy="706755"/>
            <a:chOff x="10413" y="1303"/>
            <a:chExt cx="13262" cy="1113"/>
          </a:xfrm>
        </p:grpSpPr>
        <p:sp>
          <p:nvSpPr>
            <p:cNvPr id="21" name="矩形: 圆角 20"/>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纪念的人物</a:t>
              </a:r>
              <a:endParaRPr lang="zh-CN" altLang="en-US" sz="2500" dirty="0">
                <a:solidFill>
                  <a:srgbClr val="FF7D88"/>
                </a:solidFill>
                <a:cs typeface="+mn-ea"/>
                <a:sym typeface="+mn-lt"/>
              </a:endParaRPr>
            </a:p>
          </p:txBody>
        </p:sp>
        <p:sp>
          <p:nvSpPr>
            <p:cNvPr id="23"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04</a:t>
              </a:r>
              <a:endParaRPr lang="en-US" altLang="zh-CN" sz="2500" dirty="0">
                <a:solidFill>
                  <a:schemeClr val="bg1"/>
                </a:solidFill>
                <a:cs typeface="+mn-ea"/>
                <a:sym typeface="+mn-lt"/>
              </a:endParaRPr>
            </a:p>
          </p:txBody>
        </p:sp>
        <p:cxnSp>
          <p:nvCxnSpPr>
            <p:cNvPr id="24" name="直接连接符 23"/>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12" name="组合 11"/>
          <p:cNvGrpSpPr/>
          <p:nvPr/>
        </p:nvGrpSpPr>
        <p:grpSpPr>
          <a:xfrm>
            <a:off x="2461260" y="1918335"/>
            <a:ext cx="8780780" cy="4114800"/>
            <a:chOff x="2257" y="1866"/>
            <a:chExt cx="13828" cy="6480"/>
          </a:xfrm>
        </p:grpSpPr>
        <p:sp>
          <p:nvSpPr>
            <p:cNvPr id="13" name="矩形: 剪去左右顶角 56"/>
            <p:cNvSpPr/>
            <p:nvPr/>
          </p:nvSpPr>
          <p:spPr>
            <a:xfrm>
              <a:off x="2257" y="1866"/>
              <a:ext cx="13828" cy="6480"/>
            </a:xfrm>
            <a:prstGeom prst="snip2SameRect">
              <a:avLst>
                <a:gd name="adj1" fmla="val 8586"/>
                <a:gd name="adj2" fmla="val 0"/>
              </a:avLst>
            </a:prstGeom>
            <a:noFill/>
            <a:ln>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2535" y="2417"/>
              <a:ext cx="13272" cy="5378"/>
            </a:xfrm>
            <a:prstGeom prst="rect">
              <a:avLst/>
            </a:prstGeom>
          </p:spPr>
          <p:txBody>
            <a:bodyPr wrap="square">
              <a:spAutoFit/>
            </a:bodyPr>
            <a:lstStyle/>
            <a:p>
              <a:pPr algn="ctr">
                <a:lnSpc>
                  <a:spcPct val="200000"/>
                </a:lnSpc>
              </a:pPr>
              <a:r>
                <a:rPr lang="zh-CN" altLang="en-US" dirty="0">
                  <a:cs typeface="+mn-ea"/>
                  <a:sym typeface="+mn-lt"/>
                </a:rPr>
                <a:t>她的一生，历经整个维多利亚女王时代，对开创护理事业做出了超人的贡献。她毕生致力于护理的改革与发展，取得举世瞩目的辉煌成就。这一切使她成为</a:t>
              </a:r>
              <a:r>
                <a:rPr lang="en-US" altLang="zh-CN" dirty="0">
                  <a:cs typeface="+mn-ea"/>
                  <a:sym typeface="+mn-lt"/>
                </a:rPr>
                <a:t>19</a:t>
              </a:r>
              <a:r>
                <a:rPr lang="zh-CN" altLang="en-US" dirty="0">
                  <a:cs typeface="+mn-ea"/>
                  <a:sym typeface="+mn-lt"/>
                </a:rPr>
                <a:t>世纪出类拔萃、世人敬仰和赞颂的伟大女性。</a:t>
              </a:r>
              <a:endParaRPr lang="zh-CN" altLang="en-US" dirty="0">
                <a:cs typeface="+mn-ea"/>
                <a:sym typeface="+mn-lt"/>
              </a:endParaRPr>
            </a:p>
            <a:p>
              <a:pPr algn="ctr">
                <a:lnSpc>
                  <a:spcPct val="200000"/>
                </a:lnSpc>
              </a:pPr>
              <a:r>
                <a:rPr lang="zh-CN" altLang="en-US" dirty="0">
                  <a:cs typeface="+mn-ea"/>
                  <a:sym typeface="+mn-lt"/>
                </a:rPr>
                <a:t>在中外历史上，能以坚持的信念，排除一切困难并建立特殊功业的人物向来不多，尤其女性人物更为鲜见。现代护理的鼻祖及现代护理专业的创始人弗洛伦斯</a:t>
              </a:r>
              <a:r>
                <a:rPr lang="en-US" altLang="zh-CN" dirty="0">
                  <a:cs typeface="+mn-ea"/>
                  <a:sym typeface="+mn-lt"/>
                </a:rPr>
                <a:t>·</a:t>
              </a:r>
              <a:r>
                <a:rPr lang="zh-CN" altLang="en-US" dirty="0">
                  <a:cs typeface="+mn-ea"/>
                  <a:sym typeface="+mn-lt"/>
                </a:rPr>
                <a:t>南丁格尔就是最具代表性的一位伟大女性。</a:t>
              </a:r>
              <a:endParaRPr lang="zh-CN" altLang="en-US" dirty="0">
                <a:cs typeface="+mn-ea"/>
                <a:sym typeface="+mn-lt"/>
              </a:endParaRPr>
            </a:p>
          </p:txBody>
        </p:sp>
      </p:grpSp>
      <p:pic>
        <p:nvPicPr>
          <p:cNvPr id="3" name="图片 2"/>
          <p:cNvPicPr>
            <a:picLocks noChangeAspect="1"/>
          </p:cNvPicPr>
          <p:nvPr/>
        </p:nvPicPr>
        <p:blipFill>
          <a:blip r:embed="rId1" cstate="screen"/>
          <a:stretch>
            <a:fillRect/>
          </a:stretch>
        </p:blipFill>
        <p:spPr>
          <a:xfrm>
            <a:off x="-261938" y="1676400"/>
            <a:ext cx="3457576" cy="4610100"/>
          </a:xfrm>
          <a:prstGeom prst="rect">
            <a:avLst/>
          </a:prstGeom>
        </p:spPr>
      </p:pic>
      <p:grpSp>
        <p:nvGrpSpPr>
          <p:cNvPr id="11" name="组合 10"/>
          <p:cNvGrpSpPr/>
          <p:nvPr/>
        </p:nvGrpSpPr>
        <p:grpSpPr>
          <a:xfrm>
            <a:off x="2460625" y="650240"/>
            <a:ext cx="8421370" cy="706755"/>
            <a:chOff x="10413" y="1303"/>
            <a:chExt cx="13262" cy="1113"/>
          </a:xfrm>
        </p:grpSpPr>
        <p:sp>
          <p:nvSpPr>
            <p:cNvPr id="15" name="矩形: 圆角 14"/>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纪念的人物</a:t>
              </a:r>
              <a:endParaRPr lang="zh-CN" altLang="en-US" sz="2500" dirty="0">
                <a:solidFill>
                  <a:srgbClr val="FF7D88"/>
                </a:solidFill>
                <a:cs typeface="+mn-ea"/>
                <a:sym typeface="+mn-lt"/>
              </a:endParaRPr>
            </a:p>
          </p:txBody>
        </p:sp>
        <p:sp>
          <p:nvSpPr>
            <p:cNvPr id="17"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04</a:t>
              </a:r>
              <a:endParaRPr lang="en-US" altLang="zh-CN" sz="2500" dirty="0">
                <a:solidFill>
                  <a:schemeClr val="bg1"/>
                </a:solidFill>
                <a:cs typeface="+mn-ea"/>
                <a:sym typeface="+mn-lt"/>
              </a:endParaRPr>
            </a:p>
          </p:txBody>
        </p:sp>
        <p:cxnSp>
          <p:nvCxnSpPr>
            <p:cNvPr id="18" name="直接连接符 17"/>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24" name="组合 23"/>
          <p:cNvGrpSpPr/>
          <p:nvPr/>
        </p:nvGrpSpPr>
        <p:grpSpPr>
          <a:xfrm>
            <a:off x="1954984" y="1786833"/>
            <a:ext cx="8282032" cy="3284334"/>
            <a:chOff x="4247" y="3061"/>
            <a:chExt cx="10702" cy="4244"/>
          </a:xfrm>
        </p:grpSpPr>
        <p:grpSp>
          <p:nvGrpSpPr>
            <p:cNvPr id="25" name="组合 24"/>
            <p:cNvGrpSpPr/>
            <p:nvPr/>
          </p:nvGrpSpPr>
          <p:grpSpPr>
            <a:xfrm>
              <a:off x="5158" y="3061"/>
              <a:ext cx="8880" cy="3384"/>
              <a:chOff x="3625" y="3061"/>
              <a:chExt cx="8880" cy="3384"/>
            </a:xfrm>
          </p:grpSpPr>
          <p:sp>
            <p:nvSpPr>
              <p:cNvPr id="28" name="淘宝店chenying0907出品 9"/>
              <p:cNvSpPr txBox="1"/>
              <p:nvPr/>
            </p:nvSpPr>
            <p:spPr>
              <a:xfrm>
                <a:off x="3625" y="5125"/>
                <a:ext cx="8880" cy="1320"/>
              </a:xfrm>
              <a:prstGeom prst="roundRect">
                <a:avLst/>
              </a:prstGeom>
              <a:noFill/>
            </p:spPr>
            <p:txBody>
              <a:bodyPr wrap="square" lIns="0" tIns="0" rIns="0" bIns="0" rtlCol="0">
                <a:spAutoFit/>
              </a:bodyPr>
              <a:lstStyle/>
              <a:p>
                <a:pPr marL="0" lvl="1" algn="ctr"/>
                <a:r>
                  <a:rPr lang="zh-CN" altLang="en-US" sz="6000" dirty="0">
                    <a:solidFill>
                      <a:srgbClr val="FF7D88"/>
                    </a:solidFill>
                    <a:cs typeface="+mn-ea"/>
                    <a:sym typeface="+mn-lt"/>
                  </a:rPr>
                  <a:t>纪念的奖项</a:t>
                </a:r>
                <a:endParaRPr lang="zh-CN" altLang="en-US" sz="6000" dirty="0">
                  <a:solidFill>
                    <a:srgbClr val="FF7D88"/>
                  </a:solidFill>
                  <a:cs typeface="+mn-ea"/>
                  <a:sym typeface="+mn-lt"/>
                </a:endParaRPr>
              </a:p>
            </p:txBody>
          </p:sp>
          <p:grpSp>
            <p:nvGrpSpPr>
              <p:cNvPr id="29" name="组合 28"/>
              <p:cNvGrpSpPr/>
              <p:nvPr/>
            </p:nvGrpSpPr>
            <p:grpSpPr>
              <a:xfrm>
                <a:off x="7220" y="3061"/>
                <a:ext cx="1689" cy="1609"/>
                <a:chOff x="7220" y="4217"/>
                <a:chExt cx="840" cy="800"/>
              </a:xfrm>
            </p:grpSpPr>
            <p:sp>
              <p:nvSpPr>
                <p:cNvPr id="30" name="矩形: 圆角 14"/>
                <p:cNvSpPr/>
                <p:nvPr/>
              </p:nvSpPr>
              <p:spPr>
                <a:xfrm rot="2650628">
                  <a:off x="7240" y="4217"/>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sp>
              <p:nvSpPr>
                <p:cNvPr id="31" name="淘宝店chenying0907出品 9"/>
                <p:cNvSpPr txBox="1"/>
                <p:nvPr/>
              </p:nvSpPr>
              <p:spPr>
                <a:xfrm>
                  <a:off x="7220" y="4308"/>
                  <a:ext cx="840" cy="656"/>
                </a:xfrm>
                <a:prstGeom prst="roundRect">
                  <a:avLst/>
                </a:prstGeom>
                <a:noFill/>
              </p:spPr>
              <p:txBody>
                <a:bodyPr wrap="square" lIns="0" tIns="0" rIns="0" bIns="0" rtlCol="0">
                  <a:spAutoFit/>
                </a:bodyPr>
                <a:lstStyle/>
                <a:p>
                  <a:pPr marL="0" lvl="1" algn="ctr"/>
                  <a:r>
                    <a:rPr lang="en-US" altLang="zh-CN" sz="6000" dirty="0">
                      <a:solidFill>
                        <a:schemeClr val="bg1"/>
                      </a:solidFill>
                      <a:cs typeface="+mn-ea"/>
                      <a:sym typeface="+mn-lt"/>
                    </a:rPr>
                    <a:t>05</a:t>
                  </a:r>
                  <a:endParaRPr lang="en-US" altLang="zh-CN" sz="6000" dirty="0">
                    <a:solidFill>
                      <a:schemeClr val="bg1"/>
                    </a:solidFill>
                    <a:cs typeface="+mn-ea"/>
                    <a:sym typeface="+mn-lt"/>
                  </a:endParaRPr>
                </a:p>
              </p:txBody>
            </p:sp>
          </p:grpSp>
        </p:grpSp>
        <p:sp>
          <p:nvSpPr>
            <p:cNvPr id="26" name="Content Placeholder 2"/>
            <p:cNvSpPr txBox="1"/>
            <p:nvPr/>
          </p:nvSpPr>
          <p:spPr>
            <a:xfrm>
              <a:off x="4247" y="6295"/>
              <a:ext cx="10702" cy="10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ts val="2200"/>
                </a:lnSpc>
                <a:buNone/>
              </a:pPr>
              <a:r>
                <a:rPr lang="en-US" altLang="zh-CN" sz="1200" dirty="0">
                  <a:solidFill>
                    <a:schemeClr val="bg1">
                      <a:lumMod val="50000"/>
                    </a:schemeClr>
                  </a:solidFill>
                  <a:cs typeface="+mn-ea"/>
                  <a:sym typeface="+mn-lt"/>
                </a:rPr>
                <a:t>click here to change textclick here to change textclick here to change textclick here to change textclick here to change textclick here to change textclick here to change textclick here to change text</a:t>
              </a: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3" name="组合 2"/>
          <p:cNvGrpSpPr/>
          <p:nvPr/>
        </p:nvGrpSpPr>
        <p:grpSpPr>
          <a:xfrm>
            <a:off x="1261110" y="1619250"/>
            <a:ext cx="10950575" cy="4453255"/>
            <a:chOff x="3066" y="2309"/>
            <a:chExt cx="17245" cy="7013"/>
          </a:xfrm>
        </p:grpSpPr>
        <p:grpSp>
          <p:nvGrpSpPr>
            <p:cNvPr id="12" name="组合 11"/>
            <p:cNvGrpSpPr/>
            <p:nvPr/>
          </p:nvGrpSpPr>
          <p:grpSpPr>
            <a:xfrm>
              <a:off x="3066" y="2691"/>
              <a:ext cx="14521" cy="6480"/>
              <a:chOff x="2257" y="1866"/>
              <a:chExt cx="14521" cy="6480"/>
            </a:xfrm>
          </p:grpSpPr>
          <p:sp>
            <p:nvSpPr>
              <p:cNvPr id="13" name="矩形: 剪去左右顶角 56"/>
              <p:cNvSpPr/>
              <p:nvPr/>
            </p:nvSpPr>
            <p:spPr>
              <a:xfrm rot="10800000">
                <a:off x="2257" y="1866"/>
                <a:ext cx="14521" cy="6480"/>
              </a:xfrm>
              <a:prstGeom prst="flowChartDisplay">
                <a:avLst/>
              </a:prstGeom>
              <a:noFill/>
              <a:ln>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3957" y="2417"/>
                <a:ext cx="7710" cy="5378"/>
              </a:xfrm>
              <a:prstGeom prst="rect">
                <a:avLst/>
              </a:prstGeom>
            </p:spPr>
            <p:txBody>
              <a:bodyPr wrap="square">
                <a:spAutoFit/>
              </a:bodyPr>
              <a:lstStyle/>
              <a:p>
                <a:pPr algn="just">
                  <a:lnSpc>
                    <a:spcPct val="200000"/>
                  </a:lnSpc>
                </a:pPr>
                <a:r>
                  <a:rPr lang="en-US" altLang="zh-CN" dirty="0">
                    <a:cs typeface="+mn-ea"/>
                    <a:sym typeface="+mn-lt"/>
                  </a:rPr>
                  <a:t>1907</a:t>
                </a:r>
                <a:r>
                  <a:rPr lang="zh-CN" altLang="en-US" dirty="0">
                    <a:cs typeface="+mn-ea"/>
                    <a:sym typeface="+mn-lt"/>
                  </a:rPr>
                  <a:t>年，英国女王颁发敕令，授予南丁格尔功绩勋章 ，同年，国际红十字组织在第八届国际红十字大会上设立南丁格尔奖，为表彰在护理事业中做出卓越贡献人员的最高荣誉奖。</a:t>
                </a:r>
                <a:r>
                  <a:rPr lang="en-US" altLang="zh-CN" dirty="0">
                    <a:cs typeface="+mn-ea"/>
                    <a:sym typeface="+mn-lt"/>
                  </a:rPr>
                  <a:t>1912</a:t>
                </a:r>
                <a:r>
                  <a:rPr lang="zh-CN" altLang="en-US" dirty="0">
                    <a:cs typeface="+mn-ea"/>
                    <a:sym typeface="+mn-lt"/>
                  </a:rPr>
                  <a:t>年在华盛顿举行的第九届国际红十字大会上首次颁发。该奖每</a:t>
                </a:r>
                <a:r>
                  <a:rPr lang="en-US" altLang="zh-CN" dirty="0">
                    <a:cs typeface="+mn-ea"/>
                    <a:sym typeface="+mn-lt"/>
                  </a:rPr>
                  <a:t>2</a:t>
                </a:r>
                <a:r>
                  <a:rPr lang="zh-CN" altLang="en-US" dirty="0">
                    <a:cs typeface="+mn-ea"/>
                    <a:sym typeface="+mn-lt"/>
                  </a:rPr>
                  <a:t>年颁发一次，每次最多</a:t>
                </a:r>
                <a:r>
                  <a:rPr lang="en-US" altLang="zh-CN" dirty="0">
                    <a:cs typeface="+mn-ea"/>
                    <a:sym typeface="+mn-lt"/>
                  </a:rPr>
                  <a:t>50</a:t>
                </a:r>
                <a:r>
                  <a:rPr lang="zh-CN" altLang="en-US" dirty="0">
                    <a:cs typeface="+mn-ea"/>
                    <a:sym typeface="+mn-lt"/>
                  </a:rPr>
                  <a:t>名。</a:t>
                </a:r>
                <a:endParaRPr lang="zh-CN" altLang="en-US" dirty="0">
                  <a:cs typeface="+mn-ea"/>
                  <a:sym typeface="+mn-lt"/>
                </a:endParaRPr>
              </a:p>
            </p:txBody>
          </p:sp>
        </p:grpSp>
        <p:pic>
          <p:nvPicPr>
            <p:cNvPr id="2" name="图片 1"/>
            <p:cNvPicPr>
              <a:picLocks noChangeAspect="1"/>
            </p:cNvPicPr>
            <p:nvPr/>
          </p:nvPicPr>
          <p:blipFill>
            <a:blip r:embed="rId1" cstate="screen"/>
            <a:srcRect/>
            <a:stretch>
              <a:fillRect/>
            </a:stretch>
          </p:blipFill>
          <p:spPr>
            <a:xfrm>
              <a:off x="10960" y="2309"/>
              <a:ext cx="9351" cy="7013"/>
            </a:xfrm>
            <a:prstGeom prst="rect">
              <a:avLst/>
            </a:prstGeom>
          </p:spPr>
        </p:pic>
      </p:grpSp>
      <p:grpSp>
        <p:nvGrpSpPr>
          <p:cNvPr id="15" name="组合 14"/>
          <p:cNvGrpSpPr/>
          <p:nvPr/>
        </p:nvGrpSpPr>
        <p:grpSpPr>
          <a:xfrm>
            <a:off x="2460625" y="650240"/>
            <a:ext cx="8421370" cy="706755"/>
            <a:chOff x="10413" y="1303"/>
            <a:chExt cx="13262" cy="1113"/>
          </a:xfrm>
        </p:grpSpPr>
        <p:sp>
          <p:nvSpPr>
            <p:cNvPr id="16" name="矩形: 圆角 15"/>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纪念的奖项</a:t>
              </a:r>
              <a:endParaRPr lang="zh-CN" altLang="en-US" sz="2500" dirty="0">
                <a:solidFill>
                  <a:srgbClr val="FF7D88"/>
                </a:solidFill>
                <a:cs typeface="+mn-ea"/>
                <a:sym typeface="+mn-lt"/>
              </a:endParaRPr>
            </a:p>
          </p:txBody>
        </p:sp>
        <p:sp>
          <p:nvSpPr>
            <p:cNvPr id="18"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05</a:t>
              </a:r>
              <a:endParaRPr lang="en-US" altLang="zh-CN" sz="2500" dirty="0">
                <a:solidFill>
                  <a:schemeClr val="bg1"/>
                </a:solidFill>
                <a:cs typeface="+mn-ea"/>
                <a:sym typeface="+mn-lt"/>
              </a:endParaRPr>
            </a:p>
          </p:txBody>
        </p:sp>
        <p:cxnSp>
          <p:nvCxnSpPr>
            <p:cNvPr id="19" name="直接连接符 18"/>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26" name="组合 25"/>
          <p:cNvGrpSpPr/>
          <p:nvPr/>
        </p:nvGrpSpPr>
        <p:grpSpPr>
          <a:xfrm>
            <a:off x="1261110" y="1847850"/>
            <a:ext cx="10052050" cy="4453255"/>
            <a:chOff x="3066" y="2669"/>
            <a:chExt cx="15830" cy="7013"/>
          </a:xfrm>
        </p:grpSpPr>
        <p:grpSp>
          <p:nvGrpSpPr>
            <p:cNvPr id="30" name="组合 29"/>
            <p:cNvGrpSpPr/>
            <p:nvPr/>
          </p:nvGrpSpPr>
          <p:grpSpPr>
            <a:xfrm>
              <a:off x="3066" y="2691"/>
              <a:ext cx="14521" cy="6480"/>
              <a:chOff x="2257" y="1866"/>
              <a:chExt cx="14521" cy="6480"/>
            </a:xfrm>
          </p:grpSpPr>
          <p:sp>
            <p:nvSpPr>
              <p:cNvPr id="32" name="矩形: 剪去左右顶角 56"/>
              <p:cNvSpPr/>
              <p:nvPr/>
            </p:nvSpPr>
            <p:spPr>
              <a:xfrm rot="10800000">
                <a:off x="2257" y="1866"/>
                <a:ext cx="14521" cy="6480"/>
              </a:xfrm>
              <a:prstGeom prst="flowChartDisplay">
                <a:avLst/>
              </a:prstGeom>
              <a:noFill/>
              <a:ln>
                <a:solidFill>
                  <a:srgbClr val="FF4F9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3957" y="2417"/>
                <a:ext cx="8974" cy="5380"/>
              </a:xfrm>
              <a:prstGeom prst="rect">
                <a:avLst/>
              </a:prstGeom>
            </p:spPr>
            <p:txBody>
              <a:bodyPr wrap="square">
                <a:spAutoFit/>
              </a:bodyPr>
              <a:lstStyle/>
              <a:p>
                <a:pPr algn="just">
                  <a:lnSpc>
                    <a:spcPct val="200000"/>
                  </a:lnSpc>
                </a:pPr>
                <a:r>
                  <a:rPr lang="en-US" altLang="zh-CN" dirty="0">
                    <a:cs typeface="+mn-ea"/>
                    <a:sym typeface="+mn-lt"/>
                  </a:rPr>
                  <a:t>1991</a:t>
                </a:r>
                <a:r>
                  <a:rPr lang="zh-CN" altLang="en-US" dirty="0">
                    <a:cs typeface="+mn-ea"/>
                    <a:sym typeface="+mn-lt"/>
                  </a:rPr>
                  <a:t>年，红十字国际委员会布达佩斯代表大会通过的弗罗伦斯</a:t>
                </a:r>
                <a:r>
                  <a:rPr lang="en-US" altLang="zh-CN" dirty="0">
                    <a:cs typeface="+mn-ea"/>
                    <a:sym typeface="+mn-lt"/>
                  </a:rPr>
                  <a:t>·</a:t>
                </a:r>
                <a:r>
                  <a:rPr lang="zh-CN" altLang="en-US" dirty="0">
                    <a:cs typeface="+mn-ea"/>
                    <a:sym typeface="+mn-lt"/>
                  </a:rPr>
                  <a:t>南丁格尔奖章规则第二条规定，奖章可颁发给男女护士和男女志愿护理工作人员在平时或战时做出如下突出成绩者：“具有非凡的勇气和献身精神，致力于救护伤病员、残疾人或战争灾害的受害者；如有望获得奖章的人在实际工作中牺牲，可以追授奖章。”</a:t>
                </a:r>
                <a:endParaRPr lang="zh-CN" altLang="en-US" dirty="0">
                  <a:cs typeface="+mn-ea"/>
                  <a:sym typeface="+mn-lt"/>
                </a:endParaRPr>
              </a:p>
            </p:txBody>
          </p:sp>
        </p:grpSp>
        <p:pic>
          <p:nvPicPr>
            <p:cNvPr id="31" name="图片 30"/>
            <p:cNvPicPr>
              <a:picLocks noChangeAspect="1"/>
            </p:cNvPicPr>
            <p:nvPr/>
          </p:nvPicPr>
          <p:blipFill>
            <a:blip r:embed="rId1" cstate="screen"/>
            <a:srcRect/>
            <a:stretch>
              <a:fillRect/>
            </a:stretch>
          </p:blipFill>
          <p:spPr>
            <a:xfrm>
              <a:off x="13636" y="2669"/>
              <a:ext cx="5260" cy="7013"/>
            </a:xfrm>
            <a:prstGeom prst="rect">
              <a:avLst/>
            </a:prstGeom>
          </p:spPr>
        </p:pic>
      </p:grpSp>
      <p:grpSp>
        <p:nvGrpSpPr>
          <p:cNvPr id="12" name="组合 11"/>
          <p:cNvGrpSpPr/>
          <p:nvPr/>
        </p:nvGrpSpPr>
        <p:grpSpPr>
          <a:xfrm>
            <a:off x="2460625" y="650240"/>
            <a:ext cx="8421370" cy="706755"/>
            <a:chOff x="10413" y="1303"/>
            <a:chExt cx="13262" cy="1113"/>
          </a:xfrm>
        </p:grpSpPr>
        <p:sp>
          <p:nvSpPr>
            <p:cNvPr id="13" name="矩形: 圆角 12"/>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纪念的奖项</a:t>
              </a:r>
              <a:endParaRPr lang="zh-CN" altLang="en-US" sz="2500" dirty="0">
                <a:solidFill>
                  <a:srgbClr val="FF7D88"/>
                </a:solidFill>
                <a:cs typeface="+mn-ea"/>
                <a:sym typeface="+mn-lt"/>
              </a:endParaRPr>
            </a:p>
          </p:txBody>
        </p:sp>
        <p:sp>
          <p:nvSpPr>
            <p:cNvPr id="15"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05</a:t>
              </a:r>
              <a:endParaRPr lang="en-US" altLang="zh-CN" sz="2500" dirty="0">
                <a:solidFill>
                  <a:schemeClr val="bg1"/>
                </a:solidFill>
                <a:cs typeface="+mn-ea"/>
                <a:sym typeface="+mn-lt"/>
              </a:endParaRPr>
            </a:p>
          </p:txBody>
        </p:sp>
        <p:cxnSp>
          <p:nvCxnSpPr>
            <p:cNvPr id="16" name="直接连接符 15"/>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26" name="组合 25"/>
          <p:cNvGrpSpPr/>
          <p:nvPr/>
        </p:nvGrpSpPr>
        <p:grpSpPr>
          <a:xfrm>
            <a:off x="2560955" y="1344295"/>
            <a:ext cx="7070090" cy="3755390"/>
            <a:chOff x="4046" y="2172"/>
            <a:chExt cx="11134" cy="5914"/>
          </a:xfrm>
        </p:grpSpPr>
        <p:sp>
          <p:nvSpPr>
            <p:cNvPr id="25" name="矩形 24"/>
            <p:cNvSpPr/>
            <p:nvPr/>
          </p:nvSpPr>
          <p:spPr>
            <a:xfrm>
              <a:off x="4768" y="4474"/>
              <a:ext cx="9932" cy="3054"/>
            </a:xfrm>
            <a:prstGeom prst="rect">
              <a:avLst/>
            </a:prstGeom>
          </p:spPr>
          <p:txBody>
            <a:bodyPr wrap="square">
              <a:spAutoFit/>
            </a:bodyPr>
            <a:lstStyle/>
            <a:p>
              <a:pPr algn="ctr">
                <a:lnSpc>
                  <a:spcPct val="150000"/>
                </a:lnSpc>
              </a:pPr>
              <a:r>
                <a:rPr lang="zh-CN" altLang="en-US" sz="2000" dirty="0">
                  <a:solidFill>
                    <a:srgbClr val="FF7D88"/>
                  </a:solidFill>
                  <a:cs typeface="+mn-ea"/>
                  <a:sym typeface="+mn-lt"/>
                </a:rPr>
                <a:t>国际护士节是每年的</a:t>
              </a:r>
              <a:r>
                <a:rPr lang="en-US" altLang="zh-CN" sz="2000" dirty="0">
                  <a:solidFill>
                    <a:srgbClr val="FF7D88"/>
                  </a:solidFill>
                  <a:cs typeface="+mn-ea"/>
                  <a:sym typeface="+mn-lt"/>
                </a:rPr>
                <a:t>5</a:t>
              </a:r>
              <a:r>
                <a:rPr lang="zh-CN" altLang="en-US" sz="2000" dirty="0">
                  <a:solidFill>
                    <a:srgbClr val="FF7D88"/>
                  </a:solidFill>
                  <a:cs typeface="+mn-ea"/>
                  <a:sym typeface="+mn-lt"/>
                </a:rPr>
                <a:t>月</a:t>
              </a:r>
              <a:r>
                <a:rPr lang="en-US" altLang="zh-CN" sz="2000" dirty="0">
                  <a:solidFill>
                    <a:srgbClr val="FF7D88"/>
                  </a:solidFill>
                  <a:cs typeface="+mn-ea"/>
                  <a:sym typeface="+mn-lt"/>
                </a:rPr>
                <a:t>12</a:t>
              </a:r>
              <a:r>
                <a:rPr lang="zh-CN" altLang="en-US" sz="2000" dirty="0">
                  <a:solidFill>
                    <a:srgbClr val="FF7D88"/>
                  </a:solidFill>
                  <a:cs typeface="+mn-ea"/>
                  <a:sym typeface="+mn-lt"/>
                </a:rPr>
                <a:t>日，是为纪念现代护理学科的创始人弗洛伦斯</a:t>
              </a:r>
              <a:r>
                <a:rPr lang="en-US" altLang="zh-CN" sz="2000" dirty="0">
                  <a:solidFill>
                    <a:srgbClr val="FF7D88"/>
                  </a:solidFill>
                  <a:cs typeface="+mn-ea"/>
                  <a:sym typeface="+mn-lt"/>
                </a:rPr>
                <a:t>·</a:t>
              </a:r>
              <a:r>
                <a:rPr lang="zh-CN" altLang="en-US" sz="2000" dirty="0">
                  <a:solidFill>
                    <a:srgbClr val="FF7D88"/>
                  </a:solidFill>
                  <a:cs typeface="+mn-ea"/>
                  <a:sym typeface="+mn-lt"/>
                </a:rPr>
                <a:t>南丁格尔于</a:t>
              </a:r>
              <a:r>
                <a:rPr lang="en-US" altLang="zh-CN" sz="2000" dirty="0">
                  <a:solidFill>
                    <a:srgbClr val="FF7D88"/>
                  </a:solidFill>
                  <a:cs typeface="+mn-ea"/>
                  <a:sym typeface="+mn-lt"/>
                </a:rPr>
                <a:t>1912</a:t>
              </a:r>
              <a:r>
                <a:rPr lang="zh-CN" altLang="en-US" sz="2000" dirty="0">
                  <a:solidFill>
                    <a:srgbClr val="FF7D88"/>
                  </a:solidFill>
                  <a:cs typeface="+mn-ea"/>
                  <a:sym typeface="+mn-lt"/>
                </a:rPr>
                <a:t>年设立的节日。其基本宗旨是倡导、继承和弘扬南丁格尔不畏艰险、甘于奉献、救死扶伤、勇于献身的人道主义精神。</a:t>
              </a:r>
              <a:endParaRPr lang="zh-CN" altLang="en-US" sz="2000" dirty="0">
                <a:solidFill>
                  <a:srgbClr val="FF7D88"/>
                </a:solidFill>
                <a:cs typeface="+mn-ea"/>
                <a:sym typeface="+mn-lt"/>
              </a:endParaRPr>
            </a:p>
          </p:txBody>
        </p:sp>
        <p:sp>
          <p:nvSpPr>
            <p:cNvPr id="2" name="矩形 1"/>
            <p:cNvSpPr/>
            <p:nvPr/>
          </p:nvSpPr>
          <p:spPr>
            <a:xfrm>
              <a:off x="8243" y="2172"/>
              <a:ext cx="2714" cy="1598"/>
            </a:xfrm>
            <a:prstGeom prst="rect">
              <a:avLst/>
            </a:prstGeom>
          </p:spPr>
          <p:txBody>
            <a:bodyPr wrap="square">
              <a:spAutoFit/>
            </a:bodyPr>
            <a:lstStyle/>
            <a:p>
              <a:pPr algn="ctr"/>
              <a:r>
                <a:rPr lang="zh-CN" altLang="en-US" sz="6000" dirty="0">
                  <a:solidFill>
                    <a:srgbClr val="FF7D88"/>
                  </a:solidFill>
                  <a:cs typeface="+mn-ea"/>
                  <a:sym typeface="+mn-lt"/>
                </a:rPr>
                <a:t>前言</a:t>
              </a:r>
              <a:endParaRPr lang="zh-CN" altLang="en-US" sz="6000" dirty="0">
                <a:solidFill>
                  <a:srgbClr val="FF7D88"/>
                </a:solidFill>
                <a:cs typeface="+mn-ea"/>
                <a:sym typeface="+mn-lt"/>
              </a:endParaRPr>
            </a:p>
          </p:txBody>
        </p:sp>
        <p:sp>
          <p:nvSpPr>
            <p:cNvPr id="21" name="圆角矩形 20"/>
            <p:cNvSpPr/>
            <p:nvPr/>
          </p:nvSpPr>
          <p:spPr>
            <a:xfrm>
              <a:off x="4046" y="3955"/>
              <a:ext cx="11134" cy="4131"/>
            </a:xfrm>
            <a:prstGeom prst="roundRect">
              <a:avLst>
                <a:gd name="adj" fmla="val 20429"/>
              </a:avLst>
            </a:prstGeom>
            <a:noFill/>
            <a:ln w="12700" cmpd="sng">
              <a:solidFill>
                <a:srgbClr val="FDB5B9"/>
              </a:solidFill>
              <a:prstDash val="lgDash"/>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31" name="组合 30"/>
          <p:cNvGrpSpPr/>
          <p:nvPr/>
        </p:nvGrpSpPr>
        <p:grpSpPr>
          <a:xfrm>
            <a:off x="1261110" y="1861820"/>
            <a:ext cx="10052050" cy="4114800"/>
            <a:chOff x="3066" y="2691"/>
            <a:chExt cx="15830" cy="6480"/>
          </a:xfrm>
        </p:grpSpPr>
        <p:grpSp>
          <p:nvGrpSpPr>
            <p:cNvPr id="32" name="组合 31"/>
            <p:cNvGrpSpPr/>
            <p:nvPr/>
          </p:nvGrpSpPr>
          <p:grpSpPr>
            <a:xfrm>
              <a:off x="3066" y="2691"/>
              <a:ext cx="14521" cy="6480"/>
              <a:chOff x="2257" y="1866"/>
              <a:chExt cx="14521" cy="6480"/>
            </a:xfrm>
          </p:grpSpPr>
          <p:sp>
            <p:nvSpPr>
              <p:cNvPr id="34" name="矩形: 剪去左右顶角 56"/>
              <p:cNvSpPr/>
              <p:nvPr/>
            </p:nvSpPr>
            <p:spPr>
              <a:xfrm rot="10800000">
                <a:off x="2257" y="1866"/>
                <a:ext cx="14521" cy="6480"/>
              </a:xfrm>
              <a:prstGeom prst="flowChartDisplay">
                <a:avLst/>
              </a:prstGeom>
              <a:noFill/>
              <a:ln>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3957" y="2417"/>
                <a:ext cx="8974" cy="5380"/>
              </a:xfrm>
              <a:prstGeom prst="rect">
                <a:avLst/>
              </a:prstGeom>
            </p:spPr>
            <p:txBody>
              <a:bodyPr wrap="square">
                <a:spAutoFit/>
              </a:bodyPr>
              <a:lstStyle/>
              <a:p>
                <a:pPr algn="just">
                  <a:lnSpc>
                    <a:spcPct val="200000"/>
                  </a:lnSpc>
                </a:pPr>
                <a:r>
                  <a:rPr lang="zh-CN" altLang="en-US" dirty="0">
                    <a:cs typeface="+mn-ea"/>
                    <a:sym typeface="+mn-lt"/>
                  </a:rPr>
                  <a:t>南丁格尔奖章是镀银的。正面有弗罗伦斯</a:t>
                </a:r>
                <a:r>
                  <a:rPr lang="en-US" altLang="zh-CN" dirty="0">
                    <a:cs typeface="+mn-ea"/>
                    <a:sym typeface="+mn-lt"/>
                  </a:rPr>
                  <a:t>·</a:t>
                </a:r>
                <a:r>
                  <a:rPr lang="zh-CN" altLang="en-US" dirty="0">
                    <a:cs typeface="+mn-ea"/>
                    <a:sym typeface="+mn-lt"/>
                  </a:rPr>
                  <a:t>南丁格尔肖像及“纪念弗罗伦斯</a:t>
                </a:r>
                <a:r>
                  <a:rPr lang="en-US" altLang="zh-CN" dirty="0">
                    <a:cs typeface="+mn-ea"/>
                    <a:sym typeface="+mn-lt"/>
                  </a:rPr>
                  <a:t>·</a:t>
                </a:r>
                <a:r>
                  <a:rPr lang="zh-CN" altLang="en-US" dirty="0">
                    <a:cs typeface="+mn-ea"/>
                    <a:sym typeface="+mn-lt"/>
                  </a:rPr>
                  <a:t>南丁格尔，</a:t>
                </a:r>
                <a:r>
                  <a:rPr lang="en-US" altLang="zh-CN" dirty="0">
                    <a:cs typeface="+mn-ea"/>
                    <a:sym typeface="+mn-lt"/>
                  </a:rPr>
                  <a:t>1820</a:t>
                </a:r>
                <a:r>
                  <a:rPr lang="zh-CN" altLang="en-US" dirty="0">
                    <a:cs typeface="+mn-ea"/>
                    <a:sym typeface="+mn-lt"/>
                  </a:rPr>
                  <a:t>至</a:t>
                </a:r>
                <a:r>
                  <a:rPr lang="en-US" altLang="zh-CN" dirty="0">
                    <a:cs typeface="+mn-ea"/>
                    <a:sym typeface="+mn-lt"/>
                  </a:rPr>
                  <a:t>1910</a:t>
                </a:r>
                <a:r>
                  <a:rPr lang="zh-CN" altLang="en-US" dirty="0">
                    <a:cs typeface="+mn-ea"/>
                    <a:sym typeface="+mn-lt"/>
                  </a:rPr>
                  <a:t>年”的字样。反面周圈刻有“永志人道慈悲之真谛”， 中间刻有奖章持有者的姓名和颁奖日期，由红白相间的绶带将奖章与中央饰有红十字的荣誉牌连接在一起。同奖章一道颁发的还有一张羊皮纸印制的证书。</a:t>
                </a:r>
                <a:endParaRPr lang="zh-CN" altLang="en-US" dirty="0">
                  <a:cs typeface="+mn-ea"/>
                  <a:sym typeface="+mn-lt"/>
                </a:endParaRPr>
              </a:p>
            </p:txBody>
          </p:sp>
        </p:grpSp>
        <p:pic>
          <p:nvPicPr>
            <p:cNvPr id="33" name="图片 32"/>
            <p:cNvPicPr>
              <a:picLocks noChangeAspect="1"/>
            </p:cNvPicPr>
            <p:nvPr/>
          </p:nvPicPr>
          <p:blipFill>
            <a:blip r:embed="rId1" cstate="screen"/>
            <a:srcRect/>
            <a:stretch>
              <a:fillRect/>
            </a:stretch>
          </p:blipFill>
          <p:spPr>
            <a:xfrm>
              <a:off x="13636" y="3545"/>
              <a:ext cx="5260" cy="5260"/>
            </a:xfrm>
            <a:prstGeom prst="rect">
              <a:avLst/>
            </a:prstGeom>
          </p:spPr>
        </p:pic>
      </p:grpSp>
      <p:grpSp>
        <p:nvGrpSpPr>
          <p:cNvPr id="17" name="组合 16"/>
          <p:cNvGrpSpPr/>
          <p:nvPr/>
        </p:nvGrpSpPr>
        <p:grpSpPr>
          <a:xfrm>
            <a:off x="2460625" y="650240"/>
            <a:ext cx="8421370" cy="706755"/>
            <a:chOff x="10413" y="1303"/>
            <a:chExt cx="13262" cy="1113"/>
          </a:xfrm>
        </p:grpSpPr>
        <p:sp>
          <p:nvSpPr>
            <p:cNvPr id="18" name="矩形: 圆角 17"/>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纪念的奖项</a:t>
              </a:r>
              <a:endParaRPr lang="zh-CN" altLang="en-US" sz="2500" dirty="0">
                <a:solidFill>
                  <a:srgbClr val="FF7D88"/>
                </a:solidFill>
                <a:cs typeface="+mn-ea"/>
                <a:sym typeface="+mn-lt"/>
              </a:endParaRPr>
            </a:p>
          </p:txBody>
        </p:sp>
        <p:sp>
          <p:nvSpPr>
            <p:cNvPr id="20"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05</a:t>
              </a:r>
              <a:endParaRPr lang="en-US" altLang="zh-CN" sz="2500" dirty="0">
                <a:solidFill>
                  <a:schemeClr val="bg1"/>
                </a:solidFill>
                <a:cs typeface="+mn-ea"/>
                <a:sym typeface="+mn-lt"/>
              </a:endParaRPr>
            </a:p>
          </p:txBody>
        </p:sp>
        <p:cxnSp>
          <p:nvCxnSpPr>
            <p:cNvPr id="22" name="直接连接符 21"/>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24" name="组合 23"/>
          <p:cNvGrpSpPr/>
          <p:nvPr/>
        </p:nvGrpSpPr>
        <p:grpSpPr>
          <a:xfrm>
            <a:off x="1954984" y="1786833"/>
            <a:ext cx="8282032" cy="3284334"/>
            <a:chOff x="4247" y="3061"/>
            <a:chExt cx="10702" cy="4244"/>
          </a:xfrm>
        </p:grpSpPr>
        <p:grpSp>
          <p:nvGrpSpPr>
            <p:cNvPr id="25" name="组合 24"/>
            <p:cNvGrpSpPr/>
            <p:nvPr/>
          </p:nvGrpSpPr>
          <p:grpSpPr>
            <a:xfrm>
              <a:off x="5158" y="3061"/>
              <a:ext cx="8880" cy="3384"/>
              <a:chOff x="3625" y="3061"/>
              <a:chExt cx="8880" cy="3384"/>
            </a:xfrm>
          </p:grpSpPr>
          <p:sp>
            <p:nvSpPr>
              <p:cNvPr id="28" name="淘宝店chenying0907出品 9"/>
              <p:cNvSpPr txBox="1"/>
              <p:nvPr/>
            </p:nvSpPr>
            <p:spPr>
              <a:xfrm>
                <a:off x="3625" y="5125"/>
                <a:ext cx="8880" cy="1320"/>
              </a:xfrm>
              <a:prstGeom prst="roundRect">
                <a:avLst/>
              </a:prstGeom>
              <a:noFill/>
            </p:spPr>
            <p:txBody>
              <a:bodyPr wrap="square" lIns="0" tIns="0" rIns="0" bIns="0" rtlCol="0">
                <a:spAutoFit/>
              </a:bodyPr>
              <a:lstStyle/>
              <a:p>
                <a:pPr marL="0" lvl="1" algn="ctr"/>
                <a:r>
                  <a:rPr lang="zh-CN" altLang="en-US" sz="6000" dirty="0">
                    <a:solidFill>
                      <a:srgbClr val="FF7D88"/>
                    </a:solidFill>
                    <a:cs typeface="+mn-ea"/>
                    <a:sym typeface="+mn-lt"/>
                  </a:rPr>
                  <a:t>展望的未来</a:t>
                </a:r>
                <a:endParaRPr lang="zh-CN" altLang="en-US" sz="6000" dirty="0">
                  <a:solidFill>
                    <a:srgbClr val="FF7D88"/>
                  </a:solidFill>
                  <a:cs typeface="+mn-ea"/>
                  <a:sym typeface="+mn-lt"/>
                </a:endParaRPr>
              </a:p>
            </p:txBody>
          </p:sp>
          <p:grpSp>
            <p:nvGrpSpPr>
              <p:cNvPr id="29" name="组合 28"/>
              <p:cNvGrpSpPr/>
              <p:nvPr/>
            </p:nvGrpSpPr>
            <p:grpSpPr>
              <a:xfrm>
                <a:off x="7220" y="3061"/>
                <a:ext cx="1689" cy="1609"/>
                <a:chOff x="7220" y="4217"/>
                <a:chExt cx="840" cy="800"/>
              </a:xfrm>
            </p:grpSpPr>
            <p:sp>
              <p:nvSpPr>
                <p:cNvPr id="30" name="矩形: 圆角 14"/>
                <p:cNvSpPr/>
                <p:nvPr/>
              </p:nvSpPr>
              <p:spPr>
                <a:xfrm rot="2650628">
                  <a:off x="7240" y="4217"/>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sp>
              <p:nvSpPr>
                <p:cNvPr id="31" name="淘宝店chenying0907出品 9"/>
                <p:cNvSpPr txBox="1"/>
                <p:nvPr/>
              </p:nvSpPr>
              <p:spPr>
                <a:xfrm>
                  <a:off x="7220" y="4308"/>
                  <a:ext cx="840" cy="656"/>
                </a:xfrm>
                <a:prstGeom prst="roundRect">
                  <a:avLst/>
                </a:prstGeom>
                <a:noFill/>
              </p:spPr>
              <p:txBody>
                <a:bodyPr wrap="square" lIns="0" tIns="0" rIns="0" bIns="0" rtlCol="0">
                  <a:spAutoFit/>
                </a:bodyPr>
                <a:lstStyle/>
                <a:p>
                  <a:pPr marL="0" lvl="1" algn="ctr"/>
                  <a:r>
                    <a:rPr lang="en-US" altLang="zh-CN" sz="6000" dirty="0">
                      <a:solidFill>
                        <a:schemeClr val="bg1"/>
                      </a:solidFill>
                      <a:cs typeface="+mn-ea"/>
                      <a:sym typeface="+mn-lt"/>
                    </a:rPr>
                    <a:t>06</a:t>
                  </a:r>
                  <a:endParaRPr lang="en-US" altLang="zh-CN" sz="6000" dirty="0">
                    <a:solidFill>
                      <a:schemeClr val="bg1"/>
                    </a:solidFill>
                    <a:cs typeface="+mn-ea"/>
                    <a:sym typeface="+mn-lt"/>
                  </a:endParaRPr>
                </a:p>
              </p:txBody>
            </p:sp>
          </p:grpSp>
        </p:grpSp>
        <p:sp>
          <p:nvSpPr>
            <p:cNvPr id="26" name="Content Placeholder 2"/>
            <p:cNvSpPr txBox="1"/>
            <p:nvPr/>
          </p:nvSpPr>
          <p:spPr>
            <a:xfrm>
              <a:off x="4247" y="6295"/>
              <a:ext cx="10702" cy="10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ts val="2200"/>
                </a:lnSpc>
                <a:buNone/>
              </a:pPr>
              <a:r>
                <a:rPr lang="en-US" altLang="zh-CN" sz="1200" dirty="0">
                  <a:solidFill>
                    <a:schemeClr val="bg1">
                      <a:lumMod val="50000"/>
                    </a:schemeClr>
                  </a:solidFill>
                  <a:cs typeface="+mn-ea"/>
                  <a:sym typeface="+mn-lt"/>
                </a:rPr>
                <a:t>click here to change textclick here to change textclick here to change textclick here to change textclick here to change textclick here to change textclick here to change textclick here to change text</a:t>
              </a: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pic>
        <p:nvPicPr>
          <p:cNvPr id="7" name="图片 6" descr="E:\设计\PPT\党建素材包\图片1.png图片1"/>
          <p:cNvPicPr>
            <a:picLocks noChangeAspect="1"/>
          </p:cNvPicPr>
          <p:nvPr/>
        </p:nvPicPr>
        <p:blipFill>
          <a:blip r:embed="rId1" cstate="screen"/>
          <a:srcRect/>
          <a:stretch>
            <a:fillRect/>
          </a:stretch>
        </p:blipFill>
        <p:spPr>
          <a:xfrm>
            <a:off x="10811776" y="4726234"/>
            <a:ext cx="1097714" cy="1097280"/>
          </a:xfrm>
          <a:prstGeom prst="rect">
            <a:avLst/>
          </a:prstGeom>
        </p:spPr>
      </p:pic>
      <p:grpSp>
        <p:nvGrpSpPr>
          <p:cNvPr id="12" name="组合 11"/>
          <p:cNvGrpSpPr/>
          <p:nvPr/>
        </p:nvGrpSpPr>
        <p:grpSpPr>
          <a:xfrm>
            <a:off x="1266190" y="2119630"/>
            <a:ext cx="7976870" cy="3628390"/>
            <a:chOff x="3464" y="2840"/>
            <a:chExt cx="12562" cy="5714"/>
          </a:xfrm>
        </p:grpSpPr>
        <p:sp>
          <p:nvSpPr>
            <p:cNvPr id="14" name="矩形 13"/>
            <p:cNvSpPr/>
            <p:nvPr/>
          </p:nvSpPr>
          <p:spPr>
            <a:xfrm>
              <a:off x="4085" y="3523"/>
              <a:ext cx="11526" cy="4591"/>
            </a:xfrm>
            <a:prstGeom prst="rect">
              <a:avLst/>
            </a:prstGeom>
          </p:spPr>
          <p:txBody>
            <a:bodyPr wrap="square">
              <a:spAutoFit/>
            </a:bodyPr>
            <a:lstStyle/>
            <a:p>
              <a:pPr algn="just">
                <a:lnSpc>
                  <a:spcPct val="170000"/>
                </a:lnSpc>
              </a:pPr>
              <a:r>
                <a:rPr dirty="0">
                  <a:cs typeface="+mn-ea"/>
                  <a:sym typeface="+mn-lt"/>
                </a:rPr>
                <a:t>国际护士节旨在激励广大护士继承和发扬护理事业的光荣传统，以“爱心、耐心、细心、责任心”对待每一位病人、做好护理工作。国际护士节旨在激励广大护士继承和发扬护理事业的光荣传统，以“爱心、耐心、细心、责任心”对待每一位病人、做好护理工作。国际护士节旨在激励广大护士继承和发扬护理事业的光荣传统，以“爱心、耐心、细心、责任心”对待每一位病人、做好护理工作。</a:t>
              </a:r>
              <a:endParaRPr dirty="0">
                <a:cs typeface="+mn-ea"/>
                <a:sym typeface="+mn-lt"/>
              </a:endParaRPr>
            </a:p>
          </p:txBody>
        </p:sp>
        <p:grpSp>
          <p:nvGrpSpPr>
            <p:cNvPr id="2" name="组合 1"/>
            <p:cNvGrpSpPr/>
            <p:nvPr/>
          </p:nvGrpSpPr>
          <p:grpSpPr>
            <a:xfrm>
              <a:off x="3464" y="2840"/>
              <a:ext cx="3231" cy="2730"/>
              <a:chOff x="2087682" y="2419350"/>
              <a:chExt cx="2051936" cy="1733550"/>
            </a:xfrm>
          </p:grpSpPr>
          <p:sp>
            <p:nvSpPr>
              <p:cNvPr id="9" name="任意多边形: 形状 8"/>
              <p:cNvSpPr/>
              <p:nvPr/>
            </p:nvSpPr>
            <p:spPr>
              <a:xfrm>
                <a:off x="2087682" y="24193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任意多边形: 形状 9"/>
              <p:cNvSpPr/>
              <p:nvPr/>
            </p:nvSpPr>
            <p:spPr>
              <a:xfrm>
                <a:off x="2240082" y="25717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FF7D8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 name="组合 2"/>
            <p:cNvGrpSpPr/>
            <p:nvPr/>
          </p:nvGrpSpPr>
          <p:grpSpPr>
            <a:xfrm rot="10800000">
              <a:off x="12796" y="5824"/>
              <a:ext cx="3231" cy="2730"/>
              <a:chOff x="2087682" y="2419350"/>
              <a:chExt cx="2051936" cy="1733550"/>
            </a:xfrm>
          </p:grpSpPr>
          <p:sp>
            <p:nvSpPr>
              <p:cNvPr id="4" name="任意多边形: 形状 8"/>
              <p:cNvSpPr/>
              <p:nvPr/>
            </p:nvSpPr>
            <p:spPr>
              <a:xfrm>
                <a:off x="2087682" y="24193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形状 9"/>
              <p:cNvSpPr/>
              <p:nvPr/>
            </p:nvSpPr>
            <p:spPr>
              <a:xfrm>
                <a:off x="2240082" y="25717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FF7D8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15" name="图片 14"/>
          <p:cNvPicPr>
            <a:picLocks noChangeAspect="1"/>
          </p:cNvPicPr>
          <p:nvPr/>
        </p:nvPicPr>
        <p:blipFill>
          <a:blip r:embed="rId2" cstate="screen"/>
          <a:stretch>
            <a:fillRect/>
          </a:stretch>
        </p:blipFill>
        <p:spPr>
          <a:xfrm>
            <a:off x="9082087" y="2286000"/>
            <a:ext cx="3057526" cy="4076700"/>
          </a:xfrm>
          <a:prstGeom prst="rect">
            <a:avLst/>
          </a:prstGeom>
        </p:spPr>
      </p:pic>
      <p:grpSp>
        <p:nvGrpSpPr>
          <p:cNvPr id="17" name="组合 16"/>
          <p:cNvGrpSpPr/>
          <p:nvPr/>
        </p:nvGrpSpPr>
        <p:grpSpPr>
          <a:xfrm>
            <a:off x="2460625" y="650240"/>
            <a:ext cx="8421370" cy="706755"/>
            <a:chOff x="10413" y="1303"/>
            <a:chExt cx="13262" cy="1113"/>
          </a:xfrm>
        </p:grpSpPr>
        <p:sp>
          <p:nvSpPr>
            <p:cNvPr id="18" name="矩形: 圆角 17"/>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展望的未来</a:t>
              </a:r>
              <a:endParaRPr lang="zh-CN" altLang="en-US" sz="2500" dirty="0">
                <a:solidFill>
                  <a:srgbClr val="FF7D88"/>
                </a:solidFill>
                <a:cs typeface="+mn-ea"/>
                <a:sym typeface="+mn-lt"/>
              </a:endParaRPr>
            </a:p>
          </p:txBody>
        </p:sp>
        <p:sp>
          <p:nvSpPr>
            <p:cNvPr id="20"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06</a:t>
              </a:r>
              <a:endParaRPr lang="en-US" altLang="zh-CN" sz="2500" dirty="0">
                <a:solidFill>
                  <a:schemeClr val="bg1"/>
                </a:solidFill>
                <a:cs typeface="+mn-ea"/>
                <a:sym typeface="+mn-lt"/>
              </a:endParaRPr>
            </a:p>
          </p:txBody>
        </p:sp>
        <p:cxnSp>
          <p:nvCxnSpPr>
            <p:cNvPr id="21" name="直接连接符 20"/>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32" name="组合 31"/>
          <p:cNvGrpSpPr/>
          <p:nvPr/>
        </p:nvGrpSpPr>
        <p:grpSpPr>
          <a:xfrm>
            <a:off x="1266190" y="2119630"/>
            <a:ext cx="7977505" cy="3707765"/>
            <a:chOff x="3464" y="2840"/>
            <a:chExt cx="12563" cy="5839"/>
          </a:xfrm>
        </p:grpSpPr>
        <p:sp>
          <p:nvSpPr>
            <p:cNvPr id="33" name="矩形 32"/>
            <p:cNvSpPr/>
            <p:nvPr/>
          </p:nvSpPr>
          <p:spPr>
            <a:xfrm>
              <a:off x="4085" y="3343"/>
              <a:ext cx="11526" cy="5336"/>
            </a:xfrm>
            <a:prstGeom prst="rect">
              <a:avLst/>
            </a:prstGeom>
          </p:spPr>
          <p:txBody>
            <a:bodyPr wrap="square">
              <a:spAutoFit/>
            </a:bodyPr>
            <a:lstStyle/>
            <a:p>
              <a:pPr algn="just">
                <a:lnSpc>
                  <a:spcPct val="170000"/>
                </a:lnSpc>
              </a:pPr>
              <a:r>
                <a:rPr lang="zh-CN" altLang="en-US" dirty="0">
                  <a:cs typeface="+mn-ea"/>
                  <a:sym typeface="+mn-lt"/>
                </a:rPr>
                <a:t>护士一到来，健康就来临。</a:t>
              </a:r>
              <a:endParaRPr lang="zh-CN" altLang="en-US" dirty="0">
                <a:cs typeface="+mn-ea"/>
                <a:sym typeface="+mn-lt"/>
              </a:endParaRPr>
            </a:p>
            <a:p>
              <a:pPr algn="just">
                <a:lnSpc>
                  <a:spcPct val="170000"/>
                </a:lnSpc>
              </a:pPr>
              <a:r>
                <a:rPr lang="zh-CN" altLang="en-US" dirty="0">
                  <a:cs typeface="+mn-ea"/>
                  <a:sym typeface="+mn-lt"/>
                </a:rPr>
                <a:t>七上又八下，三下五除二。烦恼全扫光，病魔全赶跑。快乐从天降，幸福从东来。护士节祝好心人一生平安</a:t>
              </a:r>
              <a:r>
                <a:rPr lang="en-US" altLang="zh-CN" dirty="0">
                  <a:cs typeface="+mn-ea"/>
                  <a:sym typeface="+mn-lt"/>
                </a:rPr>
                <a:t>!</a:t>
              </a:r>
              <a:endParaRPr lang="en-US" altLang="zh-CN" dirty="0">
                <a:cs typeface="+mn-ea"/>
                <a:sym typeface="+mn-lt"/>
              </a:endParaRPr>
            </a:p>
            <a:p>
              <a:pPr algn="just">
                <a:lnSpc>
                  <a:spcPct val="170000"/>
                </a:lnSpc>
              </a:pPr>
              <a:r>
                <a:rPr lang="zh-CN" altLang="en-US" dirty="0">
                  <a:cs typeface="+mn-ea"/>
                  <a:sym typeface="+mn-lt"/>
                </a:rPr>
                <a:t>加强护士队伍建设，促进护理事业发展。</a:t>
              </a:r>
              <a:endParaRPr lang="zh-CN" altLang="en-US" dirty="0">
                <a:cs typeface="+mn-ea"/>
                <a:sym typeface="+mn-lt"/>
              </a:endParaRPr>
            </a:p>
            <a:p>
              <a:pPr algn="just">
                <a:lnSpc>
                  <a:spcPct val="170000"/>
                </a:lnSpc>
              </a:pPr>
              <a:r>
                <a:rPr lang="zh-CN" altLang="en-US" dirty="0">
                  <a:cs typeface="+mn-ea"/>
                  <a:sym typeface="+mn-lt"/>
                </a:rPr>
                <a:t>身体要护理，要加强营养，方可壮壮滴</a:t>
              </a:r>
              <a:endParaRPr lang="zh-CN" altLang="en-US" dirty="0">
                <a:cs typeface="+mn-ea"/>
                <a:sym typeface="+mn-lt"/>
              </a:endParaRPr>
            </a:p>
            <a:p>
              <a:pPr algn="just">
                <a:lnSpc>
                  <a:spcPct val="170000"/>
                </a:lnSpc>
              </a:pPr>
              <a:r>
                <a:rPr lang="zh-CN" altLang="en-US" dirty="0">
                  <a:cs typeface="+mn-ea"/>
                  <a:sym typeface="+mn-lt"/>
                </a:rPr>
                <a:t>心情要护理，要拒绝忧伤，方可美美滴</a:t>
              </a:r>
              <a:endParaRPr lang="zh-CN" altLang="en-US" dirty="0">
                <a:cs typeface="+mn-ea"/>
                <a:sym typeface="+mn-lt"/>
              </a:endParaRPr>
            </a:p>
            <a:p>
              <a:pPr algn="just">
                <a:lnSpc>
                  <a:spcPct val="170000"/>
                </a:lnSpc>
              </a:pPr>
              <a:r>
                <a:rPr lang="zh-CN" altLang="en-US" dirty="0">
                  <a:cs typeface="+mn-ea"/>
                  <a:sym typeface="+mn-lt"/>
                </a:rPr>
                <a:t>国际护士节，祝你做好全方位护理，幸福多多滴</a:t>
              </a:r>
              <a:r>
                <a:rPr lang="en-US" altLang="zh-CN" dirty="0">
                  <a:cs typeface="+mn-ea"/>
                  <a:sym typeface="+mn-lt"/>
                </a:rPr>
                <a:t>!</a:t>
              </a:r>
              <a:endParaRPr dirty="0">
                <a:cs typeface="+mn-ea"/>
                <a:sym typeface="+mn-lt"/>
              </a:endParaRPr>
            </a:p>
          </p:txBody>
        </p:sp>
        <p:grpSp>
          <p:nvGrpSpPr>
            <p:cNvPr id="34" name="组合 33"/>
            <p:cNvGrpSpPr/>
            <p:nvPr/>
          </p:nvGrpSpPr>
          <p:grpSpPr>
            <a:xfrm>
              <a:off x="3464" y="2840"/>
              <a:ext cx="3231" cy="2730"/>
              <a:chOff x="2087682" y="2419350"/>
              <a:chExt cx="2051936" cy="1733550"/>
            </a:xfrm>
          </p:grpSpPr>
          <p:sp>
            <p:nvSpPr>
              <p:cNvPr id="38" name="任意多边形: 形状 37"/>
              <p:cNvSpPr/>
              <p:nvPr/>
            </p:nvSpPr>
            <p:spPr>
              <a:xfrm>
                <a:off x="2087682" y="24193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任意多边形: 形状 38"/>
              <p:cNvSpPr/>
              <p:nvPr/>
            </p:nvSpPr>
            <p:spPr>
              <a:xfrm>
                <a:off x="2240082" y="25717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FF7D8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5" name="组合 34"/>
            <p:cNvGrpSpPr/>
            <p:nvPr/>
          </p:nvGrpSpPr>
          <p:grpSpPr>
            <a:xfrm rot="10800000">
              <a:off x="12796" y="5824"/>
              <a:ext cx="3231" cy="2730"/>
              <a:chOff x="2087682" y="2419350"/>
              <a:chExt cx="2051936" cy="1733550"/>
            </a:xfrm>
          </p:grpSpPr>
          <p:sp>
            <p:nvSpPr>
              <p:cNvPr id="36" name="任意多边形: 形状 8"/>
              <p:cNvSpPr/>
              <p:nvPr/>
            </p:nvSpPr>
            <p:spPr>
              <a:xfrm>
                <a:off x="2087682" y="24193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FF7D8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7" name="任意多边形: 形状 9"/>
              <p:cNvSpPr/>
              <p:nvPr/>
            </p:nvSpPr>
            <p:spPr>
              <a:xfrm>
                <a:off x="2240082" y="25717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FF7D8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40" name="图片 39"/>
          <p:cNvPicPr>
            <a:picLocks noChangeAspect="1"/>
          </p:cNvPicPr>
          <p:nvPr/>
        </p:nvPicPr>
        <p:blipFill>
          <a:blip r:embed="rId1" cstate="screen"/>
          <a:stretch>
            <a:fillRect/>
          </a:stretch>
        </p:blipFill>
        <p:spPr>
          <a:xfrm>
            <a:off x="9082087" y="2286000"/>
            <a:ext cx="3057526" cy="4076700"/>
          </a:xfrm>
          <a:prstGeom prst="rect">
            <a:avLst/>
          </a:prstGeom>
        </p:spPr>
      </p:pic>
      <p:grpSp>
        <p:nvGrpSpPr>
          <p:cNvPr id="16" name="组合 15"/>
          <p:cNvGrpSpPr/>
          <p:nvPr/>
        </p:nvGrpSpPr>
        <p:grpSpPr>
          <a:xfrm>
            <a:off x="2460625" y="650240"/>
            <a:ext cx="8421370" cy="706755"/>
            <a:chOff x="10413" y="1303"/>
            <a:chExt cx="13262" cy="1113"/>
          </a:xfrm>
        </p:grpSpPr>
        <p:sp>
          <p:nvSpPr>
            <p:cNvPr id="17" name="矩形: 圆角 16"/>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展望的未来</a:t>
              </a:r>
              <a:endParaRPr lang="zh-CN" altLang="en-US" sz="2500" dirty="0">
                <a:solidFill>
                  <a:srgbClr val="FF7D88"/>
                </a:solidFill>
                <a:cs typeface="+mn-ea"/>
                <a:sym typeface="+mn-lt"/>
              </a:endParaRPr>
            </a:p>
          </p:txBody>
        </p:sp>
        <p:sp>
          <p:nvSpPr>
            <p:cNvPr id="19"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06</a:t>
              </a:r>
              <a:endParaRPr lang="en-US" altLang="zh-CN" sz="2500" dirty="0">
                <a:solidFill>
                  <a:schemeClr val="bg1"/>
                </a:solidFill>
                <a:cs typeface="+mn-ea"/>
                <a:sym typeface="+mn-lt"/>
              </a:endParaRPr>
            </a:p>
          </p:txBody>
        </p:sp>
        <p:cxnSp>
          <p:nvCxnSpPr>
            <p:cNvPr id="20" name="直接连接符 19"/>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pic>
        <p:nvPicPr>
          <p:cNvPr id="20" name="图片 19"/>
          <p:cNvPicPr>
            <a:picLocks noChangeAspect="1"/>
          </p:cNvPicPr>
          <p:nvPr/>
        </p:nvPicPr>
        <p:blipFill>
          <a:blip r:embed="rId1" cstate="screen"/>
          <a:stretch>
            <a:fillRect/>
          </a:stretch>
        </p:blipFill>
        <p:spPr>
          <a:xfrm>
            <a:off x="0" y="0"/>
            <a:ext cx="12192000" cy="6858000"/>
          </a:xfrm>
          <a:prstGeom prst="rect">
            <a:avLst/>
          </a:prstGeom>
        </p:spPr>
      </p:pic>
      <p:sp>
        <p:nvSpPr>
          <p:cNvPr id="21" name="矩形 20"/>
          <p:cNvSpPr/>
          <p:nvPr/>
        </p:nvSpPr>
        <p:spPr>
          <a:xfrm>
            <a:off x="1991905" y="4338502"/>
            <a:ext cx="7045960" cy="400110"/>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r>
              <a:rPr lang="en-US" altLang="zh-CN" sz="2000" b="1" dirty="0">
                <a:solidFill>
                  <a:srgbClr val="FF7D88"/>
                </a:solidFill>
                <a:effectLst/>
                <a:cs typeface="+mn-ea"/>
                <a:sym typeface="+mn-lt"/>
              </a:rPr>
              <a:t>5.12</a:t>
            </a:r>
            <a:r>
              <a:rPr lang="zh-CN" altLang="en-US" sz="2000" b="1" dirty="0">
                <a:solidFill>
                  <a:srgbClr val="FF7D88"/>
                </a:solidFill>
                <a:effectLst/>
                <a:cs typeface="+mn-ea"/>
                <a:sym typeface="+mn-lt"/>
              </a:rPr>
              <a:t>国际护士节活动策划方案</a:t>
            </a:r>
            <a:endParaRPr lang="zh-CN" altLang="en-US" sz="2000" b="1" dirty="0">
              <a:solidFill>
                <a:srgbClr val="FF7D88"/>
              </a:solidFill>
              <a:effectLst/>
              <a:cs typeface="+mn-ea"/>
              <a:sym typeface="+mn-lt"/>
            </a:endParaRPr>
          </a:p>
        </p:txBody>
      </p:sp>
      <p:sp>
        <p:nvSpPr>
          <p:cNvPr id="26" name="PA_文本框 18"/>
          <p:cNvSpPr txBox="1"/>
          <p:nvPr>
            <p:custDataLst>
              <p:tags r:id="rId2"/>
            </p:custDataLst>
          </p:nvPr>
        </p:nvSpPr>
        <p:spPr>
          <a:xfrm>
            <a:off x="3637861" y="4845585"/>
            <a:ext cx="1743456" cy="386988"/>
          </a:xfrm>
          <a:prstGeom prst="roundRect">
            <a:avLst>
              <a:gd name="adj" fmla="val 49142"/>
            </a:avLst>
          </a:prstGeom>
          <a:solidFill>
            <a:srgbClr val="FF7D88"/>
          </a:solidFill>
          <a:ln w="3175">
            <a:noFill/>
          </a:ln>
        </p:spPr>
        <p:txBody>
          <a:bodyPr wrap="squar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sz="1200" dirty="0">
                <a:solidFill>
                  <a:schemeClr val="bg1"/>
                </a:solidFill>
                <a:cs typeface="+mn-ea"/>
                <a:sym typeface="+mn-lt"/>
              </a:rPr>
              <a:t>演讲人</a:t>
            </a:r>
            <a:r>
              <a:rPr lang="zh-CN" sz="1200" dirty="0" smtClean="0">
                <a:solidFill>
                  <a:schemeClr val="bg1"/>
                </a:solidFill>
                <a:cs typeface="+mn-ea"/>
                <a:sym typeface="+mn-lt"/>
              </a:rPr>
              <a:t>：</a:t>
            </a:r>
            <a:r>
              <a:rPr lang="en-US" altLang="zh-CN" sz="1200" dirty="0" smtClean="0">
                <a:solidFill>
                  <a:schemeClr val="bg1"/>
                </a:solidFill>
                <a:cs typeface="+mn-ea"/>
                <a:sym typeface="+mn-lt"/>
              </a:rPr>
              <a:t>XXX</a:t>
            </a:r>
            <a:endParaRPr lang="en-US" altLang="zh-CN" sz="1200" dirty="0" smtClean="0">
              <a:solidFill>
                <a:schemeClr val="bg1"/>
              </a:solidFill>
              <a:cs typeface="+mn-ea"/>
              <a:sym typeface="+mn-lt"/>
            </a:endParaRPr>
          </a:p>
        </p:txBody>
      </p:sp>
      <p:sp>
        <p:nvSpPr>
          <p:cNvPr id="27" name="PA_文本框 18"/>
          <p:cNvSpPr txBox="1"/>
          <p:nvPr>
            <p:custDataLst>
              <p:tags r:id="rId3"/>
            </p:custDataLst>
          </p:nvPr>
        </p:nvSpPr>
        <p:spPr>
          <a:xfrm>
            <a:off x="5684720" y="4845585"/>
            <a:ext cx="1447532" cy="386834"/>
          </a:xfrm>
          <a:prstGeom prst="roundRect">
            <a:avLst>
              <a:gd name="adj" fmla="val 49142"/>
            </a:avLst>
          </a:prstGeom>
          <a:solidFill>
            <a:srgbClr val="FF7D88"/>
          </a:solidFill>
          <a:ln w="3175">
            <a:noFill/>
          </a:ln>
        </p:spPr>
        <p:txBody>
          <a:bodyPr wrap="squar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sz="1200" dirty="0">
                <a:solidFill>
                  <a:schemeClr val="bg1"/>
                </a:solidFill>
                <a:cs typeface="+mn-ea"/>
                <a:sym typeface="+mn-lt"/>
              </a:rPr>
              <a:t>时间：</a:t>
            </a:r>
            <a:r>
              <a:rPr lang="en-US" altLang="zh-CN" sz="1200" dirty="0" smtClean="0">
                <a:solidFill>
                  <a:schemeClr val="bg1"/>
                </a:solidFill>
                <a:cs typeface="+mn-ea"/>
                <a:sym typeface="+mn-lt"/>
              </a:rPr>
              <a:t>20XX</a:t>
            </a:r>
            <a:endParaRPr lang="en-US" altLang="zh-CN" sz="1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21">
                                            <p:txEl>
                                              <p:pRg st="0" end="0"/>
                                            </p:txEl>
                                          </p:spTgt>
                                        </p:tgtEl>
                                        <p:attrNameLst>
                                          <p:attrName>style.visibility</p:attrName>
                                        </p:attrNameLst>
                                      </p:cBhvr>
                                      <p:to>
                                        <p:strVal val="visible"/>
                                      </p:to>
                                    </p:set>
                                    <p:anim calcmode="lin" valueType="num">
                                      <p:cBhvr>
                                        <p:cTn id="7" dur="250" fill="hold"/>
                                        <p:tgtEl>
                                          <p:spTgt spid="2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21">
                                            <p:txEl>
                                              <p:pRg st="0" end="0"/>
                                            </p:txEl>
                                          </p:spTgt>
                                        </p:tgtEl>
                                        <p:attrNameLst>
                                          <p:attrName>ppt_y</p:attrName>
                                        </p:attrNameLst>
                                      </p:cBhvr>
                                      <p:tavLst>
                                        <p:tav tm="0">
                                          <p:val>
                                            <p:strVal val="#ppt_y"/>
                                          </p:val>
                                        </p:tav>
                                        <p:tav tm="100000">
                                          <p:val>
                                            <p:strVal val="#ppt_y"/>
                                          </p:val>
                                        </p:tav>
                                      </p:tavLst>
                                    </p:anim>
                                    <p:anim calcmode="lin" valueType="num">
                                      <p:cBhvr>
                                        <p:cTn id="9" dur="250" fill="hold"/>
                                        <p:tgtEl>
                                          <p:spTgt spid="2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2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21">
                                            <p:txEl>
                                              <p:pRg st="0" end="0"/>
                                            </p:txEl>
                                          </p:spTgt>
                                        </p:tgtEl>
                                      </p:cBhvr>
                                    </p:animEffect>
                                  </p:childTnLst>
                                </p:cTn>
                              </p:par>
                            </p:childTnLst>
                          </p:cTn>
                        </p:par>
                        <p:par>
                          <p:cTn id="12" fill="hold">
                            <p:stCondLst>
                              <p:cond delay="600"/>
                            </p:stCondLst>
                            <p:childTnLst>
                              <p:par>
                                <p:cTn id="13" presetID="27" presetClass="emph" presetSubtype="0" fill="remove" grpId="0" nodeType="afterEffect">
                                  <p:stCondLst>
                                    <p:cond delay="0"/>
                                  </p:stCondLst>
                                  <p:iterate type="lt">
                                    <p:tmPct val="0"/>
                                  </p:iterate>
                                  <p:childTnLst>
                                    <p:animClr clrSpc="rgb" dir="cw">
                                      <p:cBhvr override="childStyle">
                                        <p:cTn id="14" dur="250" autoRev="1" fill="remove"/>
                                        <p:tgtEl>
                                          <p:spTgt spid="21">
                                            <p:txEl>
                                              <p:pRg st="0" end="0"/>
                                            </p:txEl>
                                          </p:spTgt>
                                        </p:tgtEl>
                                        <p:attrNameLst>
                                          <p:attrName>style.color</p:attrName>
                                        </p:attrNameLst>
                                      </p:cBhvr>
                                      <p:to>
                                        <a:schemeClr val="bg1"/>
                                      </p:to>
                                    </p:animClr>
                                    <p:animClr clrSpc="rgb" dir="cw">
                                      <p:cBhvr>
                                        <p:cTn id="15" dur="250" autoRev="1" fill="remove"/>
                                        <p:tgtEl>
                                          <p:spTgt spid="21">
                                            <p:txEl>
                                              <p:pRg st="0" end="0"/>
                                            </p:txEl>
                                          </p:spTgt>
                                        </p:tgtEl>
                                        <p:attrNameLst>
                                          <p:attrName>fillcolor</p:attrName>
                                        </p:attrNameLst>
                                      </p:cBhvr>
                                      <p:to>
                                        <a:schemeClr val="bg1"/>
                                      </p:to>
                                    </p:animClr>
                                    <p:set>
                                      <p:cBhvr>
                                        <p:cTn id="16" dur="250" autoRev="1" fill="remove"/>
                                        <p:tgtEl>
                                          <p:spTgt spid="21">
                                            <p:txEl>
                                              <p:pRg st="0" end="0"/>
                                            </p:txEl>
                                          </p:spTgt>
                                        </p:tgtEl>
                                        <p:attrNameLst>
                                          <p:attrName>fill.type</p:attrName>
                                        </p:attrNameLst>
                                      </p:cBhvr>
                                      <p:to>
                                        <p:strVal val="solid"/>
                                      </p:to>
                                    </p:set>
                                    <p:set>
                                      <p:cBhvr>
                                        <p:cTn id="17" dur="250" autoRev="1" fill="remove"/>
                                        <p:tgtEl>
                                          <p:spTgt spid="21">
                                            <p:txEl>
                                              <p:pRg st="0" end="0"/>
                                            </p:txEl>
                                          </p:spTgt>
                                        </p:tgtEl>
                                        <p:attrNameLst>
                                          <p:attrName>fill.on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plus(in)">
                                      <p:cBhvr>
                                        <p:cTn id="22" dur="2000"/>
                                        <p:tgtEl>
                                          <p:spTgt spid="27"/>
                                        </p:tgtEl>
                                      </p:cBhvr>
                                    </p:animEffect>
                                  </p:childTnLst>
                                </p:cTn>
                              </p:par>
                              <p:par>
                                <p:cTn id="23" presetID="13" presetClass="entr" presetSubtype="16"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plus(in)">
                                      <p:cBhvr>
                                        <p:cTn id="25"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allAtOnce"/>
      <p:bldP spid="21" grpId="1" build="allAtOnce"/>
      <p:bldP spid="26" grpId="0" bldLvl="0" animBg="1"/>
      <p:bldP spid="26" grpId="1" animBg="1"/>
      <p:bldP spid="27" grpId="0" animBg="1"/>
      <p:bldP spid="27"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sp>
        <p:nvSpPr>
          <p:cNvPr id="2" name="矩形 1"/>
          <p:cNvSpPr/>
          <p:nvPr/>
        </p:nvSpPr>
        <p:spPr>
          <a:xfrm>
            <a:off x="4400550" y="1052707"/>
            <a:ext cx="3406775" cy="1014730"/>
          </a:xfrm>
          <a:prstGeom prst="rect">
            <a:avLst/>
          </a:prstGeom>
        </p:spPr>
        <p:txBody>
          <a:bodyPr wrap="square">
            <a:spAutoFit/>
          </a:bodyPr>
          <a:lstStyle/>
          <a:p>
            <a:pPr algn="ctr"/>
            <a:r>
              <a:rPr lang="zh-CN" altLang="en-US" sz="6000" dirty="0">
                <a:solidFill>
                  <a:srgbClr val="FF7D88"/>
                </a:solidFill>
                <a:cs typeface="+mn-ea"/>
                <a:sym typeface="+mn-lt"/>
              </a:rPr>
              <a:t>目录</a:t>
            </a:r>
            <a:endParaRPr lang="zh-CN" altLang="en-US" sz="6000" dirty="0">
              <a:solidFill>
                <a:srgbClr val="FF7D88"/>
              </a:solidFill>
              <a:cs typeface="+mn-ea"/>
              <a:sym typeface="+mn-lt"/>
            </a:endParaRPr>
          </a:p>
        </p:txBody>
      </p:sp>
      <p:grpSp>
        <p:nvGrpSpPr>
          <p:cNvPr id="55" name="组合 54"/>
          <p:cNvGrpSpPr/>
          <p:nvPr/>
        </p:nvGrpSpPr>
        <p:grpSpPr>
          <a:xfrm>
            <a:off x="2324191" y="2503514"/>
            <a:ext cx="7741920" cy="2646045"/>
            <a:chOff x="10413" y="1302"/>
            <a:chExt cx="12192" cy="4167"/>
          </a:xfrm>
        </p:grpSpPr>
        <p:grpSp>
          <p:nvGrpSpPr>
            <p:cNvPr id="54" name="组合 53"/>
            <p:cNvGrpSpPr/>
            <p:nvPr/>
          </p:nvGrpSpPr>
          <p:grpSpPr>
            <a:xfrm>
              <a:off x="10530" y="1302"/>
              <a:ext cx="12075" cy="3820"/>
              <a:chOff x="10530" y="1302"/>
              <a:chExt cx="12075" cy="3820"/>
            </a:xfrm>
          </p:grpSpPr>
          <p:grpSp>
            <p:nvGrpSpPr>
              <p:cNvPr id="3" name="组合 2"/>
              <p:cNvGrpSpPr/>
              <p:nvPr/>
            </p:nvGrpSpPr>
            <p:grpSpPr>
              <a:xfrm>
                <a:off x="10530" y="1304"/>
                <a:ext cx="5855" cy="800"/>
                <a:chOff x="5685306" y="1561989"/>
                <a:chExt cx="3718156" cy="508000"/>
              </a:xfrm>
            </p:grpSpPr>
            <p:grpSp>
              <p:nvGrpSpPr>
                <p:cNvPr id="4" name="组合 3"/>
                <p:cNvGrpSpPr/>
                <p:nvPr/>
              </p:nvGrpSpPr>
              <p:grpSpPr>
                <a:xfrm>
                  <a:off x="5698006" y="1561989"/>
                  <a:ext cx="3705456" cy="508000"/>
                  <a:chOff x="5698006" y="1561989"/>
                  <a:chExt cx="3705456" cy="508000"/>
                </a:xfrm>
              </p:grpSpPr>
              <p:sp>
                <p:nvSpPr>
                  <p:cNvPr id="15" name="矩形: 圆角 14"/>
                  <p:cNvSpPr/>
                  <p:nvPr/>
                </p:nvSpPr>
                <p:spPr>
                  <a:xfrm rot="2650629">
                    <a:off x="5698006" y="1561989"/>
                    <a:ext cx="508000" cy="5080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淘宝店chenying0907出品 9"/>
                  <p:cNvSpPr txBox="1"/>
                  <p:nvPr/>
                </p:nvSpPr>
                <p:spPr>
                  <a:xfrm>
                    <a:off x="6600494" y="1602599"/>
                    <a:ext cx="2802968" cy="425739"/>
                  </a:xfrm>
                  <a:prstGeom prst="roundRect">
                    <a:avLst/>
                  </a:prstGeom>
                  <a:noFill/>
                </p:spPr>
                <p:txBody>
                  <a:bodyPr wrap="square" lIns="0" tIns="0" rIns="0" bIns="0" rtlCol="0">
                    <a:spAutoFit/>
                  </a:bodyPr>
                  <a:lstStyle/>
                  <a:p>
                    <a:pPr marL="0" lvl="1" algn="l"/>
                    <a:r>
                      <a:rPr lang="zh-CN" altLang="en-US" sz="2500" dirty="0">
                        <a:solidFill>
                          <a:schemeClr val="tx1">
                            <a:lumMod val="75000"/>
                            <a:lumOff val="25000"/>
                          </a:schemeClr>
                        </a:solidFill>
                        <a:cs typeface="+mn-ea"/>
                        <a:sym typeface="+mn-lt"/>
                      </a:rPr>
                      <a:t>设立的宗旨</a:t>
                    </a:r>
                    <a:endParaRPr lang="zh-CN" altLang="en-US" sz="2500" dirty="0">
                      <a:solidFill>
                        <a:schemeClr val="tx1">
                          <a:lumMod val="75000"/>
                          <a:lumOff val="25000"/>
                        </a:schemeClr>
                      </a:solidFill>
                      <a:cs typeface="+mn-ea"/>
                      <a:sym typeface="+mn-lt"/>
                    </a:endParaRPr>
                  </a:p>
                </p:txBody>
              </p:sp>
            </p:grpSp>
            <p:sp>
              <p:nvSpPr>
                <p:cNvPr id="50" name="淘宝店chenying0907出品 9"/>
                <p:cNvSpPr txBox="1"/>
                <p:nvPr/>
              </p:nvSpPr>
              <p:spPr>
                <a:xfrm>
                  <a:off x="5685306" y="1619262"/>
                  <a:ext cx="533400" cy="424242"/>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01</a:t>
                  </a:r>
                  <a:endParaRPr lang="en-US" altLang="zh-CN" sz="2500" dirty="0">
                    <a:solidFill>
                      <a:schemeClr val="bg1"/>
                    </a:solidFill>
                    <a:cs typeface="+mn-ea"/>
                    <a:sym typeface="+mn-lt"/>
                  </a:endParaRPr>
                </a:p>
              </p:txBody>
            </p:sp>
          </p:grpSp>
          <p:grpSp>
            <p:nvGrpSpPr>
              <p:cNvPr id="10" name="组合 9"/>
              <p:cNvGrpSpPr/>
              <p:nvPr/>
            </p:nvGrpSpPr>
            <p:grpSpPr>
              <a:xfrm>
                <a:off x="10530" y="2813"/>
                <a:ext cx="5855" cy="800"/>
                <a:chOff x="5685306" y="1561998"/>
                <a:chExt cx="3718156" cy="508000"/>
              </a:xfrm>
            </p:grpSpPr>
            <p:grpSp>
              <p:nvGrpSpPr>
                <p:cNvPr id="11" name="组合 10"/>
                <p:cNvGrpSpPr/>
                <p:nvPr/>
              </p:nvGrpSpPr>
              <p:grpSpPr>
                <a:xfrm>
                  <a:off x="5698006" y="1561998"/>
                  <a:ext cx="3705456" cy="508000"/>
                  <a:chOff x="5698006" y="1561998"/>
                  <a:chExt cx="3705456" cy="508000"/>
                </a:xfrm>
              </p:grpSpPr>
              <p:sp>
                <p:nvSpPr>
                  <p:cNvPr id="12" name="矩形: 圆角 14"/>
                  <p:cNvSpPr/>
                  <p:nvPr/>
                </p:nvSpPr>
                <p:spPr>
                  <a:xfrm rot="2650629">
                    <a:off x="5698006" y="1561998"/>
                    <a:ext cx="508000" cy="5080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淘宝店chenying0907出品 9"/>
                  <p:cNvSpPr txBox="1"/>
                  <p:nvPr/>
                </p:nvSpPr>
                <p:spPr>
                  <a:xfrm>
                    <a:off x="6600494" y="1602599"/>
                    <a:ext cx="2802968" cy="425739"/>
                  </a:xfrm>
                  <a:prstGeom prst="roundRect">
                    <a:avLst/>
                  </a:prstGeom>
                  <a:noFill/>
                </p:spPr>
                <p:txBody>
                  <a:bodyPr wrap="square" lIns="0" tIns="0" rIns="0" bIns="0" rtlCol="0">
                    <a:spAutoFit/>
                  </a:bodyPr>
                  <a:lstStyle/>
                  <a:p>
                    <a:pPr marL="0" lvl="1" algn="l"/>
                    <a:r>
                      <a:rPr lang="zh-CN" altLang="en-US" sz="2500" dirty="0">
                        <a:solidFill>
                          <a:schemeClr val="tx1">
                            <a:lumMod val="75000"/>
                            <a:lumOff val="25000"/>
                          </a:schemeClr>
                        </a:solidFill>
                        <a:cs typeface="+mn-ea"/>
                        <a:sym typeface="+mn-lt"/>
                      </a:rPr>
                      <a:t>节目的由来</a:t>
                    </a:r>
                    <a:endParaRPr lang="zh-CN" altLang="en-US" sz="2500" dirty="0">
                      <a:solidFill>
                        <a:schemeClr val="tx1">
                          <a:lumMod val="75000"/>
                          <a:lumOff val="25000"/>
                        </a:schemeClr>
                      </a:solidFill>
                      <a:cs typeface="+mn-ea"/>
                      <a:sym typeface="+mn-lt"/>
                    </a:endParaRPr>
                  </a:p>
                </p:txBody>
              </p:sp>
            </p:grpSp>
            <p:sp>
              <p:nvSpPr>
                <p:cNvPr id="16" name="淘宝店chenying0907出品 9"/>
                <p:cNvSpPr txBox="1"/>
                <p:nvPr/>
              </p:nvSpPr>
              <p:spPr>
                <a:xfrm>
                  <a:off x="5685306" y="1619262"/>
                  <a:ext cx="533400" cy="425593"/>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02</a:t>
                  </a:r>
                  <a:endParaRPr lang="en-US" altLang="zh-CN" sz="2500" dirty="0">
                    <a:solidFill>
                      <a:schemeClr val="bg1"/>
                    </a:solidFill>
                    <a:cs typeface="+mn-ea"/>
                    <a:sym typeface="+mn-lt"/>
                  </a:endParaRPr>
                </a:p>
              </p:txBody>
            </p:sp>
          </p:grpSp>
          <p:grpSp>
            <p:nvGrpSpPr>
              <p:cNvPr id="17" name="组合 16"/>
              <p:cNvGrpSpPr/>
              <p:nvPr/>
            </p:nvGrpSpPr>
            <p:grpSpPr>
              <a:xfrm>
                <a:off x="10530" y="4322"/>
                <a:ext cx="5855" cy="800"/>
                <a:chOff x="5685306" y="1562083"/>
                <a:chExt cx="3718156" cy="508000"/>
              </a:xfrm>
            </p:grpSpPr>
            <p:grpSp>
              <p:nvGrpSpPr>
                <p:cNvPr id="18" name="组合 17"/>
                <p:cNvGrpSpPr/>
                <p:nvPr/>
              </p:nvGrpSpPr>
              <p:grpSpPr>
                <a:xfrm>
                  <a:off x="5698006" y="1562083"/>
                  <a:ext cx="3705456" cy="508000"/>
                  <a:chOff x="5698006" y="1562083"/>
                  <a:chExt cx="3705456" cy="508000"/>
                </a:xfrm>
              </p:grpSpPr>
              <p:sp>
                <p:nvSpPr>
                  <p:cNvPr id="23" name="矩形: 圆角 14"/>
                  <p:cNvSpPr/>
                  <p:nvPr/>
                </p:nvSpPr>
                <p:spPr>
                  <a:xfrm rot="2650629">
                    <a:off x="5698006" y="1562083"/>
                    <a:ext cx="508000" cy="5080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淘宝店chenying0907出品 9"/>
                  <p:cNvSpPr txBox="1"/>
                  <p:nvPr/>
                </p:nvSpPr>
                <p:spPr>
                  <a:xfrm>
                    <a:off x="6600494" y="1602599"/>
                    <a:ext cx="2802968" cy="425739"/>
                  </a:xfrm>
                  <a:prstGeom prst="roundRect">
                    <a:avLst/>
                  </a:prstGeom>
                  <a:noFill/>
                </p:spPr>
                <p:txBody>
                  <a:bodyPr wrap="square" lIns="0" tIns="0" rIns="0" bIns="0" rtlCol="0">
                    <a:spAutoFit/>
                  </a:bodyPr>
                  <a:lstStyle/>
                  <a:p>
                    <a:pPr marL="0" lvl="1" algn="l"/>
                    <a:r>
                      <a:rPr lang="zh-CN" altLang="en-US" sz="2500" dirty="0">
                        <a:solidFill>
                          <a:schemeClr val="tx1">
                            <a:lumMod val="75000"/>
                            <a:lumOff val="25000"/>
                          </a:schemeClr>
                        </a:solidFill>
                        <a:cs typeface="+mn-ea"/>
                        <a:sym typeface="+mn-lt"/>
                      </a:rPr>
                      <a:t>节目的活动</a:t>
                    </a:r>
                    <a:endParaRPr lang="zh-CN" altLang="en-US" sz="2500" dirty="0">
                      <a:solidFill>
                        <a:schemeClr val="tx1">
                          <a:lumMod val="75000"/>
                          <a:lumOff val="25000"/>
                        </a:schemeClr>
                      </a:solidFill>
                      <a:cs typeface="+mn-ea"/>
                      <a:sym typeface="+mn-lt"/>
                    </a:endParaRPr>
                  </a:p>
                </p:txBody>
              </p:sp>
            </p:grpSp>
            <p:sp>
              <p:nvSpPr>
                <p:cNvPr id="31" name="淘宝店chenying0907出品 9"/>
                <p:cNvSpPr txBox="1"/>
                <p:nvPr/>
              </p:nvSpPr>
              <p:spPr>
                <a:xfrm>
                  <a:off x="5685306" y="1619262"/>
                  <a:ext cx="533400" cy="425593"/>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03</a:t>
                  </a:r>
                  <a:endParaRPr lang="en-US" altLang="zh-CN" sz="2500" dirty="0">
                    <a:solidFill>
                      <a:schemeClr val="bg1"/>
                    </a:solidFill>
                    <a:cs typeface="+mn-ea"/>
                    <a:sym typeface="+mn-lt"/>
                  </a:endParaRPr>
                </a:p>
              </p:txBody>
            </p:sp>
          </p:grpSp>
          <p:grpSp>
            <p:nvGrpSpPr>
              <p:cNvPr id="32" name="组合 31"/>
              <p:cNvGrpSpPr/>
              <p:nvPr/>
            </p:nvGrpSpPr>
            <p:grpSpPr>
              <a:xfrm>
                <a:off x="16750" y="1302"/>
                <a:ext cx="5855" cy="800"/>
                <a:chOff x="9635547" y="-1313596"/>
                <a:chExt cx="3718143" cy="508000"/>
              </a:xfrm>
            </p:grpSpPr>
            <p:grpSp>
              <p:nvGrpSpPr>
                <p:cNvPr id="33" name="组合 32"/>
                <p:cNvGrpSpPr/>
                <p:nvPr/>
              </p:nvGrpSpPr>
              <p:grpSpPr>
                <a:xfrm>
                  <a:off x="9648911" y="-1313596"/>
                  <a:ext cx="3704779" cy="508000"/>
                  <a:chOff x="9648911" y="-1313596"/>
                  <a:chExt cx="3704779" cy="508000"/>
                </a:xfrm>
              </p:grpSpPr>
              <p:sp>
                <p:nvSpPr>
                  <p:cNvPr id="34" name="矩形: 圆角 14"/>
                  <p:cNvSpPr/>
                  <p:nvPr/>
                </p:nvSpPr>
                <p:spPr>
                  <a:xfrm rot="2650629">
                    <a:off x="9648911" y="-1313596"/>
                    <a:ext cx="508000" cy="5080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淘宝店chenying0907出品 9"/>
                  <p:cNvSpPr txBox="1"/>
                  <p:nvPr/>
                </p:nvSpPr>
                <p:spPr>
                  <a:xfrm>
                    <a:off x="10550722" y="-1272153"/>
                    <a:ext cx="2802968" cy="425739"/>
                  </a:xfrm>
                  <a:prstGeom prst="roundRect">
                    <a:avLst/>
                  </a:prstGeom>
                  <a:noFill/>
                </p:spPr>
                <p:txBody>
                  <a:bodyPr wrap="square" lIns="0" tIns="0" rIns="0" bIns="0" rtlCol="0">
                    <a:spAutoFit/>
                  </a:bodyPr>
                  <a:lstStyle/>
                  <a:p>
                    <a:pPr marL="0" lvl="1" algn="l"/>
                    <a:r>
                      <a:rPr lang="zh-CN" altLang="en-US" sz="2500" dirty="0">
                        <a:solidFill>
                          <a:schemeClr val="tx1">
                            <a:lumMod val="75000"/>
                            <a:lumOff val="25000"/>
                          </a:schemeClr>
                        </a:solidFill>
                        <a:cs typeface="+mn-ea"/>
                        <a:sym typeface="+mn-lt"/>
                      </a:rPr>
                      <a:t>纪念的人物</a:t>
                    </a:r>
                    <a:endParaRPr lang="zh-CN" altLang="en-US" sz="2500" dirty="0">
                      <a:solidFill>
                        <a:schemeClr val="tx1">
                          <a:lumMod val="75000"/>
                          <a:lumOff val="25000"/>
                        </a:schemeClr>
                      </a:solidFill>
                      <a:cs typeface="+mn-ea"/>
                      <a:sym typeface="+mn-lt"/>
                    </a:endParaRPr>
                  </a:p>
                </p:txBody>
              </p:sp>
            </p:grpSp>
            <p:sp>
              <p:nvSpPr>
                <p:cNvPr id="36" name="淘宝店chenying0907出品 9"/>
                <p:cNvSpPr txBox="1"/>
                <p:nvPr/>
              </p:nvSpPr>
              <p:spPr>
                <a:xfrm>
                  <a:off x="9635547" y="-1255357"/>
                  <a:ext cx="533400" cy="425593"/>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04</a:t>
                  </a:r>
                  <a:endParaRPr lang="en-US" altLang="zh-CN" sz="2500" dirty="0">
                    <a:solidFill>
                      <a:schemeClr val="bg1"/>
                    </a:solidFill>
                    <a:cs typeface="+mn-ea"/>
                    <a:sym typeface="+mn-lt"/>
                  </a:endParaRPr>
                </a:p>
              </p:txBody>
            </p:sp>
          </p:grpSp>
          <p:grpSp>
            <p:nvGrpSpPr>
              <p:cNvPr id="37" name="组合 36"/>
              <p:cNvGrpSpPr/>
              <p:nvPr/>
            </p:nvGrpSpPr>
            <p:grpSpPr>
              <a:xfrm>
                <a:off x="16750" y="2812"/>
                <a:ext cx="5853" cy="800"/>
                <a:chOff x="9635566" y="-1313250"/>
                <a:chExt cx="3717001" cy="508000"/>
              </a:xfrm>
            </p:grpSpPr>
            <p:grpSp>
              <p:nvGrpSpPr>
                <p:cNvPr id="38" name="组合 37"/>
                <p:cNvGrpSpPr/>
                <p:nvPr/>
              </p:nvGrpSpPr>
              <p:grpSpPr>
                <a:xfrm>
                  <a:off x="9648266" y="-1313250"/>
                  <a:ext cx="3704301" cy="508000"/>
                  <a:chOff x="9648266" y="-1313250"/>
                  <a:chExt cx="3704301" cy="508000"/>
                </a:xfrm>
              </p:grpSpPr>
              <p:sp>
                <p:nvSpPr>
                  <p:cNvPr id="39" name="矩形: 圆角 14"/>
                  <p:cNvSpPr/>
                  <p:nvPr/>
                </p:nvSpPr>
                <p:spPr>
                  <a:xfrm rot="2650629">
                    <a:off x="9648266" y="-1313250"/>
                    <a:ext cx="508000" cy="5080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淘宝店chenying0907出品 9"/>
                  <p:cNvSpPr txBox="1"/>
                  <p:nvPr/>
                </p:nvSpPr>
                <p:spPr>
                  <a:xfrm>
                    <a:off x="10549599" y="-1272103"/>
                    <a:ext cx="2802968" cy="425739"/>
                  </a:xfrm>
                  <a:prstGeom prst="roundRect">
                    <a:avLst/>
                  </a:prstGeom>
                  <a:noFill/>
                </p:spPr>
                <p:txBody>
                  <a:bodyPr wrap="square" lIns="0" tIns="0" rIns="0" bIns="0" rtlCol="0">
                    <a:spAutoFit/>
                  </a:bodyPr>
                  <a:lstStyle/>
                  <a:p>
                    <a:pPr marL="0" lvl="1" algn="l"/>
                    <a:r>
                      <a:rPr lang="zh-CN" altLang="en-US" sz="2500" dirty="0">
                        <a:solidFill>
                          <a:schemeClr val="tx1">
                            <a:lumMod val="75000"/>
                            <a:lumOff val="25000"/>
                          </a:schemeClr>
                        </a:solidFill>
                        <a:cs typeface="+mn-ea"/>
                        <a:sym typeface="+mn-lt"/>
                      </a:rPr>
                      <a:t>纪念的奖项</a:t>
                    </a:r>
                    <a:endParaRPr lang="zh-CN" altLang="en-US" sz="2500" dirty="0">
                      <a:solidFill>
                        <a:schemeClr val="tx1">
                          <a:lumMod val="75000"/>
                          <a:lumOff val="25000"/>
                        </a:schemeClr>
                      </a:solidFill>
                      <a:cs typeface="+mn-ea"/>
                      <a:sym typeface="+mn-lt"/>
                    </a:endParaRPr>
                  </a:p>
                </p:txBody>
              </p:sp>
            </p:grpSp>
            <p:sp>
              <p:nvSpPr>
                <p:cNvPr id="41" name="淘宝店chenying0907出品 9"/>
                <p:cNvSpPr txBox="1"/>
                <p:nvPr/>
              </p:nvSpPr>
              <p:spPr>
                <a:xfrm>
                  <a:off x="9635566" y="-1255441"/>
                  <a:ext cx="533400" cy="425593"/>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05</a:t>
                  </a:r>
                  <a:endParaRPr lang="en-US" altLang="zh-CN" sz="2500" dirty="0">
                    <a:solidFill>
                      <a:schemeClr val="bg1"/>
                    </a:solidFill>
                    <a:cs typeface="+mn-ea"/>
                    <a:sym typeface="+mn-lt"/>
                  </a:endParaRPr>
                </a:p>
              </p:txBody>
            </p:sp>
          </p:grpSp>
          <p:grpSp>
            <p:nvGrpSpPr>
              <p:cNvPr id="42" name="组合 41"/>
              <p:cNvGrpSpPr/>
              <p:nvPr/>
            </p:nvGrpSpPr>
            <p:grpSpPr>
              <a:xfrm>
                <a:off x="16750" y="4321"/>
                <a:ext cx="5853" cy="800"/>
                <a:chOff x="9635566" y="-1313250"/>
                <a:chExt cx="3717001" cy="508000"/>
              </a:xfrm>
            </p:grpSpPr>
            <p:grpSp>
              <p:nvGrpSpPr>
                <p:cNvPr id="43" name="组合 42"/>
                <p:cNvGrpSpPr/>
                <p:nvPr/>
              </p:nvGrpSpPr>
              <p:grpSpPr>
                <a:xfrm>
                  <a:off x="9648266" y="-1313250"/>
                  <a:ext cx="3704301" cy="508000"/>
                  <a:chOff x="9648266" y="-1313250"/>
                  <a:chExt cx="3704301" cy="508000"/>
                </a:xfrm>
              </p:grpSpPr>
              <p:sp>
                <p:nvSpPr>
                  <p:cNvPr id="44" name="矩形: 圆角 14"/>
                  <p:cNvSpPr/>
                  <p:nvPr/>
                </p:nvSpPr>
                <p:spPr>
                  <a:xfrm rot="2650629">
                    <a:off x="9648266" y="-1313250"/>
                    <a:ext cx="508000" cy="5080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淘宝店chenying0907出品 9"/>
                  <p:cNvSpPr txBox="1"/>
                  <p:nvPr/>
                </p:nvSpPr>
                <p:spPr>
                  <a:xfrm>
                    <a:off x="10549599" y="-1272103"/>
                    <a:ext cx="2802968" cy="425739"/>
                  </a:xfrm>
                  <a:prstGeom prst="roundRect">
                    <a:avLst/>
                  </a:prstGeom>
                  <a:noFill/>
                </p:spPr>
                <p:txBody>
                  <a:bodyPr wrap="square" lIns="0" tIns="0" rIns="0" bIns="0" rtlCol="0">
                    <a:spAutoFit/>
                  </a:bodyPr>
                  <a:lstStyle/>
                  <a:p>
                    <a:pPr marL="0" lvl="1" algn="l"/>
                    <a:r>
                      <a:rPr lang="zh-CN" altLang="en-US" sz="2500" dirty="0">
                        <a:solidFill>
                          <a:schemeClr val="tx1">
                            <a:lumMod val="75000"/>
                            <a:lumOff val="25000"/>
                          </a:schemeClr>
                        </a:solidFill>
                        <a:cs typeface="+mn-ea"/>
                        <a:sym typeface="+mn-lt"/>
                      </a:rPr>
                      <a:t>展望的未来</a:t>
                    </a:r>
                    <a:endParaRPr lang="zh-CN" altLang="en-US" sz="2500" dirty="0">
                      <a:solidFill>
                        <a:schemeClr val="tx1">
                          <a:lumMod val="75000"/>
                          <a:lumOff val="25000"/>
                        </a:schemeClr>
                      </a:solidFill>
                      <a:cs typeface="+mn-ea"/>
                      <a:sym typeface="+mn-lt"/>
                    </a:endParaRPr>
                  </a:p>
                </p:txBody>
              </p:sp>
            </p:grpSp>
            <p:sp>
              <p:nvSpPr>
                <p:cNvPr id="46" name="淘宝店chenying0907出品 9"/>
                <p:cNvSpPr txBox="1"/>
                <p:nvPr/>
              </p:nvSpPr>
              <p:spPr>
                <a:xfrm>
                  <a:off x="9635566" y="-1255441"/>
                  <a:ext cx="533400" cy="425593"/>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06</a:t>
                  </a:r>
                  <a:endParaRPr lang="en-US" altLang="zh-CN" sz="2500" dirty="0">
                    <a:solidFill>
                      <a:schemeClr val="bg1"/>
                    </a:solidFill>
                    <a:cs typeface="+mn-ea"/>
                    <a:sym typeface="+mn-lt"/>
                  </a:endParaRPr>
                </a:p>
              </p:txBody>
            </p:sp>
          </p:grpSp>
        </p:grpSp>
        <p:grpSp>
          <p:nvGrpSpPr>
            <p:cNvPr id="53" name="组合 52"/>
            <p:cNvGrpSpPr/>
            <p:nvPr/>
          </p:nvGrpSpPr>
          <p:grpSpPr>
            <a:xfrm>
              <a:off x="10413" y="2416"/>
              <a:ext cx="12043" cy="3053"/>
              <a:chOff x="10413" y="2416"/>
              <a:chExt cx="12043" cy="3053"/>
            </a:xfrm>
          </p:grpSpPr>
          <p:cxnSp>
            <p:nvCxnSpPr>
              <p:cNvPr id="47" name="直接连接符 46"/>
              <p:cNvCxnSpPr/>
              <p:nvPr/>
            </p:nvCxnSpPr>
            <p:spPr>
              <a:xfrm>
                <a:off x="10413" y="2416"/>
                <a:ext cx="5823"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413" y="3966"/>
                <a:ext cx="5823"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10413" y="5469"/>
                <a:ext cx="5823"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6633" y="2458"/>
                <a:ext cx="5823"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6633" y="3967"/>
                <a:ext cx="5823"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6633" y="5469"/>
                <a:ext cx="5823"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20" name="组合 19"/>
          <p:cNvGrpSpPr/>
          <p:nvPr/>
        </p:nvGrpSpPr>
        <p:grpSpPr>
          <a:xfrm>
            <a:off x="1954984" y="1786833"/>
            <a:ext cx="8282032" cy="3284334"/>
            <a:chOff x="4247" y="3061"/>
            <a:chExt cx="10702" cy="4244"/>
          </a:xfrm>
        </p:grpSpPr>
        <p:grpSp>
          <p:nvGrpSpPr>
            <p:cNvPr id="7" name="组合 6"/>
            <p:cNvGrpSpPr/>
            <p:nvPr/>
          </p:nvGrpSpPr>
          <p:grpSpPr>
            <a:xfrm>
              <a:off x="5158" y="3061"/>
              <a:ext cx="8880" cy="3384"/>
              <a:chOff x="3625" y="3061"/>
              <a:chExt cx="8880" cy="3384"/>
            </a:xfrm>
          </p:grpSpPr>
          <p:sp>
            <p:nvSpPr>
              <p:cNvPr id="4" name="淘宝店chenying0907出品 9"/>
              <p:cNvSpPr txBox="1"/>
              <p:nvPr/>
            </p:nvSpPr>
            <p:spPr>
              <a:xfrm>
                <a:off x="3625" y="5125"/>
                <a:ext cx="8880" cy="1320"/>
              </a:xfrm>
              <a:prstGeom prst="roundRect">
                <a:avLst/>
              </a:prstGeom>
              <a:noFill/>
            </p:spPr>
            <p:txBody>
              <a:bodyPr wrap="square" lIns="0" tIns="0" rIns="0" bIns="0" rtlCol="0">
                <a:spAutoFit/>
              </a:bodyPr>
              <a:lstStyle/>
              <a:p>
                <a:pPr marL="0" lvl="1" algn="ctr"/>
                <a:r>
                  <a:rPr lang="zh-CN" altLang="en-US" sz="6000" dirty="0">
                    <a:solidFill>
                      <a:srgbClr val="FF7D88"/>
                    </a:solidFill>
                    <a:cs typeface="+mn-ea"/>
                    <a:sym typeface="+mn-lt"/>
                  </a:rPr>
                  <a:t>设立的宗旨</a:t>
                </a:r>
                <a:endParaRPr lang="zh-CN" altLang="en-US" sz="6000" dirty="0">
                  <a:solidFill>
                    <a:srgbClr val="FF7D88"/>
                  </a:solidFill>
                  <a:cs typeface="+mn-ea"/>
                  <a:sym typeface="+mn-lt"/>
                </a:endParaRPr>
              </a:p>
            </p:txBody>
          </p:sp>
          <p:grpSp>
            <p:nvGrpSpPr>
              <p:cNvPr id="5" name="组合 4"/>
              <p:cNvGrpSpPr/>
              <p:nvPr/>
            </p:nvGrpSpPr>
            <p:grpSpPr>
              <a:xfrm>
                <a:off x="7220" y="3061"/>
                <a:ext cx="1689" cy="1609"/>
                <a:chOff x="7220" y="4217"/>
                <a:chExt cx="840" cy="800"/>
              </a:xfrm>
            </p:grpSpPr>
            <p:sp>
              <p:nvSpPr>
                <p:cNvPr id="2" name="矩形: 圆角 14"/>
                <p:cNvSpPr/>
                <p:nvPr/>
              </p:nvSpPr>
              <p:spPr>
                <a:xfrm rot="2650628">
                  <a:off x="7240" y="4217"/>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sp>
              <p:nvSpPr>
                <p:cNvPr id="50" name="淘宝店chenying0907出品 9"/>
                <p:cNvSpPr txBox="1"/>
                <p:nvPr/>
              </p:nvSpPr>
              <p:spPr>
                <a:xfrm>
                  <a:off x="7220" y="4308"/>
                  <a:ext cx="840" cy="656"/>
                </a:xfrm>
                <a:prstGeom prst="roundRect">
                  <a:avLst/>
                </a:prstGeom>
                <a:noFill/>
              </p:spPr>
              <p:txBody>
                <a:bodyPr wrap="square" lIns="0" tIns="0" rIns="0" bIns="0" rtlCol="0">
                  <a:spAutoFit/>
                </a:bodyPr>
                <a:lstStyle/>
                <a:p>
                  <a:pPr marL="0" lvl="1" algn="ctr"/>
                  <a:r>
                    <a:rPr lang="en-US" altLang="zh-CN" sz="6000" dirty="0">
                      <a:solidFill>
                        <a:schemeClr val="bg1"/>
                      </a:solidFill>
                      <a:cs typeface="+mn-ea"/>
                      <a:sym typeface="+mn-lt"/>
                    </a:rPr>
                    <a:t>01</a:t>
                  </a:r>
                  <a:endParaRPr lang="en-US" altLang="zh-CN" sz="6000" dirty="0">
                    <a:solidFill>
                      <a:schemeClr val="bg1"/>
                    </a:solidFill>
                    <a:cs typeface="+mn-ea"/>
                    <a:sym typeface="+mn-lt"/>
                  </a:endParaRPr>
                </a:p>
              </p:txBody>
            </p:sp>
          </p:grpSp>
        </p:grpSp>
        <p:sp>
          <p:nvSpPr>
            <p:cNvPr id="27" name="Content Placeholder 2"/>
            <p:cNvSpPr txBox="1"/>
            <p:nvPr/>
          </p:nvSpPr>
          <p:spPr>
            <a:xfrm>
              <a:off x="4247" y="6295"/>
              <a:ext cx="10702" cy="10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ts val="2200"/>
                </a:lnSpc>
                <a:buNone/>
              </a:pPr>
              <a:r>
                <a:rPr lang="en-US" altLang="zh-CN" sz="1200" dirty="0">
                  <a:solidFill>
                    <a:schemeClr val="bg1">
                      <a:lumMod val="50000"/>
                    </a:schemeClr>
                  </a:solidFill>
                  <a:cs typeface="+mn-ea"/>
                  <a:sym typeface="+mn-lt"/>
                </a:rPr>
                <a:t>click here to change textclick here to change textclick here to change textclick here to change textclick here to change textclick here to change textclick here to change textclick here to change text</a:t>
              </a: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60" name="组合 59"/>
          <p:cNvGrpSpPr/>
          <p:nvPr/>
        </p:nvGrpSpPr>
        <p:grpSpPr>
          <a:xfrm>
            <a:off x="2460625" y="650240"/>
            <a:ext cx="8421370" cy="706755"/>
            <a:chOff x="10413" y="1303"/>
            <a:chExt cx="13262" cy="1113"/>
          </a:xfrm>
        </p:grpSpPr>
        <p:sp>
          <p:nvSpPr>
            <p:cNvPr id="56" name="矩形: 圆角 14"/>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设立的宗旨</a:t>
              </a:r>
              <a:endParaRPr lang="zh-CN" altLang="en-US" sz="2500" dirty="0">
                <a:solidFill>
                  <a:srgbClr val="FF7D88"/>
                </a:solidFill>
                <a:cs typeface="+mn-ea"/>
                <a:sym typeface="+mn-lt"/>
              </a:endParaRPr>
            </a:p>
          </p:txBody>
        </p:sp>
        <p:sp>
          <p:nvSpPr>
            <p:cNvPr id="58"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01</a:t>
              </a:r>
              <a:endParaRPr lang="en-US" altLang="zh-CN" sz="2500" dirty="0">
                <a:solidFill>
                  <a:schemeClr val="bg1"/>
                </a:solidFill>
                <a:cs typeface="+mn-ea"/>
                <a:sym typeface="+mn-lt"/>
              </a:endParaRPr>
            </a:p>
          </p:txBody>
        </p:sp>
        <p:cxnSp>
          <p:nvCxnSpPr>
            <p:cNvPr id="59" name="直接连接符 58"/>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
        <p:nvSpPr>
          <p:cNvPr id="61" name="矩形 60"/>
          <p:cNvSpPr/>
          <p:nvPr/>
        </p:nvSpPr>
        <p:spPr>
          <a:xfrm>
            <a:off x="2021164" y="1678632"/>
            <a:ext cx="8168640" cy="961289"/>
          </a:xfrm>
          <a:prstGeom prst="rect">
            <a:avLst/>
          </a:prstGeom>
        </p:spPr>
        <p:txBody>
          <a:bodyPr wrap="square">
            <a:spAutoFit/>
          </a:bodyPr>
          <a:lstStyle/>
          <a:p>
            <a:pPr algn="ctr">
              <a:lnSpc>
                <a:spcPct val="150000"/>
              </a:lnSpc>
            </a:pPr>
            <a:r>
              <a:rPr lang="zh-CN" altLang="en-US" sz="2000" dirty="0">
                <a:cs typeface="+mn-ea"/>
                <a:sym typeface="+mn-lt"/>
              </a:rPr>
              <a:t>国际护士节旨在激励广大护士继承和发扬护理事业的光荣传统，以“爱心、耐心、细心、责任心”对待每一位病人、做好护理工作。</a:t>
            </a:r>
            <a:endParaRPr lang="zh-CN" altLang="en-US" sz="2000" dirty="0">
              <a:cs typeface="+mn-ea"/>
              <a:sym typeface="+mn-lt"/>
            </a:endParaRPr>
          </a:p>
        </p:txBody>
      </p:sp>
      <p:sp>
        <p:nvSpPr>
          <p:cNvPr id="63" name="云形 62"/>
          <p:cNvSpPr/>
          <p:nvPr/>
        </p:nvSpPr>
        <p:spPr>
          <a:xfrm>
            <a:off x="3061335" y="3252470"/>
            <a:ext cx="1085850" cy="960120"/>
          </a:xfrm>
          <a:prstGeom prst="cloud">
            <a:avLst/>
          </a:prstGeom>
          <a:solidFill>
            <a:srgbClr val="FF7D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effectLst/>
                <a:cs typeface="+mn-ea"/>
                <a:sym typeface="+mn-lt"/>
              </a:rPr>
              <a:t>爱心</a:t>
            </a:r>
            <a:endParaRPr lang="zh-CN" altLang="en-US" sz="2000" b="1" dirty="0">
              <a:solidFill>
                <a:schemeClr val="bg1"/>
              </a:solidFill>
              <a:effectLst/>
              <a:cs typeface="+mn-ea"/>
              <a:sym typeface="+mn-lt"/>
            </a:endParaRPr>
          </a:p>
        </p:txBody>
      </p:sp>
      <p:sp>
        <p:nvSpPr>
          <p:cNvPr id="64" name="云形 63"/>
          <p:cNvSpPr/>
          <p:nvPr/>
        </p:nvSpPr>
        <p:spPr>
          <a:xfrm flipH="1">
            <a:off x="7873365" y="3158490"/>
            <a:ext cx="1085850" cy="960120"/>
          </a:xfrm>
          <a:prstGeom prst="cloud">
            <a:avLst/>
          </a:prstGeom>
          <a:solidFill>
            <a:srgbClr val="FF7D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effectLst/>
                <a:cs typeface="+mn-ea"/>
                <a:sym typeface="+mn-lt"/>
              </a:rPr>
              <a:t>耐心</a:t>
            </a:r>
            <a:endParaRPr lang="zh-CN" altLang="en-US" sz="2000" b="1" dirty="0">
              <a:solidFill>
                <a:schemeClr val="bg1"/>
              </a:solidFill>
              <a:effectLst/>
              <a:cs typeface="+mn-ea"/>
              <a:sym typeface="+mn-lt"/>
            </a:endParaRPr>
          </a:p>
        </p:txBody>
      </p:sp>
      <p:sp>
        <p:nvSpPr>
          <p:cNvPr id="65" name="云形 64"/>
          <p:cNvSpPr/>
          <p:nvPr/>
        </p:nvSpPr>
        <p:spPr>
          <a:xfrm>
            <a:off x="3038475" y="5068570"/>
            <a:ext cx="1085850" cy="960120"/>
          </a:xfrm>
          <a:prstGeom prst="cloud">
            <a:avLst/>
          </a:prstGeom>
          <a:solidFill>
            <a:srgbClr val="FF7D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effectLst/>
                <a:cs typeface="+mn-ea"/>
                <a:sym typeface="+mn-lt"/>
              </a:rPr>
              <a:t>细心</a:t>
            </a:r>
            <a:endParaRPr lang="zh-CN" altLang="en-US" sz="2000" b="1" dirty="0">
              <a:solidFill>
                <a:schemeClr val="bg1"/>
              </a:solidFill>
              <a:effectLst/>
              <a:cs typeface="+mn-ea"/>
              <a:sym typeface="+mn-lt"/>
            </a:endParaRPr>
          </a:p>
        </p:txBody>
      </p:sp>
      <p:sp>
        <p:nvSpPr>
          <p:cNvPr id="66" name="云形 65"/>
          <p:cNvSpPr/>
          <p:nvPr/>
        </p:nvSpPr>
        <p:spPr>
          <a:xfrm flipH="1">
            <a:off x="7939405" y="4996815"/>
            <a:ext cx="1085850" cy="960120"/>
          </a:xfrm>
          <a:prstGeom prst="cloud">
            <a:avLst/>
          </a:prstGeom>
          <a:solidFill>
            <a:srgbClr val="FF7D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effectLst/>
                <a:cs typeface="+mn-ea"/>
                <a:sym typeface="+mn-lt"/>
              </a:rPr>
              <a:t>责任</a:t>
            </a:r>
            <a:endParaRPr lang="zh-CN" altLang="en-US" sz="2000" b="1" dirty="0">
              <a:solidFill>
                <a:schemeClr val="bg1"/>
              </a:solidFill>
              <a:effectLst/>
              <a:cs typeface="+mn-ea"/>
              <a:sym typeface="+mn-lt"/>
            </a:endParaRPr>
          </a:p>
        </p:txBody>
      </p:sp>
      <p:pic>
        <p:nvPicPr>
          <p:cNvPr id="3" name="图片 2"/>
          <p:cNvPicPr>
            <a:picLocks noChangeAspect="1"/>
          </p:cNvPicPr>
          <p:nvPr/>
        </p:nvPicPr>
        <p:blipFill>
          <a:blip r:embed="rId1" cstate="screen"/>
          <a:stretch>
            <a:fillRect/>
          </a:stretch>
        </p:blipFill>
        <p:spPr>
          <a:xfrm>
            <a:off x="4248150" y="2857500"/>
            <a:ext cx="3657600" cy="3657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down)">
                                      <p:cBhvr>
                                        <p:cTn id="7" dur="500"/>
                                        <p:tgtEl>
                                          <p:spTgt spid="60"/>
                                        </p:tgtEl>
                                      </p:cBhvr>
                                    </p:animEffect>
                                  </p:childTnLst>
                                </p:cTn>
                              </p:par>
                              <p:par>
                                <p:cTn id="8" presetID="10" presetClass="entr" presetSubtype="0" fill="hold" grpId="0" nodeType="withEffect">
                                  <p:stCondLst>
                                    <p:cond delay="0"/>
                                  </p:stCondLst>
                                  <p:iterate type="wd">
                                    <p:tmPct val="10000"/>
                                  </p:iterate>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barn(inVertical)">
                                      <p:cBhvr>
                                        <p:cTn id="13" dur="500"/>
                                        <p:tgtEl>
                                          <p:spTgt spid="6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barn(inVertical)">
                                      <p:cBhvr>
                                        <p:cTn id="16" dur="500"/>
                                        <p:tgtEl>
                                          <p:spTgt spid="66"/>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barn(inVertical)">
                                      <p:cBhvr>
                                        <p:cTn id="19" dur="500"/>
                                        <p:tgtEl>
                                          <p:spTgt spid="6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barn(inVertical)">
                                      <p:cBhvr>
                                        <p:cTn id="2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3" grpId="0" bldLvl="0" animBg="1"/>
      <p:bldP spid="63" grpId="1" animBg="1"/>
      <p:bldP spid="64" grpId="0" bldLvl="0" animBg="1"/>
      <p:bldP spid="64" grpId="1" animBg="1"/>
      <p:bldP spid="65" grpId="0" bldLvl="0" animBg="1"/>
      <p:bldP spid="65" grpId="1" animBg="1"/>
      <p:bldP spid="66" grpId="0" bldLvl="0" animBg="1"/>
      <p:bldP spid="6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24" name="组合 23"/>
          <p:cNvGrpSpPr/>
          <p:nvPr/>
        </p:nvGrpSpPr>
        <p:grpSpPr>
          <a:xfrm>
            <a:off x="1954984" y="1786833"/>
            <a:ext cx="8282032" cy="3284334"/>
            <a:chOff x="4247" y="3061"/>
            <a:chExt cx="10702" cy="4244"/>
          </a:xfrm>
        </p:grpSpPr>
        <p:grpSp>
          <p:nvGrpSpPr>
            <p:cNvPr id="25" name="组合 24"/>
            <p:cNvGrpSpPr/>
            <p:nvPr/>
          </p:nvGrpSpPr>
          <p:grpSpPr>
            <a:xfrm>
              <a:off x="5158" y="3061"/>
              <a:ext cx="8880" cy="3384"/>
              <a:chOff x="3625" y="3061"/>
              <a:chExt cx="8880" cy="3384"/>
            </a:xfrm>
          </p:grpSpPr>
          <p:sp>
            <p:nvSpPr>
              <p:cNvPr id="28" name="淘宝店chenying0907出品 9"/>
              <p:cNvSpPr txBox="1"/>
              <p:nvPr/>
            </p:nvSpPr>
            <p:spPr>
              <a:xfrm>
                <a:off x="3625" y="5125"/>
                <a:ext cx="8880" cy="1320"/>
              </a:xfrm>
              <a:prstGeom prst="roundRect">
                <a:avLst/>
              </a:prstGeom>
              <a:noFill/>
            </p:spPr>
            <p:txBody>
              <a:bodyPr wrap="square" lIns="0" tIns="0" rIns="0" bIns="0" rtlCol="0">
                <a:spAutoFit/>
              </a:bodyPr>
              <a:lstStyle/>
              <a:p>
                <a:pPr marL="0" lvl="1" algn="ctr"/>
                <a:r>
                  <a:rPr lang="zh-CN" altLang="en-US" sz="6000" dirty="0">
                    <a:solidFill>
                      <a:srgbClr val="FF7D88"/>
                    </a:solidFill>
                    <a:cs typeface="+mn-ea"/>
                    <a:sym typeface="+mn-lt"/>
                  </a:rPr>
                  <a:t>节日的由来</a:t>
                </a:r>
                <a:endParaRPr lang="zh-CN" altLang="en-US" sz="6000" dirty="0">
                  <a:solidFill>
                    <a:srgbClr val="FF7D88"/>
                  </a:solidFill>
                  <a:cs typeface="+mn-ea"/>
                  <a:sym typeface="+mn-lt"/>
                </a:endParaRPr>
              </a:p>
            </p:txBody>
          </p:sp>
          <p:grpSp>
            <p:nvGrpSpPr>
              <p:cNvPr id="29" name="组合 28"/>
              <p:cNvGrpSpPr/>
              <p:nvPr/>
            </p:nvGrpSpPr>
            <p:grpSpPr>
              <a:xfrm>
                <a:off x="7220" y="3061"/>
                <a:ext cx="1689" cy="1609"/>
                <a:chOff x="7220" y="4217"/>
                <a:chExt cx="840" cy="800"/>
              </a:xfrm>
            </p:grpSpPr>
            <p:sp>
              <p:nvSpPr>
                <p:cNvPr id="30" name="矩形: 圆角 14"/>
                <p:cNvSpPr/>
                <p:nvPr/>
              </p:nvSpPr>
              <p:spPr>
                <a:xfrm rot="2650628">
                  <a:off x="7240" y="4217"/>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sp>
              <p:nvSpPr>
                <p:cNvPr id="31" name="淘宝店chenying0907出品 9"/>
                <p:cNvSpPr txBox="1"/>
                <p:nvPr/>
              </p:nvSpPr>
              <p:spPr>
                <a:xfrm>
                  <a:off x="7220" y="4308"/>
                  <a:ext cx="840" cy="656"/>
                </a:xfrm>
                <a:prstGeom prst="roundRect">
                  <a:avLst/>
                </a:prstGeom>
                <a:noFill/>
              </p:spPr>
              <p:txBody>
                <a:bodyPr wrap="square" lIns="0" tIns="0" rIns="0" bIns="0" rtlCol="0">
                  <a:spAutoFit/>
                </a:bodyPr>
                <a:lstStyle/>
                <a:p>
                  <a:pPr marL="0" lvl="1" algn="ctr"/>
                  <a:r>
                    <a:rPr lang="en-US" altLang="zh-CN" sz="6000" dirty="0">
                      <a:solidFill>
                        <a:schemeClr val="bg1"/>
                      </a:solidFill>
                      <a:cs typeface="+mn-ea"/>
                      <a:sym typeface="+mn-lt"/>
                    </a:rPr>
                    <a:t>02</a:t>
                  </a:r>
                  <a:endParaRPr lang="en-US" altLang="zh-CN" sz="6000" dirty="0">
                    <a:solidFill>
                      <a:schemeClr val="bg1"/>
                    </a:solidFill>
                    <a:cs typeface="+mn-ea"/>
                    <a:sym typeface="+mn-lt"/>
                  </a:endParaRPr>
                </a:p>
              </p:txBody>
            </p:sp>
          </p:grpSp>
        </p:grpSp>
        <p:sp>
          <p:nvSpPr>
            <p:cNvPr id="26" name="Content Placeholder 2"/>
            <p:cNvSpPr txBox="1"/>
            <p:nvPr/>
          </p:nvSpPr>
          <p:spPr>
            <a:xfrm>
              <a:off x="4247" y="6295"/>
              <a:ext cx="10702" cy="10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ts val="2200"/>
                </a:lnSpc>
                <a:buNone/>
              </a:pPr>
              <a:r>
                <a:rPr lang="en-US" altLang="zh-CN" sz="1200" dirty="0">
                  <a:solidFill>
                    <a:schemeClr val="bg1">
                      <a:lumMod val="50000"/>
                    </a:schemeClr>
                  </a:solidFill>
                  <a:cs typeface="+mn-ea"/>
                  <a:sym typeface="+mn-lt"/>
                </a:rPr>
                <a:t>click here to change textclick here to change textclick here to change textclick here to change textclick here to change textclick here to change textclick here to change textclick here to change text</a:t>
              </a: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pic>
        <p:nvPicPr>
          <p:cNvPr id="7" name="图片 6" descr="E:\设计\PPT\党建素材包\图片1.png图片1"/>
          <p:cNvPicPr>
            <a:picLocks noChangeAspect="1"/>
          </p:cNvPicPr>
          <p:nvPr/>
        </p:nvPicPr>
        <p:blipFill>
          <a:blip r:embed="rId1" cstate="screen"/>
          <a:srcRect/>
          <a:stretch>
            <a:fillRect/>
          </a:stretch>
        </p:blipFill>
        <p:spPr>
          <a:xfrm>
            <a:off x="10811776" y="4726234"/>
            <a:ext cx="1097714" cy="1097280"/>
          </a:xfrm>
          <a:prstGeom prst="rect">
            <a:avLst/>
          </a:prstGeom>
        </p:spPr>
      </p:pic>
      <p:pic>
        <p:nvPicPr>
          <p:cNvPr id="29" name="图片 28"/>
          <p:cNvPicPr>
            <a:picLocks noChangeAspect="1"/>
          </p:cNvPicPr>
          <p:nvPr/>
        </p:nvPicPr>
        <p:blipFill rotWithShape="1">
          <a:blip r:embed="rId2" cstate="screen"/>
          <a:srcRect/>
          <a:stretch>
            <a:fillRect/>
          </a:stretch>
        </p:blipFill>
        <p:spPr>
          <a:xfrm>
            <a:off x="10671803" y="2662293"/>
            <a:ext cx="1258316" cy="1375611"/>
          </a:xfrm>
          <a:prstGeom prst="rect">
            <a:avLst/>
          </a:prstGeom>
          <a:effectLst>
            <a:outerShdw blurRad="50800" dist="38100" dir="10800000" algn="r" rotWithShape="0">
              <a:prstClr val="black">
                <a:alpha val="20000"/>
              </a:prstClr>
            </a:outerShdw>
          </a:effectLst>
        </p:spPr>
      </p:pic>
      <p:grpSp>
        <p:nvGrpSpPr>
          <p:cNvPr id="9" name="组合 8"/>
          <p:cNvGrpSpPr/>
          <p:nvPr/>
        </p:nvGrpSpPr>
        <p:grpSpPr>
          <a:xfrm>
            <a:off x="206375" y="895350"/>
            <a:ext cx="10158730" cy="6021705"/>
            <a:chOff x="-109" y="1144"/>
            <a:chExt cx="15998" cy="9483"/>
          </a:xfrm>
        </p:grpSpPr>
        <p:grpSp>
          <p:nvGrpSpPr>
            <p:cNvPr id="3" name="组合 2"/>
            <p:cNvGrpSpPr/>
            <p:nvPr/>
          </p:nvGrpSpPr>
          <p:grpSpPr>
            <a:xfrm>
              <a:off x="2475" y="2749"/>
              <a:ext cx="13414" cy="5961"/>
              <a:chOff x="2475" y="2749"/>
              <a:chExt cx="13414" cy="5961"/>
            </a:xfrm>
          </p:grpSpPr>
          <p:sp>
            <p:nvSpPr>
              <p:cNvPr id="25" name="矩形 24"/>
              <p:cNvSpPr/>
              <p:nvPr/>
            </p:nvSpPr>
            <p:spPr>
              <a:xfrm>
                <a:off x="5449" y="3099"/>
                <a:ext cx="10001" cy="5233"/>
              </a:xfrm>
              <a:prstGeom prst="rect">
                <a:avLst/>
              </a:prstGeom>
            </p:spPr>
            <p:txBody>
              <a:bodyPr wrap="square">
                <a:spAutoFit/>
              </a:bodyPr>
              <a:lstStyle/>
              <a:p>
                <a:pPr algn="just">
                  <a:lnSpc>
                    <a:spcPct val="150000"/>
                  </a:lnSpc>
                </a:pPr>
                <a:r>
                  <a:rPr lang="en-US" altLang="zh-CN" sz="2000" dirty="0">
                    <a:cs typeface="+mn-ea"/>
                    <a:sym typeface="+mn-lt"/>
                  </a:rPr>
                  <a:t>1854</a:t>
                </a:r>
                <a:r>
                  <a:rPr lang="zh-CN" altLang="en-US" sz="2000" dirty="0">
                    <a:cs typeface="+mn-ea"/>
                    <a:sym typeface="+mn-lt"/>
                  </a:rPr>
                  <a:t>年至</a:t>
                </a:r>
                <a:r>
                  <a:rPr lang="en-US" altLang="zh-CN" sz="2000" dirty="0">
                    <a:cs typeface="+mn-ea"/>
                    <a:sym typeface="+mn-lt"/>
                  </a:rPr>
                  <a:t>1856</a:t>
                </a:r>
                <a:r>
                  <a:rPr lang="zh-CN" altLang="en-US" sz="2000" dirty="0">
                    <a:cs typeface="+mn-ea"/>
                    <a:sym typeface="+mn-lt"/>
                  </a:rPr>
                  <a:t>年间，英法联军与沙俄发生激战。在英国一家医院任护士主任的南丁格尔，带领</a:t>
                </a:r>
                <a:r>
                  <a:rPr lang="en-US" altLang="zh-CN" sz="2000" dirty="0">
                    <a:cs typeface="+mn-ea"/>
                    <a:sym typeface="+mn-lt"/>
                  </a:rPr>
                  <a:t>38</a:t>
                </a:r>
                <a:r>
                  <a:rPr lang="zh-CN" altLang="en-US" sz="2000" dirty="0">
                    <a:cs typeface="+mn-ea"/>
                    <a:sym typeface="+mn-lt"/>
                  </a:rPr>
                  <a:t>名护士奔走前线，参加护理伤病员的工作。因当时医疗管理混乱，护理质量很差，伤病员死亡率高达</a:t>
                </a:r>
                <a:r>
                  <a:rPr lang="en-US" altLang="zh-CN" sz="2000" dirty="0">
                    <a:cs typeface="+mn-ea"/>
                    <a:sym typeface="+mn-lt"/>
                  </a:rPr>
                  <a:t>42%</a:t>
                </a:r>
                <a:r>
                  <a:rPr lang="zh-CN" altLang="en-US" sz="2000" dirty="0">
                    <a:cs typeface="+mn-ea"/>
                    <a:sym typeface="+mn-lt"/>
                  </a:rPr>
                  <a:t>。在这种情况下，南丁格尔下定决心潜心改善病室的卫生条件，并加强对病人的护理和营养。半年之后，医院的伤病员死亡率下降到了</a:t>
                </a:r>
                <a:r>
                  <a:rPr lang="en-US" altLang="zh-CN" sz="2000" dirty="0">
                    <a:cs typeface="+mn-ea"/>
                    <a:sym typeface="+mn-lt"/>
                  </a:rPr>
                  <a:t>2.2%</a:t>
                </a:r>
                <a:r>
                  <a:rPr lang="zh-CN" altLang="en-US" sz="2000" dirty="0">
                    <a:cs typeface="+mn-ea"/>
                    <a:sym typeface="+mn-lt"/>
                  </a:rPr>
                  <a:t>。这一事迹传遍全欧。</a:t>
                </a:r>
                <a:endParaRPr lang="zh-CN" altLang="en-US" sz="2000" dirty="0">
                  <a:cs typeface="+mn-ea"/>
                  <a:sym typeface="+mn-lt"/>
                </a:endParaRPr>
              </a:p>
            </p:txBody>
          </p:sp>
          <p:sp>
            <p:nvSpPr>
              <p:cNvPr id="21" name="圆角矩形 20"/>
              <p:cNvSpPr/>
              <p:nvPr/>
            </p:nvSpPr>
            <p:spPr>
              <a:xfrm>
                <a:off x="2475" y="2749"/>
                <a:ext cx="13414" cy="5961"/>
              </a:xfrm>
              <a:prstGeom prst="roundRect">
                <a:avLst>
                  <a:gd name="adj" fmla="val 20429"/>
                </a:avLst>
              </a:prstGeom>
              <a:noFill/>
              <a:ln w="12700" cmpd="sng">
                <a:solidFill>
                  <a:srgbClr val="FF7D88"/>
                </a:solidFill>
                <a:prstDash val="lgDash"/>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p:cNvPicPr>
              <a:picLocks noChangeAspect="1"/>
            </p:cNvPicPr>
            <p:nvPr/>
          </p:nvPicPr>
          <p:blipFill rotWithShape="1">
            <a:blip r:embed="rId3" cstate="screen"/>
            <a:srcRect l="-224"/>
            <a:stretch>
              <a:fillRect/>
            </a:stretch>
          </p:blipFill>
          <p:spPr>
            <a:xfrm flipH="1">
              <a:off x="-109" y="1144"/>
              <a:ext cx="6346" cy="9483"/>
            </a:xfrm>
            <a:prstGeom prst="rect">
              <a:avLst/>
            </a:prstGeom>
          </p:spPr>
        </p:pic>
      </p:grpSp>
      <p:grpSp>
        <p:nvGrpSpPr>
          <p:cNvPr id="14" name="组合 13"/>
          <p:cNvGrpSpPr/>
          <p:nvPr/>
        </p:nvGrpSpPr>
        <p:grpSpPr>
          <a:xfrm>
            <a:off x="2460625" y="650240"/>
            <a:ext cx="8421370" cy="706755"/>
            <a:chOff x="10413" y="1303"/>
            <a:chExt cx="13262" cy="1113"/>
          </a:xfrm>
        </p:grpSpPr>
        <p:sp>
          <p:nvSpPr>
            <p:cNvPr id="15" name="矩形: 圆角 14"/>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节日的由来</a:t>
              </a:r>
              <a:endParaRPr lang="zh-CN" altLang="en-US" sz="2500" dirty="0">
                <a:solidFill>
                  <a:srgbClr val="FF7D88"/>
                </a:solidFill>
                <a:cs typeface="+mn-ea"/>
                <a:sym typeface="+mn-lt"/>
              </a:endParaRPr>
            </a:p>
          </p:txBody>
        </p:sp>
        <p:sp>
          <p:nvSpPr>
            <p:cNvPr id="17"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02</a:t>
              </a:r>
              <a:endParaRPr lang="en-US" altLang="zh-CN" sz="2500" dirty="0">
                <a:solidFill>
                  <a:schemeClr val="bg1"/>
                </a:solidFill>
                <a:cs typeface="+mn-ea"/>
                <a:sym typeface="+mn-lt"/>
              </a:endParaRPr>
            </a:p>
          </p:txBody>
        </p:sp>
        <p:cxnSp>
          <p:nvCxnSpPr>
            <p:cNvPr id="18" name="直接连接符 17"/>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par>
                                <p:cTn id="10" presetID="16" presetClass="entr" presetSubtype="21"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barn(inVertical)">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3" name="组合 2"/>
          <p:cNvGrpSpPr/>
          <p:nvPr/>
        </p:nvGrpSpPr>
        <p:grpSpPr>
          <a:xfrm>
            <a:off x="2475865" y="2028825"/>
            <a:ext cx="8649335" cy="3546475"/>
            <a:chOff x="2475" y="2749"/>
            <a:chExt cx="13621" cy="5585"/>
          </a:xfrm>
        </p:grpSpPr>
        <p:sp>
          <p:nvSpPr>
            <p:cNvPr id="25" name="矩形 24"/>
            <p:cNvSpPr/>
            <p:nvPr/>
          </p:nvSpPr>
          <p:spPr>
            <a:xfrm>
              <a:off x="2989" y="3099"/>
              <a:ext cx="12754" cy="5235"/>
            </a:xfrm>
            <a:prstGeom prst="rect">
              <a:avLst/>
            </a:prstGeom>
          </p:spPr>
          <p:txBody>
            <a:bodyPr wrap="square">
              <a:spAutoFit/>
            </a:bodyPr>
            <a:lstStyle/>
            <a:p>
              <a:pPr algn="just">
                <a:lnSpc>
                  <a:spcPct val="150000"/>
                </a:lnSpc>
              </a:pPr>
              <a:r>
                <a:rPr lang="en-US" altLang="zh-CN" sz="2000" dirty="0">
                  <a:cs typeface="+mn-ea"/>
                  <a:sym typeface="+mn-lt"/>
                </a:rPr>
                <a:t>1860</a:t>
              </a:r>
              <a:r>
                <a:rPr lang="zh-CN" altLang="en-US" sz="2000" dirty="0">
                  <a:cs typeface="+mn-ea"/>
                  <a:sym typeface="+mn-lt"/>
                </a:rPr>
                <a:t>年，她在英国伦敦创办了世界上第一所正规护士学校。她的护士工作专著，成了医院管理、护士教育的基础教材。鉴于南丁格尔推动了世界各地护理工作和护士教育的发展，因此被誉为“近代护理创始人”。</a:t>
              </a:r>
              <a:endParaRPr lang="zh-CN" altLang="en-US" sz="2000" dirty="0">
                <a:cs typeface="+mn-ea"/>
                <a:sym typeface="+mn-lt"/>
              </a:endParaRPr>
            </a:p>
            <a:p>
              <a:pPr algn="just">
                <a:lnSpc>
                  <a:spcPct val="150000"/>
                </a:lnSpc>
              </a:pPr>
              <a:r>
                <a:rPr lang="zh-CN" altLang="en-US" sz="2000" dirty="0">
                  <a:cs typeface="+mn-ea"/>
                  <a:sym typeface="+mn-lt"/>
                </a:rPr>
                <a:t>南丁格尔</a:t>
              </a:r>
              <a:r>
                <a:rPr lang="en-US" altLang="zh-CN" sz="2000" dirty="0">
                  <a:cs typeface="+mn-ea"/>
                  <a:sym typeface="+mn-lt"/>
                </a:rPr>
                <a:t>1910</a:t>
              </a:r>
              <a:r>
                <a:rPr lang="zh-CN" altLang="en-US" sz="2000" dirty="0">
                  <a:cs typeface="+mn-ea"/>
                  <a:sym typeface="+mn-lt"/>
                </a:rPr>
                <a:t>年在逝世后，国际护士理事会为纪念南丁格尔为护理事业做出的贡献，于</a:t>
              </a:r>
              <a:r>
                <a:rPr lang="en-US" altLang="zh-CN" sz="2000" dirty="0">
                  <a:cs typeface="+mn-ea"/>
                  <a:sym typeface="+mn-lt"/>
                </a:rPr>
                <a:t>1912</a:t>
              </a:r>
              <a:r>
                <a:rPr lang="zh-CN" altLang="en-US" sz="2000" dirty="0">
                  <a:cs typeface="+mn-ea"/>
                  <a:sym typeface="+mn-lt"/>
                </a:rPr>
                <a:t>年将她的生日</a:t>
              </a:r>
              <a:r>
                <a:rPr lang="en-US" altLang="zh-CN" sz="2000" dirty="0">
                  <a:cs typeface="+mn-ea"/>
                  <a:sym typeface="+mn-lt"/>
                </a:rPr>
                <a:t>5</a:t>
              </a:r>
              <a:r>
                <a:rPr lang="zh-CN" altLang="en-US" sz="2000" dirty="0">
                  <a:cs typeface="+mn-ea"/>
                  <a:sym typeface="+mn-lt"/>
                </a:rPr>
                <a:t>月</a:t>
              </a:r>
              <a:r>
                <a:rPr lang="en-US" altLang="zh-CN" sz="2000" dirty="0">
                  <a:cs typeface="+mn-ea"/>
                  <a:sym typeface="+mn-lt"/>
                </a:rPr>
                <a:t>12</a:t>
              </a:r>
              <a:r>
                <a:rPr lang="zh-CN" altLang="en-US" sz="2000" dirty="0">
                  <a:cs typeface="+mn-ea"/>
                  <a:sym typeface="+mn-lt"/>
                </a:rPr>
                <a:t>日定为“国际护士节”，最初称“医院日”，也称“南丁格尔日”。</a:t>
              </a:r>
              <a:endParaRPr lang="zh-CN" altLang="en-US" sz="2000" dirty="0">
                <a:cs typeface="+mn-ea"/>
                <a:sym typeface="+mn-lt"/>
              </a:endParaRPr>
            </a:p>
            <a:p>
              <a:pPr algn="just">
                <a:lnSpc>
                  <a:spcPct val="150000"/>
                </a:lnSpc>
              </a:pPr>
              <a:endParaRPr lang="zh-CN" altLang="en-US" sz="2000" dirty="0">
                <a:cs typeface="+mn-ea"/>
                <a:sym typeface="+mn-lt"/>
              </a:endParaRPr>
            </a:p>
          </p:txBody>
        </p:sp>
        <p:sp>
          <p:nvSpPr>
            <p:cNvPr id="21" name="圆角矩形 20"/>
            <p:cNvSpPr/>
            <p:nvPr/>
          </p:nvSpPr>
          <p:spPr>
            <a:xfrm>
              <a:off x="2475" y="2749"/>
              <a:ext cx="13621" cy="5149"/>
            </a:xfrm>
            <a:prstGeom prst="roundRect">
              <a:avLst>
                <a:gd name="adj" fmla="val 20429"/>
              </a:avLst>
            </a:prstGeom>
            <a:noFill/>
            <a:ln w="12700" cmpd="sng">
              <a:solidFill>
                <a:srgbClr val="FF7D88"/>
              </a:solidFill>
              <a:prstDash val="lgDash"/>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4" name="图片 3"/>
          <p:cNvPicPr>
            <a:picLocks noChangeAspect="1"/>
          </p:cNvPicPr>
          <p:nvPr/>
        </p:nvPicPr>
        <p:blipFill>
          <a:blip r:embed="rId1" cstate="screen"/>
          <a:stretch>
            <a:fillRect/>
          </a:stretch>
        </p:blipFill>
        <p:spPr>
          <a:xfrm flipH="1">
            <a:off x="-857250" y="1543050"/>
            <a:ext cx="5448300" cy="5448300"/>
          </a:xfrm>
          <a:prstGeom prst="rect">
            <a:avLst/>
          </a:prstGeom>
        </p:spPr>
      </p:pic>
      <p:grpSp>
        <p:nvGrpSpPr>
          <p:cNvPr id="11" name="组合 10"/>
          <p:cNvGrpSpPr/>
          <p:nvPr/>
        </p:nvGrpSpPr>
        <p:grpSpPr>
          <a:xfrm>
            <a:off x="2460625" y="650240"/>
            <a:ext cx="8421370" cy="706755"/>
            <a:chOff x="10413" y="1303"/>
            <a:chExt cx="13262" cy="1113"/>
          </a:xfrm>
        </p:grpSpPr>
        <p:sp>
          <p:nvSpPr>
            <p:cNvPr id="12" name="矩形: 圆角 11"/>
            <p:cNvSpPr/>
            <p:nvPr/>
          </p:nvSpPr>
          <p:spPr>
            <a:xfrm rot="2650628">
              <a:off x="10550" y="1303"/>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淘宝店chenying0907出品 9"/>
            <p:cNvSpPr txBox="1"/>
            <p:nvPr/>
          </p:nvSpPr>
          <p:spPr>
            <a:xfrm>
              <a:off x="11628" y="1368"/>
              <a:ext cx="4414" cy="670"/>
            </a:xfrm>
            <a:prstGeom prst="roundRect">
              <a:avLst/>
            </a:prstGeom>
            <a:noFill/>
          </p:spPr>
          <p:txBody>
            <a:bodyPr wrap="square" lIns="0" tIns="0" rIns="0" bIns="0" rtlCol="0">
              <a:spAutoFit/>
            </a:bodyPr>
            <a:lstStyle/>
            <a:p>
              <a:pPr marL="0" lvl="1" algn="l"/>
              <a:r>
                <a:rPr lang="zh-CN" altLang="en-US" sz="2500" dirty="0">
                  <a:solidFill>
                    <a:srgbClr val="FF7D88"/>
                  </a:solidFill>
                  <a:cs typeface="+mn-ea"/>
                  <a:sym typeface="+mn-lt"/>
                </a:rPr>
                <a:t>节日的由来</a:t>
              </a:r>
              <a:endParaRPr lang="zh-CN" altLang="en-US" sz="2500" dirty="0">
                <a:solidFill>
                  <a:srgbClr val="FF7D88"/>
                </a:solidFill>
                <a:cs typeface="+mn-ea"/>
                <a:sym typeface="+mn-lt"/>
              </a:endParaRPr>
            </a:p>
          </p:txBody>
        </p:sp>
        <p:sp>
          <p:nvSpPr>
            <p:cNvPr id="14" name="淘宝店chenying0907出品 9"/>
            <p:cNvSpPr txBox="1"/>
            <p:nvPr/>
          </p:nvSpPr>
          <p:spPr>
            <a:xfrm>
              <a:off x="10530" y="1394"/>
              <a:ext cx="840" cy="668"/>
            </a:xfrm>
            <a:prstGeom prst="roundRect">
              <a:avLst/>
            </a:prstGeom>
            <a:noFill/>
          </p:spPr>
          <p:txBody>
            <a:bodyPr wrap="square" lIns="0" tIns="0" rIns="0" bIns="0" rtlCol="0">
              <a:spAutoFit/>
            </a:bodyPr>
            <a:lstStyle/>
            <a:p>
              <a:pPr marL="0" lvl="1" algn="ctr"/>
              <a:r>
                <a:rPr lang="en-US" altLang="zh-CN" sz="2500" dirty="0">
                  <a:solidFill>
                    <a:schemeClr val="bg1"/>
                  </a:solidFill>
                  <a:cs typeface="+mn-ea"/>
                  <a:sym typeface="+mn-lt"/>
                </a:rPr>
                <a:t>02</a:t>
              </a:r>
              <a:endParaRPr lang="en-US" altLang="zh-CN" sz="2500" dirty="0">
                <a:solidFill>
                  <a:schemeClr val="bg1"/>
                </a:solidFill>
                <a:cs typeface="+mn-ea"/>
                <a:sym typeface="+mn-lt"/>
              </a:endParaRPr>
            </a:p>
          </p:txBody>
        </p:sp>
        <p:cxnSp>
          <p:nvCxnSpPr>
            <p:cNvPr id="15" name="直接连接符 14"/>
            <p:cNvCxnSpPr/>
            <p:nvPr/>
          </p:nvCxnSpPr>
          <p:spPr>
            <a:xfrm>
              <a:off x="10413" y="2416"/>
              <a:ext cx="13262" cy="0"/>
            </a:xfrm>
            <a:prstGeom prst="line">
              <a:avLst/>
            </a:prstGeom>
            <a:ln w="12700" cmpd="sng">
              <a:solidFill>
                <a:srgbClr val="FF7D88"/>
              </a:solidFill>
              <a:prstDash val="lg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BEBFD"/>
        </a:solidFill>
        <a:effectLst/>
      </p:bgPr>
    </p:bg>
    <p:spTree>
      <p:nvGrpSpPr>
        <p:cNvPr id="1" name=""/>
        <p:cNvGrpSpPr/>
        <p:nvPr/>
      </p:nvGrpSpPr>
      <p:grpSpPr>
        <a:xfrm>
          <a:off x="0" y="0"/>
          <a:ext cx="0" cy="0"/>
          <a:chOff x="0" y="0"/>
          <a:chExt cx="0" cy="0"/>
        </a:xfrm>
      </p:grpSpPr>
      <p:grpSp>
        <p:nvGrpSpPr>
          <p:cNvPr id="24" name="组合 23"/>
          <p:cNvGrpSpPr/>
          <p:nvPr/>
        </p:nvGrpSpPr>
        <p:grpSpPr>
          <a:xfrm>
            <a:off x="1954984" y="1786833"/>
            <a:ext cx="8282032" cy="3284334"/>
            <a:chOff x="4247" y="3061"/>
            <a:chExt cx="10702" cy="4244"/>
          </a:xfrm>
        </p:grpSpPr>
        <p:grpSp>
          <p:nvGrpSpPr>
            <p:cNvPr id="25" name="组合 24"/>
            <p:cNvGrpSpPr/>
            <p:nvPr/>
          </p:nvGrpSpPr>
          <p:grpSpPr>
            <a:xfrm>
              <a:off x="5158" y="3061"/>
              <a:ext cx="8880" cy="3384"/>
              <a:chOff x="3625" y="3061"/>
              <a:chExt cx="8880" cy="3384"/>
            </a:xfrm>
          </p:grpSpPr>
          <p:sp>
            <p:nvSpPr>
              <p:cNvPr id="28" name="淘宝店chenying0907出品 9"/>
              <p:cNvSpPr txBox="1"/>
              <p:nvPr/>
            </p:nvSpPr>
            <p:spPr>
              <a:xfrm>
                <a:off x="3625" y="5125"/>
                <a:ext cx="8880" cy="1320"/>
              </a:xfrm>
              <a:prstGeom prst="roundRect">
                <a:avLst/>
              </a:prstGeom>
              <a:noFill/>
            </p:spPr>
            <p:txBody>
              <a:bodyPr wrap="square" lIns="0" tIns="0" rIns="0" bIns="0" rtlCol="0">
                <a:spAutoFit/>
              </a:bodyPr>
              <a:lstStyle/>
              <a:p>
                <a:pPr marL="0" lvl="1" algn="ctr"/>
                <a:r>
                  <a:rPr lang="zh-CN" altLang="en-US" sz="6000" dirty="0">
                    <a:solidFill>
                      <a:srgbClr val="FF7D88"/>
                    </a:solidFill>
                    <a:cs typeface="+mn-ea"/>
                    <a:sym typeface="+mn-lt"/>
                  </a:rPr>
                  <a:t>节日的活动</a:t>
                </a:r>
                <a:endParaRPr lang="zh-CN" altLang="en-US" sz="6000" dirty="0">
                  <a:solidFill>
                    <a:srgbClr val="FF7D88"/>
                  </a:solidFill>
                  <a:cs typeface="+mn-ea"/>
                  <a:sym typeface="+mn-lt"/>
                </a:endParaRPr>
              </a:p>
            </p:txBody>
          </p:sp>
          <p:grpSp>
            <p:nvGrpSpPr>
              <p:cNvPr id="29" name="组合 28"/>
              <p:cNvGrpSpPr/>
              <p:nvPr/>
            </p:nvGrpSpPr>
            <p:grpSpPr>
              <a:xfrm>
                <a:off x="7220" y="3061"/>
                <a:ext cx="1689" cy="1609"/>
                <a:chOff x="7220" y="4217"/>
                <a:chExt cx="840" cy="800"/>
              </a:xfrm>
            </p:grpSpPr>
            <p:sp>
              <p:nvSpPr>
                <p:cNvPr id="30" name="矩形: 圆角 14"/>
                <p:cNvSpPr/>
                <p:nvPr/>
              </p:nvSpPr>
              <p:spPr>
                <a:xfrm rot="2650628">
                  <a:off x="7240" y="4217"/>
                  <a:ext cx="800" cy="800"/>
                </a:xfrm>
                <a:prstGeom prst="roundRect">
                  <a:avLst/>
                </a:prstGeom>
                <a:solidFill>
                  <a:srgbClr val="FF7D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sp>
              <p:nvSpPr>
                <p:cNvPr id="31" name="淘宝店chenying0907出品 9"/>
                <p:cNvSpPr txBox="1"/>
                <p:nvPr/>
              </p:nvSpPr>
              <p:spPr>
                <a:xfrm>
                  <a:off x="7220" y="4308"/>
                  <a:ext cx="840" cy="656"/>
                </a:xfrm>
                <a:prstGeom prst="roundRect">
                  <a:avLst/>
                </a:prstGeom>
                <a:noFill/>
              </p:spPr>
              <p:txBody>
                <a:bodyPr wrap="square" lIns="0" tIns="0" rIns="0" bIns="0" rtlCol="0">
                  <a:spAutoFit/>
                </a:bodyPr>
                <a:lstStyle/>
                <a:p>
                  <a:pPr marL="0" lvl="1" algn="ctr"/>
                  <a:r>
                    <a:rPr lang="en-US" altLang="zh-CN" sz="6000" dirty="0">
                      <a:solidFill>
                        <a:schemeClr val="bg1"/>
                      </a:solidFill>
                      <a:cs typeface="+mn-ea"/>
                      <a:sym typeface="+mn-lt"/>
                    </a:rPr>
                    <a:t>03</a:t>
                  </a:r>
                  <a:endParaRPr lang="en-US" altLang="zh-CN" sz="6000" dirty="0">
                    <a:solidFill>
                      <a:schemeClr val="bg1"/>
                    </a:solidFill>
                    <a:cs typeface="+mn-ea"/>
                    <a:sym typeface="+mn-lt"/>
                  </a:endParaRPr>
                </a:p>
              </p:txBody>
            </p:sp>
          </p:grpSp>
        </p:grpSp>
        <p:sp>
          <p:nvSpPr>
            <p:cNvPr id="26" name="Content Placeholder 2"/>
            <p:cNvSpPr txBox="1"/>
            <p:nvPr/>
          </p:nvSpPr>
          <p:spPr>
            <a:xfrm>
              <a:off x="4247" y="6295"/>
              <a:ext cx="10702" cy="10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ts val="2200"/>
                </a:lnSpc>
                <a:buNone/>
              </a:pPr>
              <a:r>
                <a:rPr lang="en-US" altLang="zh-CN" sz="1200" dirty="0">
                  <a:solidFill>
                    <a:schemeClr val="bg1">
                      <a:lumMod val="50000"/>
                    </a:schemeClr>
                  </a:solidFill>
                  <a:cs typeface="+mn-ea"/>
                  <a:sym typeface="+mn-lt"/>
                </a:rPr>
                <a:t>click here to change textclick here to change textclick here to change textclick here to change textclick here to change textclick here to change textclick here to change textclick here to change text</a:t>
              </a: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a:p>
              <a:pPr marL="0" indent="0" algn="ctr">
                <a:lnSpc>
                  <a:spcPts val="2200"/>
                </a:lnSpc>
                <a:buNone/>
              </a:pPr>
              <a:endParaRPr lang="en-US" altLang="zh-CN" sz="12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heme/theme1.xml><?xml version="1.0" encoding="utf-8"?>
<a:theme xmlns:a="http://schemas.openxmlformats.org/drawingml/2006/main" name="护士节">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4li2pjg">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3809</Words>
  <Application>WPS 演示</Application>
  <PresentationFormat>自定义</PresentationFormat>
  <Paragraphs>236</Paragraphs>
  <Slides>24</Slides>
  <Notes>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24</vt:i4>
      </vt:variant>
    </vt:vector>
  </HeadingPairs>
  <TitlesOfParts>
    <vt:vector size="33" baseType="lpstr">
      <vt:lpstr>Arial</vt:lpstr>
      <vt:lpstr>宋体</vt:lpstr>
      <vt:lpstr>Wingdings</vt:lpstr>
      <vt:lpstr>微软雅黑</vt:lpstr>
      <vt:lpstr>Arial Unicode MS</vt:lpstr>
      <vt:lpstr>Calibri</vt:lpstr>
      <vt:lpstr>Arial</vt:lpstr>
      <vt:lpstr>护士节</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护士节</dc:title>
  <dc:creator>第一PPT</dc:creator>
  <cp:keywords>www.1ppt.com</cp:keywords>
  <dc:description>www.1ppt.com</dc:description>
  <cp:lastModifiedBy>铭</cp:lastModifiedBy>
  <cp:revision>2</cp:revision>
  <dcterms:created xsi:type="dcterms:W3CDTF">2021-04-26T09:02:00Z</dcterms:created>
  <dcterms:modified xsi:type="dcterms:W3CDTF">2022-02-10T02:35:57Z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FFEEFA1037994BAB953ADF5D56131989</vt:lpwstr>
  </property>
  <property fmtid="{D5CDD505-2E9C-101B-9397-08002B2CF9AE}" pid="3" name="KSOProductBuildVer">
    <vt:lpwstr>2052-11.1.0.11045</vt:lpwstr>
  </property>
</Properties>
</file>