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80" r:id="rId4"/>
    <p:sldId id="258" r:id="rId5"/>
    <p:sldId id="274" r:id="rId6"/>
    <p:sldId id="277" r:id="rId7"/>
    <p:sldId id="275" r:id="rId8"/>
    <p:sldId id="276" r:id="rId9"/>
    <p:sldId id="278" r:id="rId10"/>
    <p:sldId id="279" r:id="rId11"/>
    <p:sldId id="281" r:id="rId12"/>
    <p:sldId id="282" r:id="rId13"/>
    <p:sldId id="283" r:id="rId14"/>
    <p:sldId id="284" r:id="rId15"/>
    <p:sldId id="285" r:id="rId16"/>
    <p:sldId id="272" r:id="rId17"/>
  </p:sldIdLst>
  <p:sldSz cx="12192000" cy="6858000"/>
  <p:notesSz cx="6797675" cy="9926638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102" d="100"/>
          <a:sy n="102" d="100"/>
        </p:scale>
        <p:origin x="90" y="3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E7C0C5-A2FA-44A2-A0F1-A2F2EC198C03}" type="datetimeFigureOut">
              <a:rPr lang="zh-CN" altLang="en-US" smtClean="0"/>
              <a:t>2022/8/29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68CEB-9749-4B76-8034-81C8E182ACB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883373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E7C0C5-A2FA-44A2-A0F1-A2F2EC198C03}" type="datetimeFigureOut">
              <a:rPr lang="zh-CN" altLang="en-US" smtClean="0"/>
              <a:t>2022/8/29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68CEB-9749-4B76-8034-81C8E182ACB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317724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E7C0C5-A2FA-44A2-A0F1-A2F2EC198C03}" type="datetimeFigureOut">
              <a:rPr lang="zh-CN" altLang="en-US" smtClean="0"/>
              <a:t>2022/8/29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68CEB-9749-4B76-8034-81C8E182ACB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051822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E7C0C5-A2FA-44A2-A0F1-A2F2EC198C03}" type="datetimeFigureOut">
              <a:rPr lang="zh-CN" altLang="en-US" smtClean="0"/>
              <a:t>2022/8/29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68CEB-9749-4B76-8034-81C8E182ACB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463477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E7C0C5-A2FA-44A2-A0F1-A2F2EC198C03}" type="datetimeFigureOut">
              <a:rPr lang="zh-CN" altLang="en-US" smtClean="0"/>
              <a:t>2022/8/29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68CEB-9749-4B76-8034-81C8E182ACB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740899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E7C0C5-A2FA-44A2-A0F1-A2F2EC198C03}" type="datetimeFigureOut">
              <a:rPr lang="zh-CN" altLang="en-US" smtClean="0"/>
              <a:t>2022/8/29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68CEB-9749-4B76-8034-81C8E182ACB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826711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E7C0C5-A2FA-44A2-A0F1-A2F2EC198C03}" type="datetimeFigureOut">
              <a:rPr lang="zh-CN" altLang="en-US" smtClean="0"/>
              <a:t>2022/8/29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68CEB-9749-4B76-8034-81C8E182ACB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755003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E7C0C5-A2FA-44A2-A0F1-A2F2EC198C03}" type="datetimeFigureOut">
              <a:rPr lang="zh-CN" altLang="en-US" smtClean="0"/>
              <a:t>2022/8/29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68CEB-9749-4B76-8034-81C8E182ACB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779062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E7C0C5-A2FA-44A2-A0F1-A2F2EC198C03}" type="datetimeFigureOut">
              <a:rPr lang="zh-CN" altLang="en-US" smtClean="0"/>
              <a:t>2022/8/29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68CEB-9749-4B76-8034-81C8E182ACB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159409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E7C0C5-A2FA-44A2-A0F1-A2F2EC198C03}" type="datetimeFigureOut">
              <a:rPr lang="zh-CN" altLang="en-US" smtClean="0"/>
              <a:t>2022/8/29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68CEB-9749-4B76-8034-81C8E182ACB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080033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E7C0C5-A2FA-44A2-A0F1-A2F2EC198C03}" type="datetimeFigureOut">
              <a:rPr lang="zh-CN" altLang="en-US" smtClean="0"/>
              <a:t>2022/8/29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68CEB-9749-4B76-8034-81C8E182ACB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290188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E7C0C5-A2FA-44A2-A0F1-A2F2EC198C03}" type="datetimeFigureOut">
              <a:rPr lang="zh-CN" altLang="en-US" smtClean="0"/>
              <a:t>2022/8/29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B68CEB-9749-4B76-8034-81C8E182ACB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938746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44322" y="5349875"/>
            <a:ext cx="653143" cy="653143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1422400" y="827315"/>
            <a:ext cx="9347201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zh-CN" altLang="en-US" sz="6000" b="1" kern="100" spc="50" dirty="0" smtClean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晨辉监考员抽签软件</a:t>
            </a:r>
            <a:r>
              <a:rPr lang="en-US" altLang="zh-CN" sz="6000" b="1" kern="100" spc="50" dirty="0" smtClean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V2.0</a:t>
            </a:r>
            <a:endParaRPr lang="zh-CN" altLang="zh-CN" sz="6000" b="1" kern="100" spc="50" dirty="0">
              <a:ln w="9525" cmpd="sng">
                <a:solidFill>
                  <a:schemeClr val="accent1"/>
                </a:solidFill>
                <a:prstDash val="solid"/>
              </a:ln>
              <a:solidFill>
                <a:srgbClr val="70AD47">
                  <a:tint val="1000"/>
                </a:srgbClr>
              </a:solidFill>
              <a:effectLst>
                <a:glow rad="38100">
                  <a:schemeClr val="accent1">
                    <a:alpha val="40000"/>
                  </a:schemeClr>
                </a:glow>
              </a:effectLst>
              <a:latin typeface="黑体" panose="02010609060101010101" pitchFamily="49" charset="-122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2912276" y="2723302"/>
            <a:ext cx="6203942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0000" b="1" dirty="0" smtClean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</a:rPr>
              <a:t>用 户 手 册</a:t>
            </a:r>
            <a:endParaRPr lang="zh-CN" altLang="en-US" sz="10000" b="1" dirty="0">
              <a:ln w="12700" cmpd="sng">
                <a:solidFill>
                  <a:schemeClr val="accent4"/>
                </a:solidFill>
                <a:prstDash val="solid"/>
              </a:ln>
              <a:gradFill>
                <a:gsLst>
                  <a:gs pos="0">
                    <a:schemeClr val="accent4"/>
                  </a:gs>
                  <a:gs pos="4000">
                    <a:schemeClr val="accent4">
                      <a:lumMod val="60000"/>
                      <a:lumOff val="40000"/>
                    </a:schemeClr>
                  </a:gs>
                  <a:gs pos="87000">
                    <a:schemeClr val="accent4">
                      <a:lumMod val="20000"/>
                      <a:lumOff val="8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4952966" y="5326747"/>
            <a:ext cx="2367956" cy="7591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2600"/>
              </a:lnSpc>
            </a:pPr>
            <a:r>
              <a:rPr lang="zh-CN" altLang="en-US" dirty="0" smtClean="0">
                <a:solidFill>
                  <a:schemeClr val="bg1"/>
                </a:solidFill>
              </a:rPr>
              <a:t>晨辉软件制作室 周洋</a:t>
            </a:r>
            <a:endParaRPr lang="en-US" altLang="zh-CN" dirty="0" smtClean="0">
              <a:solidFill>
                <a:schemeClr val="bg1"/>
              </a:solidFill>
            </a:endParaRPr>
          </a:p>
          <a:p>
            <a:pPr algn="ctr">
              <a:lnSpc>
                <a:spcPts val="2600"/>
              </a:lnSpc>
            </a:pPr>
            <a:r>
              <a:rPr lang="en-US" altLang="zh-CN" dirty="0" smtClean="0">
                <a:solidFill>
                  <a:schemeClr val="bg1"/>
                </a:solidFill>
              </a:rPr>
              <a:t>2022</a:t>
            </a:r>
            <a:r>
              <a:rPr lang="zh-CN" altLang="en-US" dirty="0" smtClean="0">
                <a:solidFill>
                  <a:schemeClr val="bg1"/>
                </a:solidFill>
              </a:rPr>
              <a:t>年</a:t>
            </a:r>
            <a:r>
              <a:rPr lang="en-US" altLang="zh-CN" dirty="0" smtClean="0">
                <a:solidFill>
                  <a:schemeClr val="bg1"/>
                </a:solidFill>
              </a:rPr>
              <a:t>06</a:t>
            </a:r>
            <a:r>
              <a:rPr lang="zh-CN" altLang="en-US" dirty="0" smtClean="0">
                <a:solidFill>
                  <a:schemeClr val="bg1"/>
                </a:solidFill>
              </a:rPr>
              <a:t>月</a:t>
            </a:r>
            <a:endParaRPr lang="en-US" altLang="zh-CN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8885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93206" y="6398308"/>
            <a:ext cx="459692" cy="459692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9852898" y="6415275"/>
            <a:ext cx="2339102" cy="42575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600"/>
              </a:lnSpc>
            </a:pPr>
            <a:r>
              <a:rPr lang="zh-CN" altLang="en-US" sz="2400" dirty="0" smtClean="0">
                <a:solidFill>
                  <a:schemeClr val="bg1"/>
                </a:solidFill>
              </a:rPr>
              <a:t>晨辉软件制作室</a:t>
            </a:r>
            <a:endParaRPr lang="zh-CN" altLang="en-US" sz="2400" dirty="0">
              <a:solidFill>
                <a:schemeClr val="bg1"/>
              </a:solidFill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736979" y="252591"/>
            <a:ext cx="234872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 smtClean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</a:rPr>
              <a:t>二、使用方法</a:t>
            </a:r>
            <a:endParaRPr lang="zh-CN" altLang="en-US" sz="2800" b="1" dirty="0">
              <a:ln w="12700" cmpd="sng">
                <a:solidFill>
                  <a:schemeClr val="accent4"/>
                </a:solidFill>
                <a:prstDash val="solid"/>
              </a:ln>
              <a:gradFill>
                <a:gsLst>
                  <a:gs pos="0">
                    <a:schemeClr val="accent4"/>
                  </a:gs>
                  <a:gs pos="4000">
                    <a:schemeClr val="accent4">
                      <a:lumMod val="60000"/>
                      <a:lumOff val="40000"/>
                    </a:schemeClr>
                  </a:gs>
                  <a:gs pos="87000">
                    <a:schemeClr val="accent4">
                      <a:lumMod val="20000"/>
                      <a:lumOff val="8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105468" y="873453"/>
            <a:ext cx="1030759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solidFill>
                  <a:schemeClr val="bg1"/>
                </a:solidFill>
                <a:latin typeface="+mn-ea"/>
              </a:rPr>
              <a:t>4.</a:t>
            </a:r>
            <a:r>
              <a:rPr lang="zh-CN" altLang="en-US" sz="2400" b="1" dirty="0" smtClean="0">
                <a:solidFill>
                  <a:schemeClr val="bg1"/>
                </a:solidFill>
                <a:latin typeface="+mn-ea"/>
              </a:rPr>
              <a:t>设置考场名称。</a:t>
            </a:r>
            <a:r>
              <a:rPr lang="zh-CN" altLang="en-US" sz="2400" dirty="0" smtClean="0">
                <a:solidFill>
                  <a:schemeClr val="bg1"/>
                </a:solidFill>
                <a:latin typeface="+mn-ea"/>
              </a:rPr>
              <a:t>如果一个考点只有一个类别的考场，可以不设置考场名称，仅使用序号即可。如果一个考点有多个类别的考场（如：成人高考文史类、理工类），</a:t>
            </a:r>
            <a:r>
              <a:rPr lang="zh-CN" altLang="en-US" sz="2400" dirty="0" smtClean="0">
                <a:solidFill>
                  <a:srgbClr val="FFFF00"/>
                </a:solidFill>
                <a:latin typeface="+mn-ea"/>
              </a:rPr>
              <a:t>有多个第</a:t>
            </a:r>
            <a:r>
              <a:rPr lang="en-US" altLang="zh-CN" sz="2400" dirty="0" smtClean="0">
                <a:solidFill>
                  <a:srgbClr val="FFFF00"/>
                </a:solidFill>
                <a:latin typeface="+mn-ea"/>
              </a:rPr>
              <a:t>1</a:t>
            </a:r>
            <a:r>
              <a:rPr lang="zh-CN" altLang="en-US" sz="2400" dirty="0" smtClean="0">
                <a:solidFill>
                  <a:srgbClr val="FFFF00"/>
                </a:solidFill>
                <a:latin typeface="+mn-ea"/>
              </a:rPr>
              <a:t>考场时，应设置考场名称</a:t>
            </a:r>
            <a:r>
              <a:rPr lang="zh-CN" altLang="en-US" sz="2400" dirty="0" smtClean="0">
                <a:solidFill>
                  <a:schemeClr val="bg1"/>
                </a:solidFill>
                <a:latin typeface="+mn-ea"/>
              </a:rPr>
              <a:t>，抽签后显示序号</a:t>
            </a:r>
            <a:r>
              <a:rPr lang="en-US" altLang="zh-CN" sz="2400" dirty="0" smtClean="0">
                <a:solidFill>
                  <a:schemeClr val="bg1"/>
                </a:solidFill>
                <a:latin typeface="+mn-ea"/>
              </a:rPr>
              <a:t>+</a:t>
            </a:r>
            <a:r>
              <a:rPr lang="zh-CN" altLang="en-US" sz="2400" dirty="0" smtClean="0">
                <a:solidFill>
                  <a:schemeClr val="bg1"/>
                </a:solidFill>
                <a:latin typeface="+mn-ea"/>
              </a:rPr>
              <a:t>考场名称，避免混淆。</a:t>
            </a:r>
            <a:endParaRPr lang="zh-CN" altLang="en-US" sz="2400" dirty="0">
              <a:solidFill>
                <a:schemeClr val="bg1"/>
              </a:solidFill>
              <a:latin typeface="+mn-ea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66593" y="2060998"/>
            <a:ext cx="7065818" cy="4265157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2827176" y="2911151"/>
            <a:ext cx="905069" cy="2323322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26048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93206" y="6398308"/>
            <a:ext cx="459692" cy="459692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9852898" y="6415275"/>
            <a:ext cx="2339102" cy="42575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600"/>
              </a:lnSpc>
            </a:pPr>
            <a:r>
              <a:rPr lang="zh-CN" altLang="en-US" sz="2400" dirty="0" smtClean="0">
                <a:solidFill>
                  <a:schemeClr val="bg1"/>
                </a:solidFill>
              </a:rPr>
              <a:t>晨辉软件制作室</a:t>
            </a:r>
            <a:endParaRPr lang="zh-CN" altLang="en-US" sz="2400" dirty="0">
              <a:solidFill>
                <a:schemeClr val="bg1"/>
              </a:solidFill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736979" y="252591"/>
            <a:ext cx="234872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 smtClean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</a:rPr>
              <a:t>二、使用方法</a:t>
            </a:r>
            <a:endParaRPr lang="zh-CN" altLang="en-US" sz="2800" b="1" dirty="0">
              <a:ln w="12700" cmpd="sng">
                <a:solidFill>
                  <a:schemeClr val="accent4"/>
                </a:solidFill>
                <a:prstDash val="solid"/>
              </a:ln>
              <a:gradFill>
                <a:gsLst>
                  <a:gs pos="0">
                    <a:schemeClr val="accent4"/>
                  </a:gs>
                  <a:gs pos="4000">
                    <a:schemeClr val="accent4">
                      <a:lumMod val="60000"/>
                      <a:lumOff val="40000"/>
                    </a:schemeClr>
                  </a:gs>
                  <a:gs pos="87000">
                    <a:schemeClr val="accent4">
                      <a:lumMod val="20000"/>
                      <a:lumOff val="8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105468" y="873453"/>
            <a:ext cx="1030759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solidFill>
                  <a:schemeClr val="bg1"/>
                </a:solidFill>
                <a:latin typeface="+mn-ea"/>
              </a:rPr>
              <a:t>5</a:t>
            </a:r>
            <a:r>
              <a:rPr lang="en-US" altLang="zh-CN" sz="2400" b="1" dirty="0" smtClean="0">
                <a:solidFill>
                  <a:schemeClr val="bg1"/>
                </a:solidFill>
                <a:latin typeface="+mn-ea"/>
              </a:rPr>
              <a:t>.</a:t>
            </a:r>
            <a:r>
              <a:rPr lang="zh-CN" altLang="en-US" sz="2400" b="1" dirty="0" smtClean="0">
                <a:solidFill>
                  <a:schemeClr val="bg1"/>
                </a:solidFill>
                <a:latin typeface="+mn-ea"/>
              </a:rPr>
              <a:t>现场抽签。</a:t>
            </a:r>
            <a:r>
              <a:rPr lang="zh-CN" altLang="en-US" sz="2400" dirty="0" smtClean="0">
                <a:solidFill>
                  <a:schemeClr val="bg1"/>
                </a:solidFill>
                <a:latin typeface="+mn-ea"/>
              </a:rPr>
              <a:t>选定抽签方式和场次，点击“开始抽签”按钮，输入抽签密码即可。</a:t>
            </a:r>
            <a:endParaRPr lang="zh-CN" altLang="en-US" sz="2400" dirty="0">
              <a:solidFill>
                <a:schemeClr val="bg1"/>
              </a:solidFill>
              <a:latin typeface="+mn-ea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21795" y="1558212"/>
            <a:ext cx="7748410" cy="46606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3217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93206" y="6398308"/>
            <a:ext cx="459692" cy="459692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9852898" y="6415275"/>
            <a:ext cx="2339102" cy="42575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600"/>
              </a:lnSpc>
            </a:pPr>
            <a:r>
              <a:rPr lang="zh-CN" altLang="en-US" sz="2400" dirty="0" smtClean="0">
                <a:solidFill>
                  <a:schemeClr val="bg1"/>
                </a:solidFill>
              </a:rPr>
              <a:t>晨辉软件制作室</a:t>
            </a:r>
            <a:endParaRPr lang="zh-CN" altLang="en-US" sz="2400" dirty="0">
              <a:solidFill>
                <a:schemeClr val="bg1"/>
              </a:solidFill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736979" y="252591"/>
            <a:ext cx="234872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 smtClean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</a:rPr>
              <a:t>二、使用方法</a:t>
            </a:r>
            <a:endParaRPr lang="zh-CN" altLang="en-US" sz="2800" b="1" dirty="0">
              <a:ln w="12700" cmpd="sng">
                <a:solidFill>
                  <a:schemeClr val="accent4"/>
                </a:solidFill>
                <a:prstDash val="solid"/>
              </a:ln>
              <a:gradFill>
                <a:gsLst>
                  <a:gs pos="0">
                    <a:schemeClr val="accent4"/>
                  </a:gs>
                  <a:gs pos="4000">
                    <a:schemeClr val="accent4">
                      <a:lumMod val="60000"/>
                      <a:lumOff val="40000"/>
                    </a:schemeClr>
                  </a:gs>
                  <a:gs pos="87000">
                    <a:schemeClr val="accent4">
                      <a:lumMod val="20000"/>
                      <a:lumOff val="8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105468" y="873453"/>
            <a:ext cx="1030759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solidFill>
                  <a:schemeClr val="bg1"/>
                </a:solidFill>
                <a:latin typeface="+mn-ea"/>
              </a:rPr>
              <a:t>5</a:t>
            </a:r>
            <a:r>
              <a:rPr lang="en-US" altLang="zh-CN" sz="2400" b="1" dirty="0" smtClean="0">
                <a:solidFill>
                  <a:schemeClr val="bg1"/>
                </a:solidFill>
                <a:latin typeface="+mn-ea"/>
              </a:rPr>
              <a:t>.</a:t>
            </a:r>
            <a:r>
              <a:rPr lang="zh-CN" altLang="en-US" sz="2400" b="1" dirty="0" smtClean="0">
                <a:solidFill>
                  <a:schemeClr val="bg1"/>
                </a:solidFill>
                <a:latin typeface="+mn-ea"/>
              </a:rPr>
              <a:t>现场抽签。</a:t>
            </a:r>
            <a:r>
              <a:rPr lang="zh-CN" altLang="en-US" sz="2400" dirty="0" smtClean="0">
                <a:solidFill>
                  <a:schemeClr val="bg1"/>
                </a:solidFill>
                <a:latin typeface="+mn-ea"/>
              </a:rPr>
              <a:t>抽签成功后会全屏显示抽签结果，每列默认显示</a:t>
            </a:r>
            <a:r>
              <a:rPr lang="en-US" altLang="zh-CN" sz="2400" dirty="0" smtClean="0">
                <a:solidFill>
                  <a:schemeClr val="bg1"/>
                </a:solidFill>
                <a:latin typeface="+mn-ea"/>
              </a:rPr>
              <a:t>20</a:t>
            </a:r>
            <a:r>
              <a:rPr lang="zh-CN" altLang="en-US" sz="2400" dirty="0" smtClean="0">
                <a:solidFill>
                  <a:schemeClr val="bg1"/>
                </a:solidFill>
                <a:latin typeface="+mn-ea"/>
              </a:rPr>
              <a:t>行，可以根据显示设备的情况，调整行数。未设置考场名称、设置了考场名称的显示效果如下图：</a:t>
            </a:r>
            <a:endParaRPr lang="zh-CN" altLang="en-US" sz="2400" dirty="0">
              <a:solidFill>
                <a:schemeClr val="bg1"/>
              </a:solidFill>
              <a:latin typeface="+mn-ea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5683" y="2264832"/>
            <a:ext cx="5191850" cy="3610479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55314" y="2264832"/>
            <a:ext cx="6009060" cy="36104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5521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93206" y="6398308"/>
            <a:ext cx="459692" cy="459692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9852898" y="6415275"/>
            <a:ext cx="2339102" cy="42575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600"/>
              </a:lnSpc>
            </a:pPr>
            <a:r>
              <a:rPr lang="zh-CN" altLang="en-US" sz="2400" dirty="0" smtClean="0">
                <a:solidFill>
                  <a:schemeClr val="bg1"/>
                </a:solidFill>
              </a:rPr>
              <a:t>晨辉软件制作室</a:t>
            </a:r>
            <a:endParaRPr lang="zh-CN" altLang="en-US" sz="2400" dirty="0">
              <a:solidFill>
                <a:schemeClr val="bg1"/>
              </a:solidFill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736979" y="252591"/>
            <a:ext cx="234872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 smtClean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</a:rPr>
              <a:t>二、使用方法</a:t>
            </a:r>
            <a:endParaRPr lang="zh-CN" altLang="en-US" sz="2800" b="1" dirty="0">
              <a:ln w="12700" cmpd="sng">
                <a:solidFill>
                  <a:schemeClr val="accent4"/>
                </a:solidFill>
                <a:prstDash val="solid"/>
              </a:ln>
              <a:gradFill>
                <a:gsLst>
                  <a:gs pos="0">
                    <a:schemeClr val="accent4"/>
                  </a:gs>
                  <a:gs pos="4000">
                    <a:schemeClr val="accent4">
                      <a:lumMod val="60000"/>
                      <a:lumOff val="40000"/>
                    </a:schemeClr>
                  </a:gs>
                  <a:gs pos="87000">
                    <a:schemeClr val="accent4">
                      <a:lumMod val="20000"/>
                      <a:lumOff val="8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105468" y="873453"/>
            <a:ext cx="1030759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solidFill>
                  <a:schemeClr val="bg1"/>
                </a:solidFill>
                <a:latin typeface="+mn-ea"/>
              </a:rPr>
              <a:t>6.</a:t>
            </a:r>
            <a:r>
              <a:rPr lang="zh-CN" altLang="en-US" sz="2400" b="1" dirty="0" smtClean="0">
                <a:solidFill>
                  <a:schemeClr val="bg1"/>
                </a:solidFill>
                <a:latin typeface="+mn-ea"/>
              </a:rPr>
              <a:t>清除抽签。</a:t>
            </a:r>
            <a:r>
              <a:rPr lang="zh-CN" altLang="en-US" sz="2400" dirty="0" smtClean="0">
                <a:solidFill>
                  <a:schemeClr val="bg1"/>
                </a:solidFill>
                <a:latin typeface="+mn-ea"/>
              </a:rPr>
              <a:t>如果需要清除现有的抽签结果，只需要点击“清除抽签”按钮，输入清除抽签的密码即可清除指定场次及之后的抽签结果。</a:t>
            </a:r>
            <a:endParaRPr lang="zh-CN" altLang="en-US" sz="2400" dirty="0">
              <a:solidFill>
                <a:schemeClr val="bg1"/>
              </a:solidFill>
              <a:latin typeface="+mn-ea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95202" y="1704450"/>
            <a:ext cx="7801596" cy="46107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513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93206" y="6398308"/>
            <a:ext cx="459692" cy="459692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9852898" y="6415275"/>
            <a:ext cx="2339102" cy="42575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600"/>
              </a:lnSpc>
            </a:pPr>
            <a:r>
              <a:rPr lang="zh-CN" altLang="en-US" sz="2400" dirty="0" smtClean="0">
                <a:solidFill>
                  <a:schemeClr val="bg1"/>
                </a:solidFill>
              </a:rPr>
              <a:t>晨辉软件制作室</a:t>
            </a:r>
            <a:endParaRPr lang="zh-CN" altLang="en-US" sz="2400" dirty="0">
              <a:solidFill>
                <a:schemeClr val="bg1"/>
              </a:solidFill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736979" y="252591"/>
            <a:ext cx="234872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 smtClean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</a:rPr>
              <a:t>二、使用方法</a:t>
            </a:r>
            <a:endParaRPr lang="zh-CN" altLang="en-US" sz="2800" b="1" dirty="0">
              <a:ln w="12700" cmpd="sng">
                <a:solidFill>
                  <a:schemeClr val="accent4"/>
                </a:solidFill>
                <a:prstDash val="solid"/>
              </a:ln>
              <a:gradFill>
                <a:gsLst>
                  <a:gs pos="0">
                    <a:schemeClr val="accent4"/>
                  </a:gs>
                  <a:gs pos="4000">
                    <a:schemeClr val="accent4">
                      <a:lumMod val="60000"/>
                      <a:lumOff val="40000"/>
                    </a:schemeClr>
                  </a:gs>
                  <a:gs pos="87000">
                    <a:schemeClr val="accent4">
                      <a:lumMod val="20000"/>
                      <a:lumOff val="8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105468" y="873453"/>
            <a:ext cx="1030759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solidFill>
                  <a:schemeClr val="bg1"/>
                </a:solidFill>
                <a:latin typeface="+mn-ea"/>
              </a:rPr>
              <a:t>7</a:t>
            </a:r>
            <a:r>
              <a:rPr lang="en-US" altLang="zh-CN" sz="2400" b="1" dirty="0" smtClean="0">
                <a:solidFill>
                  <a:schemeClr val="bg1"/>
                </a:solidFill>
                <a:latin typeface="+mn-ea"/>
              </a:rPr>
              <a:t>.</a:t>
            </a:r>
            <a:r>
              <a:rPr lang="zh-CN" altLang="en-US" sz="2400" b="1" dirty="0" smtClean="0">
                <a:solidFill>
                  <a:schemeClr val="bg1"/>
                </a:solidFill>
                <a:latin typeface="+mn-ea"/>
              </a:rPr>
              <a:t>打印抽签登记表。</a:t>
            </a:r>
            <a:r>
              <a:rPr lang="zh-CN" altLang="en-US" sz="2400" dirty="0" smtClean="0">
                <a:solidFill>
                  <a:schemeClr val="bg1"/>
                </a:solidFill>
                <a:latin typeface="+mn-ea"/>
              </a:rPr>
              <a:t>选择场次，点击“打印”按钮，即可打印指定场次的抽签登记表，监考员签名后留存。</a:t>
            </a:r>
            <a:endParaRPr lang="zh-CN" altLang="en-US" sz="2400" dirty="0">
              <a:solidFill>
                <a:schemeClr val="bg1"/>
              </a:solidFill>
              <a:latin typeface="+mn-ea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28363" y="1915844"/>
            <a:ext cx="7335274" cy="38391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6131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93206" y="6398308"/>
            <a:ext cx="459692" cy="459692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9852898" y="6415275"/>
            <a:ext cx="2339102" cy="42575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600"/>
              </a:lnSpc>
            </a:pPr>
            <a:r>
              <a:rPr lang="zh-CN" altLang="en-US" sz="2400" dirty="0" smtClean="0">
                <a:solidFill>
                  <a:schemeClr val="bg1"/>
                </a:solidFill>
              </a:rPr>
              <a:t>晨辉软件制作室</a:t>
            </a:r>
            <a:endParaRPr lang="zh-CN" altLang="en-US" sz="2400" dirty="0">
              <a:solidFill>
                <a:schemeClr val="bg1"/>
              </a:solidFill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736979" y="252591"/>
            <a:ext cx="234872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 smtClean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</a:rPr>
              <a:t>二、使用方法</a:t>
            </a:r>
            <a:endParaRPr lang="zh-CN" altLang="en-US" sz="2800" b="1" dirty="0">
              <a:ln w="12700" cmpd="sng">
                <a:solidFill>
                  <a:schemeClr val="accent4"/>
                </a:solidFill>
                <a:prstDash val="solid"/>
              </a:ln>
              <a:gradFill>
                <a:gsLst>
                  <a:gs pos="0">
                    <a:schemeClr val="accent4"/>
                  </a:gs>
                  <a:gs pos="4000">
                    <a:schemeClr val="accent4">
                      <a:lumMod val="60000"/>
                      <a:lumOff val="40000"/>
                    </a:schemeClr>
                  </a:gs>
                  <a:gs pos="87000">
                    <a:schemeClr val="accent4">
                      <a:lumMod val="20000"/>
                      <a:lumOff val="8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105468" y="873453"/>
            <a:ext cx="1076721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solidFill>
                  <a:schemeClr val="bg1"/>
                </a:solidFill>
                <a:latin typeface="+mn-ea"/>
              </a:rPr>
              <a:t>8.</a:t>
            </a:r>
            <a:r>
              <a:rPr lang="zh-CN" altLang="en-US" sz="2400" b="1" dirty="0" smtClean="0">
                <a:solidFill>
                  <a:schemeClr val="bg1"/>
                </a:solidFill>
                <a:latin typeface="+mn-ea"/>
              </a:rPr>
              <a:t>打印抽签汇总表。</a:t>
            </a:r>
            <a:r>
              <a:rPr lang="zh-CN" altLang="en-US" sz="2400" dirty="0" smtClean="0">
                <a:solidFill>
                  <a:schemeClr val="bg1"/>
                </a:solidFill>
                <a:latin typeface="+mn-ea"/>
              </a:rPr>
              <a:t>场次选择“全部”，点击“打印”按钮，即可打印抽签汇总表（仅显示有考场的场次），并统计每组监考员参加的场数，便于核算工作量。考试场次较多时，选择打印机后，</a:t>
            </a:r>
            <a:r>
              <a:rPr lang="zh-CN" altLang="en-US" sz="2400" dirty="0">
                <a:solidFill>
                  <a:schemeClr val="bg1"/>
                </a:solidFill>
                <a:latin typeface="+mn-ea"/>
              </a:rPr>
              <a:t>应点击“</a:t>
            </a:r>
            <a:r>
              <a:rPr lang="en-US" altLang="zh-CN" sz="2400" dirty="0" smtClean="0">
                <a:solidFill>
                  <a:schemeClr val="bg1"/>
                </a:solidFill>
                <a:latin typeface="+mn-ea"/>
              </a:rPr>
              <a:t>setup”</a:t>
            </a:r>
            <a:r>
              <a:rPr lang="zh-CN" altLang="en-US" sz="2400" dirty="0" smtClean="0">
                <a:solidFill>
                  <a:schemeClr val="bg1"/>
                </a:solidFill>
                <a:latin typeface="+mn-ea"/>
              </a:rPr>
              <a:t>按钮，</a:t>
            </a:r>
            <a:r>
              <a:rPr lang="zh-CN" altLang="en-US" sz="2400" dirty="0" smtClean="0">
                <a:solidFill>
                  <a:srgbClr val="FFFF00"/>
                </a:solidFill>
                <a:latin typeface="+mn-ea"/>
              </a:rPr>
              <a:t>将打印机纸张方向</a:t>
            </a:r>
            <a:r>
              <a:rPr lang="zh-CN" altLang="en-US" sz="2400" dirty="0">
                <a:solidFill>
                  <a:srgbClr val="FFFF00"/>
                </a:solidFill>
                <a:latin typeface="+mn-ea"/>
              </a:rPr>
              <a:t>更改为</a:t>
            </a:r>
            <a:r>
              <a:rPr lang="zh-CN" altLang="en-US" sz="2400" dirty="0" smtClean="0">
                <a:solidFill>
                  <a:srgbClr val="FFFF00"/>
                </a:solidFill>
                <a:latin typeface="+mn-ea"/>
              </a:rPr>
              <a:t>“横向</a:t>
            </a:r>
            <a:r>
              <a:rPr lang="en-US" altLang="zh-CN" sz="2400" dirty="0">
                <a:solidFill>
                  <a:srgbClr val="FFFF00"/>
                </a:solidFill>
                <a:latin typeface="+mn-ea"/>
              </a:rPr>
              <a:t>” </a:t>
            </a:r>
            <a:r>
              <a:rPr lang="zh-CN" altLang="en-US" sz="2400" dirty="0" smtClean="0">
                <a:solidFill>
                  <a:schemeClr val="bg1"/>
                </a:solidFill>
                <a:latin typeface="+mn-ea"/>
              </a:rPr>
              <a:t>。</a:t>
            </a:r>
            <a:endParaRPr lang="zh-CN" altLang="en-US" sz="2400" dirty="0">
              <a:solidFill>
                <a:schemeClr val="bg1"/>
              </a:solidFill>
              <a:latin typeface="+mn-ea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09152" y="2443113"/>
            <a:ext cx="8573696" cy="3880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5794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93206" y="6398308"/>
            <a:ext cx="459692" cy="459692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9852898" y="6415275"/>
            <a:ext cx="2339102" cy="42575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600"/>
              </a:lnSpc>
            </a:pPr>
            <a:r>
              <a:rPr lang="zh-CN" altLang="en-US" sz="2400" dirty="0" smtClean="0">
                <a:solidFill>
                  <a:schemeClr val="bg1"/>
                </a:solidFill>
              </a:rPr>
              <a:t>晨辉软件制作室</a:t>
            </a:r>
            <a:endParaRPr lang="zh-CN" altLang="en-US" sz="2400" dirty="0">
              <a:solidFill>
                <a:schemeClr val="bg1"/>
              </a:solidFill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736979" y="252591"/>
            <a:ext cx="34307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 smtClean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</a:rPr>
              <a:t>三、注册和售后服务</a:t>
            </a:r>
            <a:endParaRPr lang="zh-CN" altLang="en-US" sz="2800" b="1" dirty="0">
              <a:ln w="12700" cmpd="sng">
                <a:solidFill>
                  <a:schemeClr val="accent4"/>
                </a:solidFill>
                <a:prstDash val="solid"/>
              </a:ln>
              <a:gradFill>
                <a:gsLst>
                  <a:gs pos="0">
                    <a:schemeClr val="accent4"/>
                  </a:gs>
                  <a:gs pos="4000">
                    <a:schemeClr val="accent4">
                      <a:lumMod val="60000"/>
                      <a:lumOff val="40000"/>
                    </a:schemeClr>
                  </a:gs>
                  <a:gs pos="87000">
                    <a:schemeClr val="accent4">
                      <a:lumMod val="20000"/>
                      <a:lumOff val="8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269009" y="1892149"/>
            <a:ext cx="345097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zh-CN" altLang="en-US" sz="2400" dirty="0" smtClean="0">
                <a:solidFill>
                  <a:schemeClr val="bg1"/>
                </a:solidFill>
              </a:rPr>
              <a:t>服务热线：</a:t>
            </a:r>
            <a:r>
              <a:rPr lang="en-US" altLang="zh-CN" sz="2400" dirty="0" smtClean="0">
                <a:solidFill>
                  <a:schemeClr val="bg1"/>
                </a:solidFill>
              </a:rPr>
              <a:t>13339760426</a:t>
            </a:r>
            <a:endParaRPr lang="zh-CN" altLang="en-US" sz="2400" dirty="0">
              <a:solidFill>
                <a:schemeClr val="bg1"/>
              </a:solidFill>
              <a:latin typeface="+mn-ea"/>
            </a:endParaRPr>
          </a:p>
        </p:txBody>
      </p:sp>
      <p:pic>
        <p:nvPicPr>
          <p:cNvPr id="9" name="图片 8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82420" y="1823909"/>
            <a:ext cx="2477407" cy="2573229"/>
          </a:xfrm>
          <a:prstGeom prst="rect">
            <a:avLst/>
          </a:prstGeom>
        </p:spPr>
      </p:pic>
      <p:sp>
        <p:nvSpPr>
          <p:cNvPr id="13" name="文本框 12"/>
          <p:cNvSpPr txBox="1"/>
          <p:nvPr/>
        </p:nvSpPr>
        <p:spPr>
          <a:xfrm>
            <a:off x="5873058" y="2830850"/>
            <a:ext cx="435266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zh-CN" altLang="en-US" sz="2400" dirty="0" smtClean="0">
                <a:solidFill>
                  <a:schemeClr val="bg1"/>
                </a:solidFill>
              </a:rPr>
              <a:t>邮箱：</a:t>
            </a:r>
            <a:r>
              <a:rPr lang="en-US" altLang="zh-CN" sz="2400" dirty="0" smtClean="0">
                <a:solidFill>
                  <a:schemeClr val="bg1"/>
                </a:solidFill>
              </a:rPr>
              <a:t>chenhuisoft@163.com</a:t>
            </a:r>
            <a:endParaRPr lang="zh-CN" altLang="en-US" sz="24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6062854" y="3769550"/>
            <a:ext cx="345097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altLang="zh-CN" sz="2400" dirty="0" smtClean="0">
                <a:solidFill>
                  <a:schemeClr val="bg1"/>
                </a:solidFill>
              </a:rPr>
              <a:t>QQ</a:t>
            </a:r>
            <a:r>
              <a:rPr lang="zh-CN" altLang="en-US" sz="2400" dirty="0" smtClean="0">
                <a:solidFill>
                  <a:schemeClr val="bg1"/>
                </a:solidFill>
              </a:rPr>
              <a:t>：</a:t>
            </a:r>
            <a:r>
              <a:rPr lang="en-US" altLang="zh-CN" sz="2400" dirty="0" smtClean="0">
                <a:solidFill>
                  <a:schemeClr val="bg1"/>
                </a:solidFill>
              </a:rPr>
              <a:t>27967286</a:t>
            </a:r>
            <a:endParaRPr lang="zh-CN" altLang="en-US" sz="2400" dirty="0">
              <a:solidFill>
                <a:schemeClr val="bg1"/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506302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93206" y="6398308"/>
            <a:ext cx="459692" cy="459692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9852898" y="6415275"/>
            <a:ext cx="2339102" cy="42575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600"/>
              </a:lnSpc>
            </a:pPr>
            <a:r>
              <a:rPr lang="zh-CN" altLang="en-US" sz="2400" dirty="0" smtClean="0">
                <a:solidFill>
                  <a:schemeClr val="bg1"/>
                </a:solidFill>
              </a:rPr>
              <a:t>晨辉软件制作室</a:t>
            </a:r>
            <a:endParaRPr lang="zh-CN" altLang="en-US" sz="2400" dirty="0">
              <a:solidFill>
                <a:schemeClr val="bg1"/>
              </a:solidFill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631209" y="491032"/>
            <a:ext cx="10929582" cy="52937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627063"/>
            <a:r>
              <a:rPr lang="zh-CN" altLang="en-US" sz="2600" dirty="0">
                <a:solidFill>
                  <a:schemeClr val="bg1"/>
                </a:solidFill>
                <a:latin typeface="+mn-ea"/>
              </a:rPr>
              <a:t>本软件是专门</a:t>
            </a:r>
            <a:r>
              <a:rPr lang="zh-CN" altLang="en-US" sz="2600" dirty="0" smtClean="0">
                <a:solidFill>
                  <a:schemeClr val="bg1"/>
                </a:solidFill>
                <a:latin typeface="+mn-ea"/>
              </a:rPr>
              <a:t>为高考、研考、自考、学考、中考、招聘考试、资格证考试等各项</a:t>
            </a:r>
            <a:r>
              <a:rPr lang="zh-CN" altLang="en-US" sz="2600" dirty="0">
                <a:solidFill>
                  <a:schemeClr val="bg1"/>
                </a:solidFill>
                <a:latin typeface="+mn-ea"/>
              </a:rPr>
              <a:t>考试监考员抽签开发的单机版软件，最多支持一项考试开</a:t>
            </a:r>
            <a:r>
              <a:rPr lang="zh-CN" altLang="en-US" sz="2600" dirty="0" smtClean="0">
                <a:solidFill>
                  <a:schemeClr val="bg1"/>
                </a:solidFill>
                <a:latin typeface="+mn-ea"/>
              </a:rPr>
              <a:t>考</a:t>
            </a:r>
            <a:r>
              <a:rPr lang="en-US" altLang="zh-CN" sz="2600" dirty="0" smtClean="0">
                <a:solidFill>
                  <a:schemeClr val="bg1"/>
                </a:solidFill>
                <a:latin typeface="+mn-ea"/>
              </a:rPr>
              <a:t>10</a:t>
            </a:r>
            <a:r>
              <a:rPr lang="zh-CN" altLang="en-US" sz="2600" dirty="0" smtClean="0">
                <a:solidFill>
                  <a:schemeClr val="bg1"/>
                </a:solidFill>
                <a:latin typeface="+mn-ea"/>
              </a:rPr>
              <a:t>科</a:t>
            </a:r>
            <a:r>
              <a:rPr lang="zh-CN" altLang="en-US" sz="2600" dirty="0">
                <a:solidFill>
                  <a:schemeClr val="bg1"/>
                </a:solidFill>
                <a:latin typeface="+mn-ea"/>
              </a:rPr>
              <a:t>，并且允许各场考试考场数不一样，各考点组织的考试场次不一样，参加监考的监考员不一样，各考点的起始考场号不一样</a:t>
            </a:r>
            <a:r>
              <a:rPr lang="zh-CN" altLang="en-US" sz="2600" dirty="0" smtClean="0">
                <a:solidFill>
                  <a:schemeClr val="bg1"/>
                </a:solidFill>
                <a:latin typeface="+mn-ea"/>
              </a:rPr>
              <a:t>。</a:t>
            </a:r>
            <a:endParaRPr lang="en-US" altLang="zh-CN" sz="2600" dirty="0" smtClean="0">
              <a:solidFill>
                <a:schemeClr val="bg1"/>
              </a:solidFill>
              <a:latin typeface="+mn-ea"/>
            </a:endParaRPr>
          </a:p>
          <a:p>
            <a:pPr indent="627063"/>
            <a:r>
              <a:rPr lang="zh-CN" altLang="en-US" sz="2600" dirty="0" smtClean="0">
                <a:solidFill>
                  <a:schemeClr val="bg1"/>
                </a:solidFill>
                <a:latin typeface="+mn-ea"/>
              </a:rPr>
              <a:t>可以管理监考员名单，根据考场数量勾选监考员，并提前指定备用组。</a:t>
            </a:r>
            <a:endParaRPr lang="en-US" altLang="zh-CN" sz="2600" dirty="0" smtClean="0">
              <a:solidFill>
                <a:schemeClr val="bg1"/>
              </a:solidFill>
              <a:latin typeface="+mn-ea"/>
            </a:endParaRPr>
          </a:p>
          <a:p>
            <a:pPr indent="627063"/>
            <a:r>
              <a:rPr lang="zh-CN" altLang="en-US" sz="2600" dirty="0" smtClean="0">
                <a:solidFill>
                  <a:schemeClr val="bg1"/>
                </a:solidFill>
                <a:latin typeface="+mn-ea"/>
              </a:rPr>
              <a:t>可以管理考场名称，一个考点有多个类别的考场（多个第</a:t>
            </a:r>
            <a:r>
              <a:rPr lang="en-US" altLang="zh-CN" sz="2600" dirty="0" smtClean="0">
                <a:solidFill>
                  <a:schemeClr val="bg1"/>
                </a:solidFill>
                <a:latin typeface="+mn-ea"/>
              </a:rPr>
              <a:t>1</a:t>
            </a:r>
            <a:r>
              <a:rPr lang="zh-CN" altLang="en-US" sz="2600" dirty="0" smtClean="0">
                <a:solidFill>
                  <a:schemeClr val="bg1"/>
                </a:solidFill>
                <a:latin typeface="+mn-ea"/>
              </a:rPr>
              <a:t>考场）时不会混淆。</a:t>
            </a:r>
            <a:endParaRPr lang="en-US" altLang="zh-CN" sz="2600" dirty="0" smtClean="0">
              <a:solidFill>
                <a:schemeClr val="bg1"/>
              </a:solidFill>
              <a:latin typeface="+mn-ea"/>
            </a:endParaRPr>
          </a:p>
          <a:p>
            <a:pPr indent="627063"/>
            <a:r>
              <a:rPr lang="zh-CN" altLang="en-US" sz="2600" dirty="0" smtClean="0">
                <a:solidFill>
                  <a:schemeClr val="bg1"/>
                </a:solidFill>
                <a:latin typeface="+mn-ea"/>
              </a:rPr>
              <a:t>提供了第</a:t>
            </a:r>
            <a:r>
              <a:rPr lang="en-US" altLang="zh-CN" sz="2600" dirty="0" smtClean="0">
                <a:solidFill>
                  <a:schemeClr val="bg1"/>
                </a:solidFill>
                <a:latin typeface="+mn-ea"/>
              </a:rPr>
              <a:t>1</a:t>
            </a:r>
            <a:r>
              <a:rPr lang="zh-CN" altLang="en-US" sz="2600" dirty="0" smtClean="0">
                <a:solidFill>
                  <a:schemeClr val="bg1"/>
                </a:solidFill>
                <a:latin typeface="+mn-ea"/>
              </a:rPr>
              <a:t>个考场随机抽签后续考场顺序编排、全部考场随机抽签两种抽签方式。</a:t>
            </a:r>
            <a:endParaRPr lang="en-US" altLang="zh-CN" sz="2600" dirty="0" smtClean="0">
              <a:solidFill>
                <a:schemeClr val="bg1"/>
              </a:solidFill>
              <a:latin typeface="+mn-ea"/>
            </a:endParaRPr>
          </a:p>
          <a:p>
            <a:pPr indent="627063"/>
            <a:r>
              <a:rPr lang="zh-CN" altLang="en-US" sz="2600" dirty="0" smtClean="0">
                <a:solidFill>
                  <a:schemeClr val="bg1"/>
                </a:solidFill>
                <a:latin typeface="+mn-ea"/>
              </a:rPr>
              <a:t>可以在每场考试前测试本系统，测试完成后清除抽签结果，以便正式考试时现场抽签。</a:t>
            </a:r>
            <a:endParaRPr lang="en-US" altLang="zh-CN" sz="2600" dirty="0" smtClean="0">
              <a:solidFill>
                <a:schemeClr val="bg1"/>
              </a:solidFill>
              <a:latin typeface="+mn-ea"/>
            </a:endParaRPr>
          </a:p>
          <a:p>
            <a:pPr indent="627063"/>
            <a:r>
              <a:rPr lang="zh-CN" altLang="en-US" sz="2600" dirty="0" smtClean="0">
                <a:solidFill>
                  <a:schemeClr val="bg1"/>
                </a:solidFill>
                <a:latin typeface="+mn-ea"/>
              </a:rPr>
              <a:t>可以设置抽签密码和清除抽签密码，保证数据安全和抽签公开公正。</a:t>
            </a:r>
            <a:endParaRPr lang="en-US" altLang="zh-CN" sz="2600" dirty="0" smtClean="0">
              <a:solidFill>
                <a:schemeClr val="bg1"/>
              </a:solidFill>
              <a:latin typeface="+mn-ea"/>
            </a:endParaRPr>
          </a:p>
          <a:p>
            <a:pPr indent="627063"/>
            <a:r>
              <a:rPr lang="zh-CN" altLang="en-US" sz="2600" dirty="0" smtClean="0">
                <a:solidFill>
                  <a:schemeClr val="bg1"/>
                </a:solidFill>
                <a:latin typeface="+mn-ea"/>
              </a:rPr>
              <a:t>可以根据各组监考员参加的场次，统计工作量，便于核算劳务费。</a:t>
            </a:r>
            <a:endParaRPr lang="zh-CN" altLang="en-US" sz="2600" dirty="0">
              <a:solidFill>
                <a:schemeClr val="bg1"/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764058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8517" y="1388268"/>
            <a:ext cx="8600213" cy="509233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93206" y="6398308"/>
            <a:ext cx="459692" cy="459692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9852898" y="6415275"/>
            <a:ext cx="2339102" cy="42575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600"/>
              </a:lnSpc>
            </a:pPr>
            <a:r>
              <a:rPr lang="zh-CN" altLang="en-US" sz="2400" dirty="0" smtClean="0">
                <a:solidFill>
                  <a:schemeClr val="bg1"/>
                </a:solidFill>
              </a:rPr>
              <a:t>晨辉软件制作室</a:t>
            </a:r>
            <a:endParaRPr lang="zh-CN" altLang="en-US" sz="2400" dirty="0">
              <a:solidFill>
                <a:schemeClr val="bg1"/>
              </a:solidFill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736979" y="252591"/>
            <a:ext cx="341632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 smtClean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</a:rPr>
              <a:t>一、软件安装与注册</a:t>
            </a:r>
            <a:endParaRPr lang="zh-CN" altLang="en-US" sz="2800" b="1" dirty="0">
              <a:ln w="12700" cmpd="sng">
                <a:solidFill>
                  <a:schemeClr val="accent4"/>
                </a:solidFill>
                <a:prstDash val="solid"/>
              </a:ln>
              <a:gradFill>
                <a:gsLst>
                  <a:gs pos="0">
                    <a:schemeClr val="accent4"/>
                  </a:gs>
                  <a:gs pos="4000">
                    <a:schemeClr val="accent4">
                      <a:lumMod val="60000"/>
                      <a:lumOff val="40000"/>
                    </a:schemeClr>
                  </a:gs>
                  <a:gs pos="87000">
                    <a:schemeClr val="accent4">
                      <a:lumMod val="20000"/>
                      <a:lumOff val="8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105468" y="873453"/>
            <a:ext cx="941796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 smtClean="0">
                <a:solidFill>
                  <a:schemeClr val="bg1"/>
                </a:solidFill>
                <a:latin typeface="+mn-ea"/>
              </a:rPr>
              <a:t>1.</a:t>
            </a:r>
            <a:r>
              <a:rPr lang="zh-CN" altLang="en-US" sz="2400" dirty="0" smtClean="0">
                <a:solidFill>
                  <a:schemeClr val="bg1"/>
                </a:solidFill>
                <a:latin typeface="+mn-ea"/>
              </a:rPr>
              <a:t>登录官网</a:t>
            </a:r>
            <a:r>
              <a:rPr lang="en-US" altLang="zh-CN" sz="2400" dirty="0" smtClean="0">
                <a:solidFill>
                  <a:schemeClr val="bg1"/>
                </a:solidFill>
                <a:latin typeface="+mn-ea"/>
              </a:rPr>
              <a:t>(www.chenhuisoft.cn)</a:t>
            </a:r>
            <a:r>
              <a:rPr lang="zh-CN" altLang="en-US" sz="2400" dirty="0" smtClean="0">
                <a:solidFill>
                  <a:schemeClr val="bg1"/>
                </a:solidFill>
                <a:latin typeface="+mn-ea"/>
              </a:rPr>
              <a:t>下载本软件的安装包（压缩文件）</a:t>
            </a:r>
            <a:endParaRPr lang="zh-CN" altLang="en-US" sz="24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1958073" y="6096000"/>
            <a:ext cx="1201058" cy="19473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6" name="肘形连接符 15"/>
          <p:cNvCxnSpPr>
            <a:stCxn id="14" idx="3"/>
          </p:cNvCxnSpPr>
          <p:nvPr/>
        </p:nvCxnSpPr>
        <p:spPr>
          <a:xfrm flipV="1">
            <a:off x="3159131" y="3460647"/>
            <a:ext cx="6919469" cy="2732720"/>
          </a:xfrm>
          <a:prstGeom prst="bentConnector3">
            <a:avLst>
              <a:gd name="adj1" fmla="val 50000"/>
            </a:avLst>
          </a:prstGeom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圆角矩形标注 19"/>
          <p:cNvSpPr/>
          <p:nvPr/>
        </p:nvSpPr>
        <p:spPr>
          <a:xfrm>
            <a:off x="9393206" y="1978178"/>
            <a:ext cx="2598057" cy="807248"/>
          </a:xfrm>
          <a:prstGeom prst="wedgeRoundRectCallout">
            <a:avLst>
              <a:gd name="adj1" fmla="val -20833"/>
              <a:gd name="adj2" fmla="val 112500"/>
              <a:gd name="adj3" fmla="val 16667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solidFill>
                  <a:srgbClr val="FF0000"/>
                </a:solidFill>
              </a:rPr>
              <a:t>下载的软件安装包</a:t>
            </a:r>
            <a:endParaRPr lang="en-US" altLang="zh-CN" dirty="0" smtClean="0">
              <a:solidFill>
                <a:srgbClr val="FF0000"/>
              </a:solidFill>
            </a:endParaRPr>
          </a:p>
          <a:p>
            <a:pPr algn="ctr"/>
            <a:r>
              <a:rPr lang="zh-CN" altLang="en-US" dirty="0" smtClean="0">
                <a:solidFill>
                  <a:srgbClr val="FF0000"/>
                </a:solidFill>
              </a:rPr>
              <a:t>（压缩文件</a:t>
            </a:r>
            <a:r>
              <a:rPr lang="zh-CN" altLang="en-US" dirty="0">
                <a:solidFill>
                  <a:srgbClr val="FF0000"/>
                </a:solidFill>
              </a:rPr>
              <a:t>）</a:t>
            </a: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939654" y="3238739"/>
            <a:ext cx="752580" cy="876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8305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93206" y="6398308"/>
            <a:ext cx="459692" cy="459692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9852898" y="6415275"/>
            <a:ext cx="2339102" cy="42575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600"/>
              </a:lnSpc>
            </a:pPr>
            <a:r>
              <a:rPr lang="zh-CN" altLang="en-US" sz="2400" dirty="0" smtClean="0">
                <a:solidFill>
                  <a:schemeClr val="bg1"/>
                </a:solidFill>
              </a:rPr>
              <a:t>晨辉软件制作室</a:t>
            </a:r>
            <a:endParaRPr lang="zh-CN" altLang="en-US" sz="2400" dirty="0">
              <a:solidFill>
                <a:schemeClr val="bg1"/>
              </a:solidFill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736979" y="252591"/>
            <a:ext cx="341632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 smtClean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</a:rPr>
              <a:t>一、软件安装与注册</a:t>
            </a:r>
            <a:endParaRPr lang="zh-CN" altLang="en-US" sz="2800" b="1" dirty="0">
              <a:ln w="12700" cmpd="sng">
                <a:solidFill>
                  <a:schemeClr val="accent4"/>
                </a:solidFill>
                <a:prstDash val="solid"/>
              </a:ln>
              <a:gradFill>
                <a:gsLst>
                  <a:gs pos="0">
                    <a:schemeClr val="accent4"/>
                  </a:gs>
                  <a:gs pos="4000">
                    <a:schemeClr val="accent4">
                      <a:lumMod val="60000"/>
                      <a:lumOff val="40000"/>
                    </a:schemeClr>
                  </a:gs>
                  <a:gs pos="87000">
                    <a:schemeClr val="accent4">
                      <a:lumMod val="20000"/>
                      <a:lumOff val="8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105468" y="873453"/>
            <a:ext cx="1030759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>
                <a:solidFill>
                  <a:schemeClr val="bg1"/>
                </a:solidFill>
                <a:latin typeface="+mn-ea"/>
              </a:rPr>
              <a:t>2.</a:t>
            </a:r>
            <a:r>
              <a:rPr lang="zh-CN" altLang="en-US" sz="2400" dirty="0" smtClean="0">
                <a:solidFill>
                  <a:schemeClr val="bg1"/>
                </a:solidFill>
                <a:latin typeface="+mn-ea"/>
              </a:rPr>
              <a:t>将下载的软件安装包解压到硬盘指定位置（如：</a:t>
            </a:r>
            <a:r>
              <a:rPr lang="en-US" altLang="zh-CN" sz="2400" dirty="0" smtClean="0">
                <a:solidFill>
                  <a:schemeClr val="bg1"/>
                </a:solidFill>
                <a:latin typeface="+mn-ea"/>
              </a:rPr>
              <a:t>d:\</a:t>
            </a:r>
            <a:r>
              <a:rPr lang="zh-CN" altLang="en-US" sz="2400" dirty="0" smtClean="0">
                <a:solidFill>
                  <a:schemeClr val="bg1"/>
                </a:solidFill>
                <a:latin typeface="+mn-ea"/>
              </a:rPr>
              <a:t>、</a:t>
            </a:r>
            <a:r>
              <a:rPr lang="en-US" altLang="zh-CN" sz="2400" dirty="0" smtClean="0">
                <a:solidFill>
                  <a:schemeClr val="bg1"/>
                </a:solidFill>
                <a:latin typeface="+mn-ea"/>
              </a:rPr>
              <a:t>e:\</a:t>
            </a:r>
            <a:r>
              <a:rPr lang="zh-CN" altLang="en-US" sz="2400" dirty="0" smtClean="0">
                <a:solidFill>
                  <a:schemeClr val="bg1"/>
                </a:solidFill>
                <a:latin typeface="+mn-ea"/>
              </a:rPr>
              <a:t>）</a:t>
            </a:r>
            <a:r>
              <a:rPr lang="en-US" altLang="zh-CN" sz="2400" dirty="0" smtClean="0">
                <a:solidFill>
                  <a:schemeClr val="bg1"/>
                </a:solidFill>
                <a:latin typeface="+mn-ea"/>
              </a:rPr>
              <a:t>,</a:t>
            </a:r>
            <a:r>
              <a:rPr lang="zh-CN" altLang="en-US" sz="2400" b="1" dirty="0" smtClean="0">
                <a:solidFill>
                  <a:srgbClr val="FFFF00"/>
                </a:solidFill>
                <a:latin typeface="+mn-ea"/>
              </a:rPr>
              <a:t>双击</a:t>
            </a:r>
            <a:r>
              <a:rPr lang="en-US" altLang="zh-CN" sz="2400" b="1" dirty="0" smtClean="0">
                <a:solidFill>
                  <a:srgbClr val="FFFF00"/>
                </a:solidFill>
                <a:latin typeface="+mn-ea"/>
              </a:rPr>
              <a:t>jkycq.exe</a:t>
            </a:r>
            <a:r>
              <a:rPr lang="zh-CN" altLang="en-US" sz="2400" dirty="0" smtClean="0">
                <a:solidFill>
                  <a:schemeClr val="bg1"/>
                </a:solidFill>
                <a:latin typeface="+mn-ea"/>
              </a:rPr>
              <a:t>文件即可运行本软件。可在</a:t>
            </a:r>
            <a:r>
              <a:rPr lang="en-US" altLang="zh-CN" sz="2400" dirty="0" smtClean="0">
                <a:solidFill>
                  <a:schemeClr val="bg1"/>
                </a:solidFill>
                <a:latin typeface="+mn-ea"/>
              </a:rPr>
              <a:t>jkycq.exe</a:t>
            </a:r>
            <a:r>
              <a:rPr lang="zh-CN" altLang="en-US" sz="2400" dirty="0" smtClean="0">
                <a:solidFill>
                  <a:schemeClr val="bg1"/>
                </a:solidFill>
                <a:latin typeface="+mn-ea"/>
              </a:rPr>
              <a:t>文件中点击鼠标右键，选择“发送到</a:t>
            </a:r>
            <a:r>
              <a:rPr lang="en-US" altLang="zh-CN" sz="2400" dirty="0" smtClean="0">
                <a:solidFill>
                  <a:schemeClr val="bg1"/>
                </a:solidFill>
                <a:latin typeface="+mn-ea"/>
              </a:rPr>
              <a:t>——</a:t>
            </a:r>
            <a:r>
              <a:rPr lang="zh-CN" altLang="en-US" sz="2400" dirty="0" smtClean="0">
                <a:solidFill>
                  <a:schemeClr val="bg1"/>
                </a:solidFill>
                <a:latin typeface="+mn-ea"/>
              </a:rPr>
              <a:t>桌面快捷方式”，建立桌面图标。</a:t>
            </a:r>
            <a:endParaRPr lang="zh-CN" altLang="en-US" sz="2400" dirty="0">
              <a:solidFill>
                <a:schemeClr val="bg1"/>
              </a:solidFill>
              <a:latin typeface="+mn-ea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32046" y="2084340"/>
            <a:ext cx="7127908" cy="42268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6964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93206" y="6398308"/>
            <a:ext cx="459692" cy="459692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9852898" y="6415275"/>
            <a:ext cx="2339102" cy="42575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600"/>
              </a:lnSpc>
            </a:pPr>
            <a:r>
              <a:rPr lang="zh-CN" altLang="en-US" sz="2400" dirty="0" smtClean="0">
                <a:solidFill>
                  <a:schemeClr val="bg1"/>
                </a:solidFill>
              </a:rPr>
              <a:t>晨辉软件制作室</a:t>
            </a:r>
            <a:endParaRPr lang="zh-CN" altLang="en-US" sz="2400" dirty="0">
              <a:solidFill>
                <a:schemeClr val="bg1"/>
              </a:solidFill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736979" y="252591"/>
            <a:ext cx="341632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 smtClean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</a:rPr>
              <a:t>一、软件安装与注册</a:t>
            </a:r>
            <a:endParaRPr lang="zh-CN" altLang="en-US" sz="2800" b="1" dirty="0">
              <a:ln w="12700" cmpd="sng">
                <a:solidFill>
                  <a:schemeClr val="accent4"/>
                </a:solidFill>
                <a:prstDash val="solid"/>
              </a:ln>
              <a:gradFill>
                <a:gsLst>
                  <a:gs pos="0">
                    <a:schemeClr val="accent4"/>
                  </a:gs>
                  <a:gs pos="4000">
                    <a:schemeClr val="accent4">
                      <a:lumMod val="60000"/>
                      <a:lumOff val="40000"/>
                    </a:schemeClr>
                  </a:gs>
                  <a:gs pos="87000">
                    <a:schemeClr val="accent4">
                      <a:lumMod val="20000"/>
                      <a:lumOff val="8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105468" y="873453"/>
            <a:ext cx="103075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>
                <a:solidFill>
                  <a:schemeClr val="bg1"/>
                </a:solidFill>
                <a:latin typeface="+mn-ea"/>
              </a:rPr>
              <a:t>3.</a:t>
            </a:r>
            <a:r>
              <a:rPr lang="zh-CN" altLang="en-US" sz="2400" dirty="0" smtClean="0">
                <a:solidFill>
                  <a:schemeClr val="bg1"/>
                </a:solidFill>
                <a:latin typeface="+mn-ea"/>
              </a:rPr>
              <a:t>本软件使用的是</a:t>
            </a:r>
            <a:r>
              <a:rPr lang="en-US" altLang="zh-CN" sz="2400" dirty="0" smtClean="0">
                <a:solidFill>
                  <a:schemeClr val="bg1"/>
                </a:solidFill>
                <a:latin typeface="+mn-ea"/>
              </a:rPr>
              <a:t>Access</a:t>
            </a:r>
            <a:r>
              <a:rPr lang="zh-CN" altLang="en-US" sz="2400" dirty="0" smtClean="0">
                <a:solidFill>
                  <a:schemeClr val="bg1"/>
                </a:solidFill>
                <a:latin typeface="+mn-ea"/>
              </a:rPr>
              <a:t>桌面数据库，需要安装</a:t>
            </a:r>
            <a:r>
              <a:rPr lang="en-US" altLang="zh-CN" sz="2400" dirty="0" smtClean="0">
                <a:solidFill>
                  <a:schemeClr val="bg1"/>
                </a:solidFill>
                <a:latin typeface="+mn-ea"/>
              </a:rPr>
              <a:t>office2007</a:t>
            </a:r>
            <a:r>
              <a:rPr lang="zh-CN" altLang="en-US" sz="2400" dirty="0" smtClean="0">
                <a:solidFill>
                  <a:schemeClr val="bg1"/>
                </a:solidFill>
                <a:latin typeface="+mn-ea"/>
              </a:rPr>
              <a:t>或以上版本。</a:t>
            </a:r>
            <a:endParaRPr lang="zh-CN" altLang="en-US" sz="2400" dirty="0">
              <a:solidFill>
                <a:schemeClr val="bg1"/>
              </a:solidFill>
              <a:latin typeface="+mn-ea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09232" y="1374704"/>
            <a:ext cx="8373537" cy="4965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5684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93206" y="6398308"/>
            <a:ext cx="459692" cy="459692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9852898" y="6415275"/>
            <a:ext cx="2339102" cy="42575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600"/>
              </a:lnSpc>
            </a:pPr>
            <a:r>
              <a:rPr lang="zh-CN" altLang="en-US" sz="2400" dirty="0" smtClean="0">
                <a:solidFill>
                  <a:schemeClr val="bg1"/>
                </a:solidFill>
              </a:rPr>
              <a:t>晨辉软件制作室</a:t>
            </a:r>
            <a:endParaRPr lang="zh-CN" altLang="en-US" sz="2400" dirty="0">
              <a:solidFill>
                <a:schemeClr val="bg1"/>
              </a:solidFill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736979" y="252591"/>
            <a:ext cx="341632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 smtClean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</a:rPr>
              <a:t>一、软件安装与注册</a:t>
            </a:r>
            <a:endParaRPr lang="zh-CN" altLang="en-US" sz="2800" b="1" dirty="0">
              <a:ln w="12700" cmpd="sng">
                <a:solidFill>
                  <a:schemeClr val="accent4"/>
                </a:solidFill>
                <a:prstDash val="solid"/>
              </a:ln>
              <a:gradFill>
                <a:gsLst>
                  <a:gs pos="0">
                    <a:schemeClr val="accent4"/>
                  </a:gs>
                  <a:gs pos="4000">
                    <a:schemeClr val="accent4">
                      <a:lumMod val="60000"/>
                      <a:lumOff val="40000"/>
                    </a:schemeClr>
                  </a:gs>
                  <a:gs pos="87000">
                    <a:schemeClr val="accent4">
                      <a:lumMod val="20000"/>
                      <a:lumOff val="8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105468" y="873453"/>
            <a:ext cx="1030759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>
                <a:solidFill>
                  <a:schemeClr val="bg1"/>
                </a:solidFill>
                <a:latin typeface="+mn-ea"/>
              </a:rPr>
              <a:t>4.</a:t>
            </a:r>
            <a:r>
              <a:rPr lang="zh-CN" altLang="en-US" sz="2400" dirty="0" smtClean="0">
                <a:solidFill>
                  <a:schemeClr val="bg1"/>
                </a:solidFill>
                <a:latin typeface="+mn-ea"/>
              </a:rPr>
              <a:t>添加我的微信，获取注册码后在“考点考场设置”窗口填入注册码，保存后退出，重新启动本软件即可。</a:t>
            </a:r>
            <a:endParaRPr lang="zh-CN" altLang="en-US" sz="2400" dirty="0">
              <a:solidFill>
                <a:schemeClr val="bg1"/>
              </a:solidFill>
              <a:latin typeface="+mn-ea"/>
            </a:endParaRPr>
          </a:p>
        </p:txBody>
      </p:sp>
      <p:pic>
        <p:nvPicPr>
          <p:cNvPr id="9" name="图片 8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8840" y="2581591"/>
            <a:ext cx="2477407" cy="2573229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11043" y="1955800"/>
            <a:ext cx="6898880" cy="4164388"/>
          </a:xfrm>
          <a:prstGeom prst="rect">
            <a:avLst/>
          </a:prstGeom>
        </p:spPr>
      </p:pic>
      <p:sp>
        <p:nvSpPr>
          <p:cNvPr id="10" name="矩形 9"/>
          <p:cNvSpPr/>
          <p:nvPr/>
        </p:nvSpPr>
        <p:spPr>
          <a:xfrm>
            <a:off x="5808133" y="4555067"/>
            <a:ext cx="1769534" cy="32173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08832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93206" y="6398308"/>
            <a:ext cx="459692" cy="459692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9852898" y="6415275"/>
            <a:ext cx="2339102" cy="42575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600"/>
              </a:lnSpc>
            </a:pPr>
            <a:r>
              <a:rPr lang="zh-CN" altLang="en-US" sz="2400" dirty="0" smtClean="0">
                <a:solidFill>
                  <a:schemeClr val="bg1"/>
                </a:solidFill>
              </a:rPr>
              <a:t>晨辉软件制作室</a:t>
            </a:r>
            <a:endParaRPr lang="zh-CN" altLang="en-US" sz="2400" dirty="0">
              <a:solidFill>
                <a:schemeClr val="bg1"/>
              </a:solidFill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736979" y="252591"/>
            <a:ext cx="234872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 smtClean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</a:rPr>
              <a:t>二、使用方法</a:t>
            </a:r>
            <a:endParaRPr lang="zh-CN" altLang="en-US" sz="2800" b="1" dirty="0">
              <a:ln w="12700" cmpd="sng">
                <a:solidFill>
                  <a:schemeClr val="accent4"/>
                </a:solidFill>
                <a:prstDash val="solid"/>
              </a:ln>
              <a:gradFill>
                <a:gsLst>
                  <a:gs pos="0">
                    <a:schemeClr val="accent4"/>
                  </a:gs>
                  <a:gs pos="4000">
                    <a:schemeClr val="accent4">
                      <a:lumMod val="60000"/>
                      <a:lumOff val="40000"/>
                    </a:schemeClr>
                  </a:gs>
                  <a:gs pos="87000">
                    <a:schemeClr val="accent4">
                      <a:lumMod val="20000"/>
                      <a:lumOff val="8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105468" y="873453"/>
            <a:ext cx="1074078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solidFill>
                  <a:schemeClr val="bg1"/>
                </a:solidFill>
                <a:latin typeface="+mn-ea"/>
              </a:rPr>
              <a:t>1.</a:t>
            </a:r>
            <a:r>
              <a:rPr lang="zh-CN" altLang="en-US" sz="2400" b="1" dirty="0" smtClean="0">
                <a:solidFill>
                  <a:schemeClr val="bg1"/>
                </a:solidFill>
                <a:latin typeface="+mn-ea"/>
              </a:rPr>
              <a:t>设置考点考场。</a:t>
            </a:r>
            <a:r>
              <a:rPr lang="zh-CN" altLang="en-US" sz="2400" dirty="0" smtClean="0">
                <a:solidFill>
                  <a:schemeClr val="bg1"/>
                </a:solidFill>
                <a:latin typeface="+mn-ea"/>
              </a:rPr>
              <a:t>按实际情况设置考点信息、各场考试的考场数量和第</a:t>
            </a:r>
            <a:r>
              <a:rPr lang="en-US" altLang="zh-CN" sz="2400" dirty="0" smtClean="0">
                <a:solidFill>
                  <a:schemeClr val="bg1"/>
                </a:solidFill>
                <a:latin typeface="+mn-ea"/>
              </a:rPr>
              <a:t>1</a:t>
            </a:r>
            <a:r>
              <a:rPr lang="zh-CN" altLang="en-US" sz="2400" dirty="0" smtClean="0">
                <a:solidFill>
                  <a:schemeClr val="bg1"/>
                </a:solidFill>
                <a:latin typeface="+mn-ea"/>
              </a:rPr>
              <a:t>个考场的考场号</a:t>
            </a:r>
            <a:r>
              <a:rPr lang="en-US" altLang="zh-CN" sz="2400" dirty="0" smtClean="0">
                <a:solidFill>
                  <a:schemeClr val="bg1"/>
                </a:solidFill>
                <a:latin typeface="+mn-ea"/>
              </a:rPr>
              <a:t>(</a:t>
            </a:r>
            <a:r>
              <a:rPr lang="zh-CN" altLang="en-US" sz="2400" dirty="0" smtClean="0">
                <a:solidFill>
                  <a:schemeClr val="bg1"/>
                </a:solidFill>
                <a:latin typeface="+mn-ea"/>
              </a:rPr>
              <a:t>适用于考区统一编排考场号、一个考点分多个考务办公室的情况</a:t>
            </a:r>
            <a:r>
              <a:rPr lang="en-US" altLang="zh-CN" sz="2400" dirty="0" smtClean="0">
                <a:solidFill>
                  <a:schemeClr val="bg1"/>
                </a:solidFill>
                <a:latin typeface="+mn-ea"/>
              </a:rPr>
              <a:t>)</a:t>
            </a:r>
            <a:r>
              <a:rPr lang="zh-CN" altLang="en-US" sz="2400" dirty="0" smtClean="0">
                <a:solidFill>
                  <a:schemeClr val="bg1"/>
                </a:solidFill>
                <a:latin typeface="+mn-ea"/>
              </a:rPr>
              <a:t>。</a:t>
            </a:r>
            <a:endParaRPr lang="zh-CN" altLang="en-US" sz="2400" dirty="0">
              <a:solidFill>
                <a:schemeClr val="bg1"/>
              </a:solidFill>
              <a:latin typeface="+mn-ea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58034" y="1704450"/>
            <a:ext cx="9011908" cy="4620270"/>
          </a:xfrm>
          <a:prstGeom prst="rect">
            <a:avLst/>
          </a:prstGeom>
        </p:spPr>
      </p:pic>
      <p:sp>
        <p:nvSpPr>
          <p:cNvPr id="9" name="矩形 8"/>
          <p:cNvSpPr/>
          <p:nvPr/>
        </p:nvSpPr>
        <p:spPr>
          <a:xfrm>
            <a:off x="3439236" y="5773003"/>
            <a:ext cx="3480179" cy="477672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圆角矩形标注 9"/>
          <p:cNvSpPr/>
          <p:nvPr/>
        </p:nvSpPr>
        <p:spPr>
          <a:xfrm>
            <a:off x="5007429" y="5109029"/>
            <a:ext cx="4673600" cy="663974"/>
          </a:xfrm>
          <a:prstGeom prst="wedgeRoundRectCallout">
            <a:avLst>
              <a:gd name="adj1" fmla="val -21454"/>
              <a:gd name="adj2" fmla="val 84360"/>
              <a:gd name="adj3" fmla="val 16667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solidFill>
                  <a:srgbClr val="FF0000"/>
                </a:solidFill>
              </a:rPr>
              <a:t>可在此处修改抽签密码和清除抽签的密码</a:t>
            </a:r>
            <a:endParaRPr lang="zh-CN" alt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9463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93888" y="2452149"/>
            <a:ext cx="7149001" cy="4315369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93206" y="6398308"/>
            <a:ext cx="459692" cy="459692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9852898" y="6415275"/>
            <a:ext cx="2339102" cy="42575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600"/>
              </a:lnSpc>
            </a:pPr>
            <a:r>
              <a:rPr lang="zh-CN" altLang="en-US" sz="2400" dirty="0" smtClean="0">
                <a:solidFill>
                  <a:schemeClr val="bg1"/>
                </a:solidFill>
              </a:rPr>
              <a:t>晨辉软件制作室</a:t>
            </a:r>
            <a:endParaRPr lang="zh-CN" altLang="en-US" sz="2400" dirty="0">
              <a:solidFill>
                <a:schemeClr val="bg1"/>
              </a:solidFill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736979" y="252591"/>
            <a:ext cx="234872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 smtClean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</a:rPr>
              <a:t>二、使用方法</a:t>
            </a:r>
            <a:endParaRPr lang="zh-CN" altLang="en-US" sz="2800" b="1" dirty="0">
              <a:ln w="12700" cmpd="sng">
                <a:solidFill>
                  <a:schemeClr val="accent4"/>
                </a:solidFill>
                <a:prstDash val="solid"/>
              </a:ln>
              <a:gradFill>
                <a:gsLst>
                  <a:gs pos="0">
                    <a:schemeClr val="accent4"/>
                  </a:gs>
                  <a:gs pos="4000">
                    <a:schemeClr val="accent4">
                      <a:lumMod val="60000"/>
                      <a:lumOff val="40000"/>
                    </a:schemeClr>
                  </a:gs>
                  <a:gs pos="87000">
                    <a:schemeClr val="accent4">
                      <a:lumMod val="20000"/>
                      <a:lumOff val="8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105468" y="873453"/>
            <a:ext cx="1063160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solidFill>
                  <a:schemeClr val="bg1"/>
                </a:solidFill>
                <a:latin typeface="+mn-ea"/>
              </a:rPr>
              <a:t>2.</a:t>
            </a:r>
            <a:r>
              <a:rPr lang="zh-CN" altLang="en-US" sz="2400" b="1" dirty="0" smtClean="0">
                <a:solidFill>
                  <a:schemeClr val="bg1"/>
                </a:solidFill>
                <a:latin typeface="+mn-ea"/>
              </a:rPr>
              <a:t>添加监考员。</a:t>
            </a:r>
            <a:r>
              <a:rPr lang="zh-CN" altLang="en-US" sz="2400" dirty="0" smtClean="0">
                <a:solidFill>
                  <a:schemeClr val="bg1"/>
                </a:solidFill>
                <a:latin typeface="+mn-ea"/>
              </a:rPr>
              <a:t>手工添加或批量导入监考员名单，根据考场数量勾选每场考试参加监考的监考员组。点击监考员列表的标题列可以按指定列进行升序或降序排列（排序后可以重新编号），可以选定场次后批量勾选或批量清除。</a:t>
            </a:r>
            <a:endParaRPr lang="en-US" altLang="zh-CN" sz="2400" dirty="0" smtClean="0">
              <a:solidFill>
                <a:schemeClr val="bg1"/>
              </a:solidFill>
              <a:latin typeface="+mn-ea"/>
            </a:endParaRPr>
          </a:p>
          <a:p>
            <a:r>
              <a:rPr lang="zh-CN" altLang="en-US" sz="2400" dirty="0" smtClean="0">
                <a:solidFill>
                  <a:srgbClr val="FFFF00"/>
                </a:solidFill>
                <a:latin typeface="+mn-ea"/>
              </a:rPr>
              <a:t>每场考试勾选的监考员组数不能少于考场数，建议至少多勾选一组作为备用组。</a:t>
            </a:r>
            <a:endParaRPr lang="zh-CN" altLang="en-US" sz="2400" dirty="0">
              <a:solidFill>
                <a:srgbClr val="FFFF00"/>
              </a:solidFill>
              <a:latin typeface="+mn-ea"/>
            </a:endParaRPr>
          </a:p>
        </p:txBody>
      </p:sp>
      <p:sp>
        <p:nvSpPr>
          <p:cNvPr id="6" name="圆角矩形标注 5"/>
          <p:cNvSpPr/>
          <p:nvPr/>
        </p:nvSpPr>
        <p:spPr>
          <a:xfrm>
            <a:off x="6139545" y="5552748"/>
            <a:ext cx="1872342" cy="360364"/>
          </a:xfrm>
          <a:prstGeom prst="wedgeRoundRectCallout">
            <a:avLst>
              <a:gd name="adj1" fmla="val -20833"/>
              <a:gd name="adj2" fmla="val 151109"/>
              <a:gd name="adj3" fmla="val 16667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solidFill>
                  <a:srgbClr val="FF0000"/>
                </a:solidFill>
              </a:rPr>
              <a:t>批量操作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9" name="矩形 8"/>
          <p:cNvSpPr/>
          <p:nvPr/>
        </p:nvSpPr>
        <p:spPr>
          <a:xfrm>
            <a:off x="5384801" y="6234918"/>
            <a:ext cx="2307771" cy="34346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93531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93206" y="6398308"/>
            <a:ext cx="459692" cy="459692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9852898" y="6415275"/>
            <a:ext cx="2339102" cy="42575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600"/>
              </a:lnSpc>
            </a:pPr>
            <a:r>
              <a:rPr lang="zh-CN" altLang="en-US" sz="2400" dirty="0" smtClean="0">
                <a:solidFill>
                  <a:schemeClr val="bg1"/>
                </a:solidFill>
              </a:rPr>
              <a:t>晨辉软件制作室</a:t>
            </a:r>
            <a:endParaRPr lang="zh-CN" altLang="en-US" sz="2400" dirty="0">
              <a:solidFill>
                <a:schemeClr val="bg1"/>
              </a:solidFill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736979" y="252591"/>
            <a:ext cx="234872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 smtClean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</a:rPr>
              <a:t>二、使用方法</a:t>
            </a:r>
            <a:endParaRPr lang="zh-CN" altLang="en-US" sz="2800" b="1" dirty="0">
              <a:ln w="12700" cmpd="sng">
                <a:solidFill>
                  <a:schemeClr val="accent4"/>
                </a:solidFill>
                <a:prstDash val="solid"/>
              </a:ln>
              <a:gradFill>
                <a:gsLst>
                  <a:gs pos="0">
                    <a:schemeClr val="accent4"/>
                  </a:gs>
                  <a:gs pos="4000">
                    <a:schemeClr val="accent4">
                      <a:lumMod val="60000"/>
                      <a:lumOff val="40000"/>
                    </a:schemeClr>
                  </a:gs>
                  <a:gs pos="87000">
                    <a:schemeClr val="accent4">
                      <a:lumMod val="20000"/>
                      <a:lumOff val="8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105468" y="873453"/>
            <a:ext cx="1092687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solidFill>
                  <a:schemeClr val="bg1"/>
                </a:solidFill>
                <a:latin typeface="+mn-ea"/>
              </a:rPr>
              <a:t>3</a:t>
            </a:r>
            <a:r>
              <a:rPr lang="en-US" altLang="zh-CN" sz="2400" b="1" dirty="0" smtClean="0">
                <a:solidFill>
                  <a:schemeClr val="bg1"/>
                </a:solidFill>
                <a:latin typeface="+mn-ea"/>
              </a:rPr>
              <a:t>.</a:t>
            </a:r>
            <a:r>
              <a:rPr lang="zh-CN" altLang="en-US" sz="2400" b="1" dirty="0" smtClean="0">
                <a:solidFill>
                  <a:schemeClr val="bg1"/>
                </a:solidFill>
                <a:latin typeface="+mn-ea"/>
              </a:rPr>
              <a:t>指定备用组。</a:t>
            </a:r>
            <a:r>
              <a:rPr lang="zh-CN" altLang="en-US" sz="2400" dirty="0" smtClean="0">
                <a:solidFill>
                  <a:schemeClr val="bg1"/>
                </a:solidFill>
                <a:latin typeface="+mn-ea"/>
              </a:rPr>
              <a:t>监考员勾选完成并保存后，此处显示每场考试参加抽签的监考员。</a:t>
            </a:r>
            <a:r>
              <a:rPr lang="zh-CN" altLang="en-US" sz="2400" b="1" dirty="0" smtClean="0">
                <a:solidFill>
                  <a:srgbClr val="FFFF00"/>
                </a:solidFill>
                <a:latin typeface="+mn-ea"/>
              </a:rPr>
              <a:t>可以不提前指定备用组</a:t>
            </a:r>
            <a:r>
              <a:rPr lang="zh-CN" altLang="en-US" sz="2400" dirty="0" smtClean="0">
                <a:solidFill>
                  <a:schemeClr val="bg1"/>
                </a:solidFill>
                <a:latin typeface="+mn-ea"/>
              </a:rPr>
              <a:t>，由本软件抽签确定备用组。如果监考员中有孕妇等特殊人员，或者个别组没有女监考员等，可以提前确定这些组为备用组，不参加抽签，在考务办公室待命，有监考员不能继续工作时，由备用人员替换。</a:t>
            </a:r>
            <a:endParaRPr lang="zh-CN" altLang="en-US" sz="2400" dirty="0">
              <a:solidFill>
                <a:schemeClr val="bg1"/>
              </a:solidFill>
              <a:latin typeface="+mn-ea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08947" y="2443113"/>
            <a:ext cx="6976939" cy="42115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7912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377</TotalTime>
  <Words>1016</Words>
  <Application>Microsoft Office PowerPoint</Application>
  <PresentationFormat>宽屏</PresentationFormat>
  <Paragraphs>61</Paragraphs>
  <Slides>16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16</vt:i4>
      </vt:variant>
    </vt:vector>
  </HeadingPairs>
  <TitlesOfParts>
    <vt:vector size="23" baseType="lpstr">
      <vt:lpstr>黑体</vt:lpstr>
      <vt:lpstr>宋体</vt:lpstr>
      <vt:lpstr>Arial</vt:lpstr>
      <vt:lpstr>Calibri</vt:lpstr>
      <vt:lpstr>Calibri Light</vt:lpstr>
      <vt:lpstr>Times New Roman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chenhuisoft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chenhuisoft</dc:creator>
  <cp:lastModifiedBy>Windows 用户</cp:lastModifiedBy>
  <cp:revision>108</cp:revision>
  <cp:lastPrinted>2022-02-19T07:02:33Z</cp:lastPrinted>
  <dcterms:created xsi:type="dcterms:W3CDTF">2022-01-27T15:19:28Z</dcterms:created>
  <dcterms:modified xsi:type="dcterms:W3CDTF">2022-08-29T00:06:47Z</dcterms:modified>
</cp:coreProperties>
</file>