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29"/>
  </p:notesMasterIdLst>
  <p:sldIdLst>
    <p:sldId id="340" r:id="rId4"/>
    <p:sldId id="338" r:id="rId5"/>
    <p:sldId id="341" r:id="rId6"/>
    <p:sldId id="348" r:id="rId7"/>
    <p:sldId id="355" r:id="rId8"/>
    <p:sldId id="356" r:id="rId9"/>
    <p:sldId id="357" r:id="rId10"/>
    <p:sldId id="358" r:id="rId11"/>
    <p:sldId id="359" r:id="rId12"/>
    <p:sldId id="360" r:id="rId13"/>
    <p:sldId id="361" r:id="rId14"/>
    <p:sldId id="362" r:id="rId15"/>
    <p:sldId id="363" r:id="rId16"/>
    <p:sldId id="342" r:id="rId17"/>
    <p:sldId id="349" r:id="rId18"/>
    <p:sldId id="350" r:id="rId19"/>
    <p:sldId id="351" r:id="rId20"/>
    <p:sldId id="352" r:id="rId21"/>
    <p:sldId id="353" r:id="rId22"/>
    <p:sldId id="354" r:id="rId23"/>
    <p:sldId id="343" r:id="rId24"/>
    <p:sldId id="347" r:id="rId25"/>
    <p:sldId id="344" r:id="rId26"/>
    <p:sldId id="346" r:id="rId27"/>
    <p:sldId id="345"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6928"/>
    <a:srgbClr val="F54A05"/>
    <a:srgbClr val="FE532B"/>
    <a:srgbClr val="FA6B27"/>
    <a:srgbClr val="EE4D32"/>
    <a:srgbClr val="FEFEFE"/>
    <a:srgbClr val="ED4023"/>
    <a:srgbClr val="F74B28"/>
    <a:srgbClr val="FA6D27"/>
    <a:srgbClr val="FA66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419" autoAdjust="0"/>
    <p:restoredTop sz="94660"/>
  </p:normalViewPr>
  <p:slideViewPr>
    <p:cSldViewPr snapToGrid="0">
      <p:cViewPr>
        <p:scale>
          <a:sx n="75" d="100"/>
          <a:sy n="75" d="100"/>
        </p:scale>
        <p:origin x="-1704" y="-94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notesMaster" Target="notesMasters/notesMaster1.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C7C8D6-8378-491C-A88C-F5C0F1DDB3D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681912-8CC0-4B9F-BE2A-5B54BD796BF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195263E-7865-4889-9FDE-7A423744D6B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195263E-7865-4889-9FDE-7A423744D6BB}" type="slidenum">
              <a:rPr lang="zh-CN" altLang="en-US" smtClean="0"/>
            </a:fld>
            <a:endParaRPr lang="zh-CN" altLang="en-US"/>
          </a:p>
        </p:txBody>
      </p:sp>
      <p:sp>
        <p:nvSpPr>
          <p:cNvPr id="11" name="TextBox 10"/>
          <p:cNvSpPr txBox="1"/>
          <p:nvPr userDrawn="1"/>
        </p:nvSpPr>
        <p:spPr>
          <a:xfrm>
            <a:off x="1171104" y="6724309"/>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195263E-7865-4889-9FDE-7A423744D6B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195263E-7865-4889-9FDE-7A423744D6B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5000"/>
            <a:lum/>
          </a:blip>
          <a:srcRect/>
          <a:stretch>
            <a:fillRect l="-1000" r="-1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4C556E-D11A-48D7-81C0-B1B5323EC13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95263E-7865-4889-9FDE-7A423744D6B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hdphoto" Target="../media/image4.wdp"/><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33362" y="245872"/>
            <a:ext cx="11725276" cy="6366256"/>
          </a:xfrm>
          <a:prstGeom prst="rect">
            <a:avLst/>
          </a:prstGeom>
          <a:noFill/>
          <a:ln>
            <a:solidFill>
              <a:srgbClr val="F74B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0" y="1771650"/>
            <a:ext cx="12192000" cy="3314700"/>
          </a:xfrm>
          <a:prstGeom prst="rect">
            <a:avLst/>
          </a:prstGeom>
          <a:gradFill>
            <a:gsLst>
              <a:gs pos="77000">
                <a:srgbClr val="FE532B"/>
              </a:gs>
              <a:gs pos="0">
                <a:srgbClr val="FB6928"/>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p:cNvSpPr txBox="1"/>
          <p:nvPr/>
        </p:nvSpPr>
        <p:spPr>
          <a:xfrm>
            <a:off x="2578893" y="2467934"/>
            <a:ext cx="7034213" cy="1246495"/>
          </a:xfrm>
          <a:prstGeom prst="rect">
            <a:avLst/>
          </a:prstGeom>
          <a:noFill/>
        </p:spPr>
        <p:txBody>
          <a:bodyPr wrap="square" rtlCol="0">
            <a:spAutoFit/>
          </a:bodyPr>
          <a:lstStyle/>
          <a:p>
            <a:pPr algn="dist"/>
            <a:r>
              <a:rPr lang="zh-CN" altLang="en-US" sz="7500" dirty="0">
                <a:solidFill>
                  <a:schemeClr val="bg1"/>
                </a:solidFill>
                <a:effectLst>
                  <a:outerShdw blurRad="127000" dist="76200" dir="4200000" sx="102000" sy="102000" algn="tl">
                    <a:srgbClr val="000000">
                      <a:alpha val="25000"/>
                    </a:srgbClr>
                  </a:outerShdw>
                </a:effectLst>
                <a:cs typeface="+mn-ea"/>
                <a:sym typeface="+mn-lt"/>
              </a:rPr>
              <a:t>销售技巧培训</a:t>
            </a:r>
            <a:endParaRPr lang="zh-CN" altLang="en-US" sz="7500" dirty="0">
              <a:solidFill>
                <a:schemeClr val="bg1"/>
              </a:solidFill>
              <a:effectLst>
                <a:outerShdw blurRad="127000" dist="76200" dir="4200000" sx="102000" sy="102000" algn="tl">
                  <a:srgbClr val="000000">
                    <a:alpha val="25000"/>
                  </a:srgbClr>
                </a:outerShdw>
              </a:effectLst>
              <a:cs typeface="+mn-ea"/>
              <a:sym typeface="+mn-lt"/>
            </a:endParaRPr>
          </a:p>
        </p:txBody>
      </p:sp>
      <p:sp>
        <p:nvSpPr>
          <p:cNvPr id="8" name="椭圆 7"/>
          <p:cNvSpPr/>
          <p:nvPr/>
        </p:nvSpPr>
        <p:spPr>
          <a:xfrm>
            <a:off x="7779026" y="596007"/>
            <a:ext cx="477078" cy="477078"/>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4659634" y="4447587"/>
            <a:ext cx="2872732" cy="398780"/>
          </a:xfrm>
          <a:prstGeom prst="rect">
            <a:avLst/>
          </a:prstGeom>
          <a:noFill/>
          <a:ln>
            <a:solidFill>
              <a:schemeClr val="bg1"/>
            </a:solidFill>
          </a:ln>
        </p:spPr>
        <p:txBody>
          <a:bodyPr wrap="square" rtlCol="0">
            <a:spAutoFit/>
          </a:bodyPr>
          <a:lstStyle/>
          <a:p>
            <a:pPr algn="ctr"/>
            <a:r>
              <a:rPr lang="zh-CN" altLang="en-US" sz="2000" dirty="0">
                <a:solidFill>
                  <a:schemeClr val="bg1"/>
                </a:solidFill>
                <a:cs typeface="+mn-ea"/>
                <a:sym typeface="+mn-lt"/>
              </a:rPr>
              <a:t>演讲人</a:t>
            </a:r>
            <a:r>
              <a:rPr lang="zh-CN" altLang="en-US" sz="2000" dirty="0" smtClean="0">
                <a:solidFill>
                  <a:schemeClr val="bg1"/>
                </a:solidFill>
                <a:cs typeface="+mn-ea"/>
                <a:sym typeface="+mn-lt"/>
              </a:rPr>
              <a:t>：</a:t>
            </a:r>
            <a:r>
              <a:rPr lang="en-US" altLang="zh-CN" sz="2000" dirty="0" smtClean="0">
                <a:solidFill>
                  <a:schemeClr val="bg1"/>
                </a:solidFill>
                <a:cs typeface="+mn-ea"/>
                <a:sym typeface="+mn-lt"/>
              </a:rPr>
              <a:t>XXX</a:t>
            </a:r>
            <a:endParaRPr lang="en-US" altLang="zh-CN" sz="2000" dirty="0" smtClean="0">
              <a:solidFill>
                <a:schemeClr val="bg1"/>
              </a:solidFill>
              <a:cs typeface="+mn-ea"/>
              <a:sym typeface="+mn-lt"/>
            </a:endParaRPr>
          </a:p>
        </p:txBody>
      </p:sp>
      <p:sp>
        <p:nvSpPr>
          <p:cNvPr id="10" name="文本框 9"/>
          <p:cNvSpPr txBox="1"/>
          <p:nvPr/>
        </p:nvSpPr>
        <p:spPr>
          <a:xfrm>
            <a:off x="3392556" y="3687581"/>
            <a:ext cx="5406886" cy="461665"/>
          </a:xfrm>
          <a:prstGeom prst="rect">
            <a:avLst/>
          </a:prstGeom>
          <a:noFill/>
          <a:ln>
            <a:noFill/>
          </a:ln>
        </p:spPr>
        <p:txBody>
          <a:bodyPr wrap="square" rtlCol="0">
            <a:spAutoFit/>
          </a:bodyPr>
          <a:lstStyle/>
          <a:p>
            <a:pPr algn="dist"/>
            <a:r>
              <a:rPr lang="zh-CN" altLang="en-US" sz="2400" dirty="0">
                <a:solidFill>
                  <a:schemeClr val="bg1"/>
                </a:solidFill>
                <a:cs typeface="+mn-ea"/>
                <a:sym typeface="+mn-lt"/>
              </a:rPr>
              <a:t>销售是从被别人拒绝开始的</a:t>
            </a:r>
            <a:endParaRPr lang="zh-CN" altLang="en-US" sz="2400" dirty="0">
              <a:solidFill>
                <a:schemeClr val="bg1"/>
              </a:solidFill>
              <a:cs typeface="+mn-ea"/>
              <a:sym typeface="+mn-lt"/>
            </a:endParaRPr>
          </a:p>
        </p:txBody>
      </p:sp>
      <p:sp>
        <p:nvSpPr>
          <p:cNvPr id="11" name="文本框 10"/>
          <p:cNvSpPr txBox="1"/>
          <p:nvPr/>
        </p:nvSpPr>
        <p:spPr>
          <a:xfrm>
            <a:off x="5234608" y="1960637"/>
            <a:ext cx="1722782" cy="584775"/>
          </a:xfrm>
          <a:prstGeom prst="rect">
            <a:avLst/>
          </a:prstGeom>
          <a:noFill/>
          <a:ln>
            <a:noFill/>
          </a:ln>
        </p:spPr>
        <p:txBody>
          <a:bodyPr wrap="square" rtlCol="0">
            <a:spAutoFit/>
          </a:bodyPr>
          <a:lstStyle/>
          <a:p>
            <a:pPr algn="dist"/>
            <a:r>
              <a:rPr lang="en-US" altLang="zh-CN" sz="3200" b="1" dirty="0">
                <a:solidFill>
                  <a:schemeClr val="bg1"/>
                </a:solidFill>
                <a:cs typeface="+mn-ea"/>
                <a:sym typeface="+mn-lt"/>
              </a:rPr>
              <a:t>LOGO</a:t>
            </a:r>
            <a:endParaRPr lang="zh-CN" altLang="en-US" sz="3200" b="1" dirty="0">
              <a:solidFill>
                <a:schemeClr val="bg1"/>
              </a:solidFill>
              <a:cs typeface="+mn-ea"/>
              <a:sym typeface="+mn-lt"/>
            </a:endParaRPr>
          </a:p>
        </p:txBody>
      </p:sp>
      <p:sp>
        <p:nvSpPr>
          <p:cNvPr id="12" name="箭头: V 形 11"/>
          <p:cNvSpPr/>
          <p:nvPr/>
        </p:nvSpPr>
        <p:spPr>
          <a:xfrm>
            <a:off x="11012557" y="3135338"/>
            <a:ext cx="360294" cy="587324"/>
          </a:xfrm>
          <a:prstGeom prst="chevron">
            <a:avLst>
              <a:gd name="adj" fmla="val 725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3" name="箭头: V 形 12"/>
          <p:cNvSpPr/>
          <p:nvPr/>
        </p:nvSpPr>
        <p:spPr>
          <a:xfrm flipH="1">
            <a:off x="819147" y="3135338"/>
            <a:ext cx="360294" cy="587324"/>
          </a:xfrm>
          <a:prstGeom prst="chevron">
            <a:avLst>
              <a:gd name="adj" fmla="val 725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4" name="椭圆 13"/>
          <p:cNvSpPr/>
          <p:nvPr/>
        </p:nvSpPr>
        <p:spPr>
          <a:xfrm>
            <a:off x="3975653" y="5544095"/>
            <a:ext cx="477078" cy="477078"/>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7779026" y="6170990"/>
            <a:ext cx="132522" cy="13252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1325217" y="770222"/>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p:cNvSpPr/>
          <p:nvPr/>
        </p:nvSpPr>
        <p:spPr>
          <a:xfrm>
            <a:off x="10177670" y="1388782"/>
            <a:ext cx="185530" cy="18553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3089464" y="1202263"/>
            <a:ext cx="303092" cy="30309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a:off x="6877877" y="425892"/>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p:cNvSpPr/>
          <p:nvPr/>
        </p:nvSpPr>
        <p:spPr>
          <a:xfrm>
            <a:off x="813763" y="6223999"/>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p:cNvSpPr/>
          <p:nvPr/>
        </p:nvSpPr>
        <p:spPr>
          <a:xfrm>
            <a:off x="10853531" y="5820149"/>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p:cNvSpPr/>
          <p:nvPr/>
        </p:nvSpPr>
        <p:spPr>
          <a:xfrm>
            <a:off x="2273735" y="5533771"/>
            <a:ext cx="98403" cy="98403"/>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p:cNvSpPr/>
          <p:nvPr/>
        </p:nvSpPr>
        <p:spPr>
          <a:xfrm flipH="1">
            <a:off x="4810538" y="873961"/>
            <a:ext cx="108295" cy="108295"/>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p:cNvSpPr/>
          <p:nvPr/>
        </p:nvSpPr>
        <p:spPr>
          <a:xfrm>
            <a:off x="9428558" y="4899605"/>
            <a:ext cx="369096" cy="36909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 calcmode="lin" valueType="num">
                                      <p:cBhvr>
                                        <p:cTn id="14" dur="1000" fill="hold"/>
                                        <p:tgtEl>
                                          <p:spTgt spid="11"/>
                                        </p:tgtEl>
                                        <p:attrNameLst>
                                          <p:attrName>style.rotation</p:attrName>
                                        </p:attrNameLst>
                                      </p:cBhvr>
                                      <p:tavLst>
                                        <p:tav tm="0">
                                          <p:val>
                                            <p:fltVal val="90"/>
                                          </p:val>
                                        </p:tav>
                                        <p:tav tm="100000">
                                          <p:val>
                                            <p:fltVal val="0"/>
                                          </p:val>
                                        </p:tav>
                                      </p:tavLst>
                                    </p:anim>
                                    <p:animEffect transition="in" filter="fade">
                                      <p:cBhvr>
                                        <p:cTn id="15" dur="10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randombar(horizontal)">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500"/>
                                        <p:tgtEl>
                                          <p:spTgt spid="1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fade">
                                      <p:cBhvr>
                                        <p:cTn id="72" dur="1000"/>
                                        <p:tgtEl>
                                          <p:spTgt spid="26"/>
                                        </p:tgtEl>
                                      </p:cBhvr>
                                    </p:animEffect>
                                    <p:anim calcmode="lin" valueType="num">
                                      <p:cBhvr>
                                        <p:cTn id="73" dur="1000" fill="hold"/>
                                        <p:tgtEl>
                                          <p:spTgt spid="26"/>
                                        </p:tgtEl>
                                        <p:attrNameLst>
                                          <p:attrName>ppt_x</p:attrName>
                                        </p:attrNameLst>
                                      </p:cBhvr>
                                      <p:tavLst>
                                        <p:tav tm="0">
                                          <p:val>
                                            <p:strVal val="#ppt_x"/>
                                          </p:val>
                                        </p:tav>
                                        <p:tav tm="100000">
                                          <p:val>
                                            <p:strVal val="#ppt_x"/>
                                          </p:val>
                                        </p:tav>
                                      </p:tavLst>
                                    </p:anim>
                                    <p:anim calcmode="lin" valueType="num">
                                      <p:cBhvr>
                                        <p:cTn id="7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tgtEl>
                                        <p:attrNameLst>
                                          <p:attrName>style.visibility</p:attrName>
                                        </p:attrNameLst>
                                      </p:cBhvr>
                                      <p:to>
                                        <p:strVal val="visible"/>
                                      </p:to>
                                    </p:set>
                                    <p:animEffect transition="in" filter="fade">
                                      <p:cBhvr>
                                        <p:cTn id="79" dur="500"/>
                                        <p:tgtEl>
                                          <p:spTgt spid="13"/>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fade">
                                      <p:cBhvr>
                                        <p:cTn id="8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bldLvl="0" animBg="1"/>
      <p:bldP spid="10" grpId="0"/>
      <p:bldP spid="11" grpId="0"/>
      <p:bldP spid="12" grpId="0" animBg="1"/>
      <p:bldP spid="13" grpId="0" animBg="1"/>
      <p:bldP spid="14" grpId="0" animBg="1"/>
      <p:bldP spid="16" grpId="0" animBg="1"/>
      <p:bldP spid="17" grpId="0" animBg="1"/>
      <p:bldP spid="18" grpId="0" animBg="1"/>
      <p:bldP spid="19" grpId="0" animBg="1"/>
      <p:bldP spid="20" grpId="0" animBg="1"/>
      <p:bldP spid="21" grpId="0" animBg="1"/>
      <p:bldP spid="22" grpId="0" animBg="1"/>
      <p:bldP spid="23" grpId="0" animBg="1"/>
      <p:bldP spid="24" grpId="0" animBg="1"/>
      <p:bldP spid="2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rot="16200000">
            <a:off x="405390" y="2621052"/>
            <a:ext cx="4930726" cy="3543170"/>
          </a:xfrm>
          <a:prstGeom prst="rect">
            <a:avLst/>
          </a:prstGeom>
          <a:gradFill>
            <a:gsLst>
              <a:gs pos="77000">
                <a:srgbClr val="FE532B"/>
              </a:gs>
              <a:gs pos="0">
                <a:srgbClr val="FB6928"/>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514860" y="433371"/>
            <a:ext cx="351692" cy="303373"/>
            <a:chOff x="992651" y="1308295"/>
            <a:chExt cx="505558" cy="436099"/>
          </a:xfrm>
        </p:grpSpPr>
        <p:sp>
          <p:nvSpPr>
            <p:cNvPr id="5" name="箭头: V 形 4"/>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p:cNvSpPr/>
          <p:nvPr/>
        </p:nvSpPr>
        <p:spPr>
          <a:xfrm>
            <a:off x="956462" y="264534"/>
            <a:ext cx="2646878" cy="584775"/>
          </a:xfrm>
          <a:prstGeom prst="rect">
            <a:avLst/>
          </a:prstGeom>
        </p:spPr>
        <p:txBody>
          <a:bodyPr wrap="none">
            <a:spAutoFit/>
          </a:bodyPr>
          <a:lstStyle/>
          <a:p>
            <a:r>
              <a:rPr lang="zh-CN" altLang="en-US" sz="3200" dirty="0">
                <a:solidFill>
                  <a:schemeClr val="tx1">
                    <a:lumMod val="75000"/>
                    <a:lumOff val="25000"/>
                  </a:schemeClr>
                </a:solidFill>
                <a:cs typeface="+mn-ea"/>
                <a:sym typeface="+mn-lt"/>
              </a:rPr>
              <a:t>销售成功技巧</a:t>
            </a:r>
            <a:endParaRPr lang="zh-CN" altLang="en-US" sz="3200" dirty="0">
              <a:solidFill>
                <a:schemeClr val="tx1">
                  <a:lumMod val="75000"/>
                  <a:lumOff val="25000"/>
                </a:schemeClr>
              </a:solidFill>
              <a:cs typeface="+mn-ea"/>
              <a:sym typeface="+mn-lt"/>
            </a:endParaRPr>
          </a:p>
        </p:txBody>
      </p:sp>
      <p:sp>
        <p:nvSpPr>
          <p:cNvPr id="9" name="矩形 8"/>
          <p:cNvSpPr/>
          <p:nvPr/>
        </p:nvSpPr>
        <p:spPr>
          <a:xfrm>
            <a:off x="956462" y="1203395"/>
            <a:ext cx="4852610" cy="523220"/>
          </a:xfrm>
          <a:prstGeom prst="rect">
            <a:avLst/>
          </a:prstGeom>
        </p:spPr>
        <p:txBody>
          <a:bodyPr wrap="none">
            <a:spAutoFit/>
          </a:bodyPr>
          <a:lstStyle/>
          <a:p>
            <a:r>
              <a:rPr lang="zh-CN" altLang="en-US" sz="2800" b="1" dirty="0">
                <a:gradFill>
                  <a:gsLst>
                    <a:gs pos="84000">
                      <a:srgbClr val="FE532B"/>
                    </a:gs>
                    <a:gs pos="0">
                      <a:srgbClr val="FA6D27"/>
                    </a:gs>
                  </a:gsLst>
                  <a:lin ang="10500000" scaled="0"/>
                </a:gradFill>
                <a:cs typeface="+mn-ea"/>
                <a:sym typeface="+mn-lt"/>
              </a:rPr>
              <a:t>技巧五：给他一个危机的理由</a:t>
            </a:r>
            <a:endParaRPr lang="en-US" altLang="zh-CN" sz="2800" b="1" dirty="0">
              <a:gradFill>
                <a:gsLst>
                  <a:gs pos="84000">
                    <a:srgbClr val="FE532B"/>
                  </a:gs>
                  <a:gs pos="0">
                    <a:srgbClr val="FA6D27"/>
                  </a:gs>
                </a:gsLst>
                <a:lin ang="10500000" scaled="0"/>
              </a:gradFill>
              <a:cs typeface="+mn-ea"/>
              <a:sym typeface="+mn-lt"/>
            </a:endParaRPr>
          </a:p>
        </p:txBody>
      </p:sp>
      <p:sp>
        <p:nvSpPr>
          <p:cNvPr id="10" name="矩形 9"/>
          <p:cNvSpPr/>
          <p:nvPr/>
        </p:nvSpPr>
        <p:spPr>
          <a:xfrm>
            <a:off x="1340635" y="2526064"/>
            <a:ext cx="3174666" cy="3323987"/>
          </a:xfrm>
          <a:prstGeom prst="rect">
            <a:avLst/>
          </a:prstGeom>
        </p:spPr>
        <p:txBody>
          <a:bodyPr wrap="square">
            <a:spAutoFit/>
          </a:bodyPr>
          <a:lstStyle/>
          <a:p>
            <a:pPr>
              <a:lnSpc>
                <a:spcPct val="150000"/>
              </a:lnSpc>
            </a:pPr>
            <a:r>
              <a:rPr lang="zh-CN" altLang="en-US" sz="2000" b="1" dirty="0">
                <a:solidFill>
                  <a:schemeClr val="bg1"/>
                </a:solidFill>
                <a:cs typeface="+mn-ea"/>
                <a:sym typeface="+mn-lt"/>
              </a:rPr>
              <a:t>面对所有明天再说，后天再说，下星期再说顾客，你永远记住：</a:t>
            </a:r>
            <a:r>
              <a:rPr lang="zh-CN" altLang="en-US" sz="2000" dirty="0">
                <a:solidFill>
                  <a:schemeClr val="bg1"/>
                </a:solidFill>
                <a:cs typeface="+mn-ea"/>
                <a:sym typeface="+mn-lt"/>
              </a:rPr>
              <a:t>所有的成交，绝技中的绝技。十大绝技中你绝对不能忽略的一个绝技，就是</a:t>
            </a:r>
            <a:r>
              <a:rPr lang="zh-CN" altLang="en-US" sz="2000" b="1" dirty="0">
                <a:solidFill>
                  <a:schemeClr val="bg1"/>
                </a:solidFill>
                <a:cs typeface="+mn-ea"/>
                <a:sym typeface="+mn-lt"/>
              </a:rPr>
              <a:t>给客户危急的理由，让他马上成交。</a:t>
            </a:r>
            <a:endParaRPr lang="zh-CN" altLang="en-US" sz="2000" b="1" dirty="0">
              <a:solidFill>
                <a:schemeClr val="bg1"/>
              </a:solidFill>
              <a:cs typeface="+mn-ea"/>
              <a:sym typeface="+mn-lt"/>
            </a:endParaRPr>
          </a:p>
        </p:txBody>
      </p:sp>
      <p:sp>
        <p:nvSpPr>
          <p:cNvPr id="12" name="矩形 11"/>
          <p:cNvSpPr/>
          <p:nvPr/>
        </p:nvSpPr>
        <p:spPr>
          <a:xfrm>
            <a:off x="4883806" y="2311042"/>
            <a:ext cx="6610745" cy="2252924"/>
          </a:xfrm>
          <a:prstGeom prst="rect">
            <a:avLst/>
          </a:prstGeom>
        </p:spPr>
        <p:txBody>
          <a:bodyPr wrap="square">
            <a:spAutoFit/>
          </a:bodyPr>
          <a:lstStyle/>
          <a:p>
            <a:r>
              <a:rPr lang="zh-CN" altLang="en-US" dirty="0">
                <a:solidFill>
                  <a:schemeClr val="tx1">
                    <a:lumMod val="65000"/>
                    <a:lumOff val="35000"/>
                  </a:schemeClr>
                </a:solidFill>
                <a:cs typeface="+mn-ea"/>
                <a:sym typeface="+mn-lt"/>
              </a:rPr>
              <a:t>给顾客非得今天买的理由，让他现在行动。你永远要创造急迫感而不是明天再说。</a:t>
            </a:r>
            <a:endParaRPr lang="en-US" altLang="zh-CN" dirty="0">
              <a:solidFill>
                <a:schemeClr val="tx1">
                  <a:lumMod val="65000"/>
                  <a:lumOff val="35000"/>
                </a:schemeClr>
              </a:solidFill>
              <a:cs typeface="+mn-ea"/>
              <a:sym typeface="+mn-lt"/>
            </a:endParaRPr>
          </a:p>
          <a:p>
            <a:endParaRPr lang="en-US" altLang="zh-CN" dirty="0">
              <a:solidFill>
                <a:schemeClr val="tx1">
                  <a:lumMod val="65000"/>
                  <a:lumOff val="35000"/>
                </a:schemeClr>
              </a:solidFill>
              <a:cs typeface="+mn-ea"/>
              <a:sym typeface="+mn-lt"/>
            </a:endParaRPr>
          </a:p>
          <a:p>
            <a:pPr marL="285750" indent="-285750">
              <a:lnSpc>
                <a:spcPct val="120000"/>
              </a:lnSpc>
              <a:buFont typeface="Wingdings" panose="05000000000000000000" pitchFamily="2" charset="2"/>
              <a:buChar char="ü"/>
            </a:pPr>
            <a:r>
              <a:rPr lang="zh-CN" altLang="en-US" b="1" dirty="0">
                <a:solidFill>
                  <a:schemeClr val="tx1">
                    <a:lumMod val="65000"/>
                    <a:lumOff val="35000"/>
                  </a:schemeClr>
                </a:solidFill>
                <a:cs typeface="+mn-ea"/>
                <a:sym typeface="+mn-lt"/>
              </a:rPr>
              <a:t>如果你确定你给顾客的是最低的价格的</a:t>
            </a:r>
            <a:r>
              <a:rPr lang="zh-CN" altLang="en-US" dirty="0">
                <a:solidFill>
                  <a:schemeClr val="tx1">
                    <a:lumMod val="65000"/>
                    <a:lumOff val="35000"/>
                  </a:schemeClr>
                </a:solidFill>
                <a:cs typeface="+mn-ea"/>
                <a:sym typeface="+mn-lt"/>
              </a:rPr>
              <a:t>，你就可以跟他讲，你必须现在买，要不然我就会涨价。</a:t>
            </a:r>
            <a:endParaRPr lang="en-US" altLang="zh-CN" dirty="0">
              <a:solidFill>
                <a:schemeClr val="tx1">
                  <a:lumMod val="65000"/>
                  <a:lumOff val="35000"/>
                </a:schemeClr>
              </a:solidFill>
              <a:cs typeface="+mn-ea"/>
              <a:sym typeface="+mn-lt"/>
            </a:endParaRPr>
          </a:p>
          <a:p>
            <a:pPr marL="285750" indent="-285750">
              <a:lnSpc>
                <a:spcPct val="120000"/>
              </a:lnSpc>
              <a:buFont typeface="Wingdings" panose="05000000000000000000" pitchFamily="2" charset="2"/>
              <a:buChar char="ü"/>
            </a:pPr>
            <a:r>
              <a:rPr lang="zh-CN" altLang="en-US" b="1" dirty="0">
                <a:solidFill>
                  <a:schemeClr val="tx1">
                    <a:lumMod val="65000"/>
                    <a:lumOff val="35000"/>
                  </a:schemeClr>
                </a:solidFill>
                <a:cs typeface="+mn-ea"/>
                <a:sym typeface="+mn-lt"/>
              </a:rPr>
              <a:t>如果你确定他到别家买不到</a:t>
            </a:r>
            <a:r>
              <a:rPr lang="zh-CN" altLang="en-US" dirty="0">
                <a:solidFill>
                  <a:schemeClr val="tx1">
                    <a:lumMod val="65000"/>
                    <a:lumOff val="35000"/>
                  </a:schemeClr>
                </a:solidFill>
                <a:cs typeface="+mn-ea"/>
                <a:sym typeface="+mn-lt"/>
              </a:rPr>
              <a:t>，你就可以跟他讲，你必须现在买，否则我就卖给别人了。</a:t>
            </a:r>
            <a:endParaRPr lang="zh-CN" altLang="en-US" dirty="0">
              <a:solidFill>
                <a:schemeClr val="tx1">
                  <a:lumMod val="65000"/>
                  <a:lumOff val="35000"/>
                </a:schemeClr>
              </a:solidFill>
              <a:cs typeface="+mn-ea"/>
              <a:sym typeface="+mn-lt"/>
            </a:endParaRPr>
          </a:p>
        </p:txBody>
      </p:sp>
      <p:sp>
        <p:nvSpPr>
          <p:cNvPr id="19" name="矩形 18"/>
          <p:cNvSpPr/>
          <p:nvPr/>
        </p:nvSpPr>
        <p:spPr>
          <a:xfrm>
            <a:off x="5653724" y="5441505"/>
            <a:ext cx="2954655" cy="461665"/>
          </a:xfrm>
          <a:prstGeom prst="rect">
            <a:avLst/>
          </a:prstGeom>
        </p:spPr>
        <p:txBody>
          <a:bodyPr wrap="none">
            <a:spAutoFit/>
          </a:bodyPr>
          <a:lstStyle/>
          <a:p>
            <a:pPr lvl="0"/>
            <a:r>
              <a:rPr lang="zh-CN" altLang="en-US" sz="2400" b="1" dirty="0">
                <a:solidFill>
                  <a:schemeClr val="tx1">
                    <a:lumMod val="65000"/>
                    <a:lumOff val="35000"/>
                  </a:schemeClr>
                </a:solidFill>
                <a:cs typeface="+mn-ea"/>
                <a:sym typeface="+mn-lt"/>
              </a:rPr>
              <a:t>拖延会有哪些坏处？</a:t>
            </a:r>
            <a:endParaRPr lang="zh-CN" altLang="en-US" sz="2400" b="1" dirty="0">
              <a:solidFill>
                <a:schemeClr val="tx1">
                  <a:lumMod val="65000"/>
                  <a:lumOff val="35000"/>
                </a:schemeClr>
              </a:solidFill>
              <a:cs typeface="+mn-ea"/>
              <a:sym typeface="+mn-lt"/>
            </a:endParaRPr>
          </a:p>
        </p:txBody>
      </p:sp>
      <p:sp>
        <p:nvSpPr>
          <p:cNvPr id="22" name="矩形 21"/>
          <p:cNvSpPr/>
          <p:nvPr/>
        </p:nvSpPr>
        <p:spPr>
          <a:xfrm>
            <a:off x="5653724" y="4894670"/>
            <a:ext cx="2954655" cy="461665"/>
          </a:xfrm>
          <a:prstGeom prst="rect">
            <a:avLst/>
          </a:prstGeom>
        </p:spPr>
        <p:txBody>
          <a:bodyPr wrap="none">
            <a:spAutoFit/>
          </a:bodyPr>
          <a:lstStyle/>
          <a:p>
            <a:pPr lvl="0"/>
            <a:r>
              <a:rPr lang="zh-CN" altLang="en-US" sz="2400" b="1" dirty="0">
                <a:solidFill>
                  <a:schemeClr val="tx1">
                    <a:lumMod val="65000"/>
                    <a:lumOff val="35000"/>
                  </a:schemeClr>
                </a:solidFill>
                <a:cs typeface="+mn-ea"/>
                <a:sym typeface="+mn-lt"/>
              </a:rPr>
              <a:t>现在买有哪些好处？</a:t>
            </a:r>
            <a:endParaRPr lang="zh-CN" altLang="en-US" sz="2400" b="1" dirty="0">
              <a:solidFill>
                <a:schemeClr val="tx1">
                  <a:lumMod val="65000"/>
                  <a:lumOff val="35000"/>
                </a:schemeClr>
              </a:solidFill>
              <a:cs typeface="+mn-ea"/>
              <a:sym typeface="+mn-lt"/>
            </a:endParaRPr>
          </a:p>
        </p:txBody>
      </p:sp>
      <p:sp>
        <p:nvSpPr>
          <p:cNvPr id="24" name="Freeform 45"/>
          <p:cNvSpPr>
            <a:spLocks noEditPoints="1"/>
          </p:cNvSpPr>
          <p:nvPr/>
        </p:nvSpPr>
        <p:spPr bwMode="auto">
          <a:xfrm>
            <a:off x="5276922" y="5012531"/>
            <a:ext cx="278328" cy="27832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gradFill>
            <a:gsLst>
              <a:gs pos="84000">
                <a:srgbClr val="FE532B"/>
              </a:gs>
              <a:gs pos="0">
                <a:srgbClr val="FA6D27"/>
              </a:gs>
            </a:gsLst>
            <a:lin ang="10500000" scaled="0"/>
          </a:gradFill>
          <a:ln w="9525">
            <a:noFill/>
            <a:round/>
          </a:ln>
        </p:spPr>
        <p:txBody>
          <a:bodyPr vert="horz" wrap="square" lIns="121920" tIns="60960" rIns="121920" bIns="60960" numCol="1" anchor="t" anchorCtr="0" compatLnSpc="1"/>
          <a:lstStyle/>
          <a:p>
            <a:endParaRPr lang="en-US" sz="2400" dirty="0">
              <a:solidFill>
                <a:schemeClr val="tx1">
                  <a:lumMod val="75000"/>
                  <a:lumOff val="25000"/>
                </a:schemeClr>
              </a:solidFill>
              <a:cs typeface="+mn-ea"/>
              <a:sym typeface="+mn-lt"/>
            </a:endParaRPr>
          </a:p>
        </p:txBody>
      </p:sp>
      <p:sp>
        <p:nvSpPr>
          <p:cNvPr id="25" name="Freeform 45"/>
          <p:cNvSpPr>
            <a:spLocks noEditPoints="1"/>
          </p:cNvSpPr>
          <p:nvPr/>
        </p:nvSpPr>
        <p:spPr bwMode="auto">
          <a:xfrm>
            <a:off x="5276922" y="5556181"/>
            <a:ext cx="278328" cy="27832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gradFill>
            <a:gsLst>
              <a:gs pos="84000">
                <a:srgbClr val="FE532B"/>
              </a:gs>
              <a:gs pos="0">
                <a:srgbClr val="FA6D27"/>
              </a:gs>
            </a:gsLst>
            <a:lin ang="10500000" scaled="0"/>
          </a:gradFill>
          <a:ln w="9525">
            <a:noFill/>
            <a:round/>
          </a:ln>
        </p:spPr>
        <p:txBody>
          <a:bodyPr vert="horz" wrap="square" lIns="121920" tIns="60960" rIns="121920" bIns="60960" numCol="1" anchor="t" anchorCtr="0" compatLnSpc="1"/>
          <a:lstStyle/>
          <a:p>
            <a:endParaRPr lang="en-US" sz="24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ppt_w</p:attrName>
                                        </p:attrNameLst>
                                      </p:cBhvr>
                                      <p:tavLst>
                                        <p:tav tm="0">
                                          <p:val>
                                            <p:fltVal val="0"/>
                                          </p:val>
                                        </p:tav>
                                        <p:tav tm="100000">
                                          <p:val>
                                            <p:strVal val="#ppt_w"/>
                                          </p:val>
                                        </p:tav>
                                      </p:tavLst>
                                    </p:anim>
                                    <p:anim calcmode="lin" valueType="num">
                                      <p:cBhvr>
                                        <p:cTn id="23" dur="500" fill="hold"/>
                                        <p:tgtEl>
                                          <p:spTgt spid="24"/>
                                        </p:tgtEl>
                                        <p:attrNameLst>
                                          <p:attrName>ppt_h</p:attrName>
                                        </p:attrNameLst>
                                      </p:cBhvr>
                                      <p:tavLst>
                                        <p:tav tm="0">
                                          <p:val>
                                            <p:fltVal val="0"/>
                                          </p:val>
                                        </p:tav>
                                        <p:tav tm="100000">
                                          <p:val>
                                            <p:strVal val="#ppt_h"/>
                                          </p:val>
                                        </p:tav>
                                      </p:tavLst>
                                    </p:anim>
                                    <p:animEffect transition="in" filter="fade">
                                      <p:cBhvr>
                                        <p:cTn id="24" dur="500"/>
                                        <p:tgtEl>
                                          <p:spTgt spid="24"/>
                                        </p:tgtEl>
                                      </p:cBhvr>
                                    </p:animEffect>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p:cTn id="28" dur="500" fill="hold"/>
                                        <p:tgtEl>
                                          <p:spTgt spid="25"/>
                                        </p:tgtEl>
                                        <p:attrNameLst>
                                          <p:attrName>ppt_w</p:attrName>
                                        </p:attrNameLst>
                                      </p:cBhvr>
                                      <p:tavLst>
                                        <p:tav tm="0">
                                          <p:val>
                                            <p:fltVal val="0"/>
                                          </p:val>
                                        </p:tav>
                                        <p:tav tm="100000">
                                          <p:val>
                                            <p:strVal val="#ppt_w"/>
                                          </p:val>
                                        </p:tav>
                                      </p:tavLst>
                                    </p:anim>
                                    <p:anim calcmode="lin" valueType="num">
                                      <p:cBhvr>
                                        <p:cTn id="29" dur="500" fill="hold"/>
                                        <p:tgtEl>
                                          <p:spTgt spid="25"/>
                                        </p:tgtEl>
                                        <p:attrNameLst>
                                          <p:attrName>ppt_h</p:attrName>
                                        </p:attrNameLst>
                                      </p:cBhvr>
                                      <p:tavLst>
                                        <p:tav tm="0">
                                          <p:val>
                                            <p:fltVal val="0"/>
                                          </p:val>
                                        </p:tav>
                                        <p:tav tm="100000">
                                          <p:val>
                                            <p:strVal val="#ppt_h"/>
                                          </p:val>
                                        </p:tav>
                                      </p:tavLst>
                                    </p:anim>
                                    <p:animEffect transition="in" filter="fade">
                                      <p:cBhvr>
                                        <p:cTn id="3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p:bldP spid="12" grpId="0"/>
      <p:bldP spid="24" grpId="0" animBg="1"/>
      <p:bldP spid="2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14860" y="433371"/>
            <a:ext cx="351692" cy="303373"/>
            <a:chOff x="992651" y="1308295"/>
            <a:chExt cx="505558" cy="436099"/>
          </a:xfrm>
        </p:grpSpPr>
        <p:sp>
          <p:nvSpPr>
            <p:cNvPr id="5" name="箭头: V 形 4"/>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p:cNvSpPr/>
          <p:nvPr/>
        </p:nvSpPr>
        <p:spPr>
          <a:xfrm>
            <a:off x="956462" y="264534"/>
            <a:ext cx="2646878" cy="584775"/>
          </a:xfrm>
          <a:prstGeom prst="rect">
            <a:avLst/>
          </a:prstGeom>
        </p:spPr>
        <p:txBody>
          <a:bodyPr wrap="none">
            <a:spAutoFit/>
          </a:bodyPr>
          <a:lstStyle/>
          <a:p>
            <a:r>
              <a:rPr lang="zh-CN" altLang="en-US" sz="3200" dirty="0">
                <a:solidFill>
                  <a:schemeClr val="tx1">
                    <a:lumMod val="75000"/>
                    <a:lumOff val="25000"/>
                  </a:schemeClr>
                </a:solidFill>
                <a:cs typeface="+mn-ea"/>
                <a:sym typeface="+mn-lt"/>
              </a:rPr>
              <a:t>销售成功技巧</a:t>
            </a:r>
            <a:endParaRPr lang="zh-CN" altLang="en-US" sz="3200" dirty="0">
              <a:solidFill>
                <a:schemeClr val="tx1">
                  <a:lumMod val="75000"/>
                  <a:lumOff val="25000"/>
                </a:schemeClr>
              </a:solidFill>
              <a:cs typeface="+mn-ea"/>
              <a:sym typeface="+mn-lt"/>
            </a:endParaRPr>
          </a:p>
        </p:txBody>
      </p:sp>
      <p:sp>
        <p:nvSpPr>
          <p:cNvPr id="9" name="矩形 8"/>
          <p:cNvSpPr/>
          <p:nvPr/>
        </p:nvSpPr>
        <p:spPr>
          <a:xfrm>
            <a:off x="956462" y="1203395"/>
            <a:ext cx="4134465" cy="523220"/>
          </a:xfrm>
          <a:prstGeom prst="rect">
            <a:avLst/>
          </a:prstGeom>
        </p:spPr>
        <p:txBody>
          <a:bodyPr wrap="none">
            <a:spAutoFit/>
          </a:bodyPr>
          <a:lstStyle/>
          <a:p>
            <a:r>
              <a:rPr lang="zh-CN" altLang="en-US" sz="2800" b="1" dirty="0">
                <a:gradFill>
                  <a:gsLst>
                    <a:gs pos="84000">
                      <a:srgbClr val="FE532B"/>
                    </a:gs>
                    <a:gs pos="0">
                      <a:srgbClr val="FA6D27"/>
                    </a:gs>
                  </a:gsLst>
                  <a:lin ang="10500000" scaled="0"/>
                </a:gradFill>
                <a:cs typeface="+mn-ea"/>
                <a:sym typeface="+mn-lt"/>
              </a:rPr>
              <a:t>技巧六：区别价格和价值</a:t>
            </a:r>
            <a:endParaRPr lang="en-US" altLang="zh-CN" sz="2800" b="1" dirty="0">
              <a:gradFill>
                <a:gsLst>
                  <a:gs pos="84000">
                    <a:srgbClr val="FE532B"/>
                  </a:gs>
                  <a:gs pos="0">
                    <a:srgbClr val="FA6D27"/>
                  </a:gs>
                </a:gsLst>
                <a:lin ang="10500000" scaled="0"/>
              </a:gradFill>
              <a:cs typeface="+mn-ea"/>
              <a:sym typeface="+mn-lt"/>
            </a:endParaRPr>
          </a:p>
        </p:txBody>
      </p:sp>
      <p:sp>
        <p:nvSpPr>
          <p:cNvPr id="10" name="矩形 9"/>
          <p:cNvSpPr/>
          <p:nvPr/>
        </p:nvSpPr>
        <p:spPr>
          <a:xfrm>
            <a:off x="956462" y="1770690"/>
            <a:ext cx="10403964" cy="961289"/>
          </a:xfrm>
          <a:prstGeom prst="rect">
            <a:avLst/>
          </a:prstGeom>
        </p:spPr>
        <p:txBody>
          <a:bodyPr wrap="square">
            <a:spAutoFit/>
          </a:bodyPr>
          <a:lstStyle/>
          <a:p>
            <a:pPr>
              <a:lnSpc>
                <a:spcPct val="150000"/>
              </a:lnSpc>
            </a:pPr>
            <a:r>
              <a:rPr lang="zh-CN" altLang="en-US" sz="2000" dirty="0">
                <a:solidFill>
                  <a:schemeClr val="tx1">
                    <a:lumMod val="65000"/>
                    <a:lumOff val="35000"/>
                  </a:schemeClr>
                </a:solidFill>
                <a:cs typeface="+mn-ea"/>
                <a:sym typeface="+mn-lt"/>
              </a:rPr>
              <a:t>如果有人还在那边说真的太贵了，他很在乎钱，他很小气的人。他很舍不得的人，怎么办呢？这时候你只好用反问来问他，啊！太贵了，你是指价格贵还是价值贵？</a:t>
            </a:r>
            <a:endParaRPr lang="zh-CN" altLang="en-US" sz="2000" dirty="0">
              <a:solidFill>
                <a:schemeClr val="tx1">
                  <a:lumMod val="65000"/>
                  <a:lumOff val="35000"/>
                </a:schemeClr>
              </a:solidFill>
              <a:cs typeface="+mn-ea"/>
              <a:sym typeface="+mn-lt"/>
            </a:endParaRPr>
          </a:p>
        </p:txBody>
      </p:sp>
      <p:cxnSp>
        <p:nvCxnSpPr>
          <p:cNvPr id="11" name="MH_Other_1"/>
          <p:cNvCxnSpPr/>
          <p:nvPr/>
        </p:nvCxnSpPr>
        <p:spPr>
          <a:xfrm flipH="1">
            <a:off x="7818867" y="5680767"/>
            <a:ext cx="4848" cy="547098"/>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2" name="MH_Other_2"/>
          <p:cNvCxnSpPr/>
          <p:nvPr/>
        </p:nvCxnSpPr>
        <p:spPr>
          <a:xfrm flipH="1">
            <a:off x="4391427" y="3182220"/>
            <a:ext cx="1090" cy="680987"/>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3" name="MH_Other_4"/>
          <p:cNvSpPr/>
          <p:nvPr/>
        </p:nvSpPr>
        <p:spPr bwMode="gray">
          <a:xfrm rot="5235986" flipH="1">
            <a:off x="4487813" y="3384352"/>
            <a:ext cx="389334" cy="542925"/>
          </a:xfrm>
          <a:custGeom>
            <a:avLst/>
            <a:gdLst>
              <a:gd name="T0" fmla="*/ 0 w 618"/>
              <a:gd name="T1" fmla="*/ 0 h 654"/>
              <a:gd name="T2" fmla="*/ 2147483647 w 618"/>
              <a:gd name="T3" fmla="*/ 2147483647 h 654"/>
              <a:gd name="T4" fmla="*/ 0 60000 65536"/>
              <a:gd name="T5" fmla="*/ 0 60000 65536"/>
              <a:gd name="T6" fmla="*/ 0 w 618"/>
              <a:gd name="T7" fmla="*/ 0 h 654"/>
              <a:gd name="T8" fmla="*/ 618 w 618"/>
              <a:gd name="T9" fmla="*/ 654 h 654"/>
            </a:gdLst>
            <a:ahLst/>
            <a:cxnLst>
              <a:cxn ang="T4">
                <a:pos x="T0" y="T1"/>
              </a:cxn>
              <a:cxn ang="T5">
                <a:pos x="T2" y="T3"/>
              </a:cxn>
            </a:cxnLst>
            <a:rect l="T6" t="T7" r="T8" b="T9"/>
            <a:pathLst>
              <a:path w="618" h="654">
                <a:moveTo>
                  <a:pt x="0" y="0"/>
                </a:moveTo>
                <a:cubicBezTo>
                  <a:pt x="0" y="0"/>
                  <a:pt x="486" y="192"/>
                  <a:pt x="618" y="654"/>
                </a:cubicBezTo>
              </a:path>
            </a:pathLst>
          </a:custGeom>
          <a:noFill/>
          <a:ln w="25400" cap="flat">
            <a:solidFill>
              <a:schemeClr val="tx1">
                <a:lumMod val="50000"/>
                <a:lumOff val="50000"/>
              </a:schemeClr>
            </a:solidFill>
            <a:prstDash val="solid"/>
            <a:miter lim="800000"/>
            <a:tailEnd type="triangle" w="med" len="lg"/>
          </a:ln>
          <a:extLst>
            <a:ext uri="{909E8E84-426E-40DD-AFC4-6F175D3DCCD1}">
              <a14:hiddenFill xmlns:a14="http://schemas.microsoft.com/office/drawing/2010/main">
                <a:solidFill>
                  <a:srgbClr val="FFFFFF"/>
                </a:solidFill>
              </a14:hiddenFill>
            </a:ext>
          </a:extLst>
        </p:spPr>
        <p:txBody>
          <a:bodyPr/>
          <a:lstStyle/>
          <a:p>
            <a:endParaRPr lang="zh-CN" altLang="en-US" sz="1350" dirty="0">
              <a:solidFill>
                <a:schemeClr val="tx1">
                  <a:lumMod val="65000"/>
                  <a:lumOff val="35000"/>
                </a:schemeClr>
              </a:solidFill>
              <a:cs typeface="+mn-ea"/>
              <a:sym typeface="+mn-lt"/>
            </a:endParaRPr>
          </a:p>
        </p:txBody>
      </p:sp>
      <p:sp>
        <p:nvSpPr>
          <p:cNvPr id="14" name="MH_Other_8"/>
          <p:cNvSpPr/>
          <p:nvPr/>
        </p:nvSpPr>
        <p:spPr bwMode="gray">
          <a:xfrm rot="5235986" flipV="1">
            <a:off x="7296497" y="5467945"/>
            <a:ext cx="389334" cy="542925"/>
          </a:xfrm>
          <a:custGeom>
            <a:avLst/>
            <a:gdLst>
              <a:gd name="T0" fmla="*/ 0 w 618"/>
              <a:gd name="T1" fmla="*/ 0 h 654"/>
              <a:gd name="T2" fmla="*/ 2147483647 w 618"/>
              <a:gd name="T3" fmla="*/ 2147483647 h 654"/>
              <a:gd name="T4" fmla="*/ 0 60000 65536"/>
              <a:gd name="T5" fmla="*/ 0 60000 65536"/>
              <a:gd name="T6" fmla="*/ 0 w 618"/>
              <a:gd name="T7" fmla="*/ 0 h 654"/>
              <a:gd name="T8" fmla="*/ 618 w 618"/>
              <a:gd name="T9" fmla="*/ 654 h 654"/>
            </a:gdLst>
            <a:ahLst/>
            <a:cxnLst>
              <a:cxn ang="T4">
                <a:pos x="T0" y="T1"/>
              </a:cxn>
              <a:cxn ang="T5">
                <a:pos x="T2" y="T3"/>
              </a:cxn>
            </a:cxnLst>
            <a:rect l="T6" t="T7" r="T8" b="T9"/>
            <a:pathLst>
              <a:path w="618" h="654">
                <a:moveTo>
                  <a:pt x="0" y="0"/>
                </a:moveTo>
                <a:cubicBezTo>
                  <a:pt x="0" y="0"/>
                  <a:pt x="486" y="192"/>
                  <a:pt x="618" y="654"/>
                </a:cubicBezTo>
              </a:path>
            </a:pathLst>
          </a:custGeom>
          <a:noFill/>
          <a:ln w="25400" cap="flat">
            <a:solidFill>
              <a:schemeClr val="tx1">
                <a:lumMod val="50000"/>
                <a:lumOff val="50000"/>
              </a:schemeClr>
            </a:solidFill>
            <a:prstDash val="solid"/>
            <a:miter lim="800000"/>
            <a:tailEnd type="triangle" w="med" len="lg"/>
          </a:ln>
          <a:extLst>
            <a:ext uri="{909E8E84-426E-40DD-AFC4-6F175D3DCCD1}">
              <a14:hiddenFill xmlns:a14="http://schemas.microsoft.com/office/drawing/2010/main">
                <a:solidFill>
                  <a:srgbClr val="FFFFFF"/>
                </a:solidFill>
              </a14:hiddenFill>
            </a:ext>
          </a:extLst>
        </p:spPr>
        <p:txBody>
          <a:bodyPr/>
          <a:lstStyle/>
          <a:p>
            <a:endParaRPr lang="zh-CN" altLang="en-US" sz="1350" dirty="0">
              <a:solidFill>
                <a:schemeClr val="tx1">
                  <a:lumMod val="65000"/>
                  <a:lumOff val="35000"/>
                </a:schemeClr>
              </a:solidFill>
              <a:cs typeface="+mn-ea"/>
              <a:sym typeface="+mn-lt"/>
            </a:endParaRPr>
          </a:p>
        </p:txBody>
      </p:sp>
      <p:sp>
        <p:nvSpPr>
          <p:cNvPr id="15" name="MH_Text_2"/>
          <p:cNvSpPr txBox="1">
            <a:spLocks noChangeArrowheads="1"/>
          </p:cNvSpPr>
          <p:nvPr/>
        </p:nvSpPr>
        <p:spPr bwMode="gray">
          <a:xfrm>
            <a:off x="7896963" y="5656556"/>
            <a:ext cx="3461674" cy="551689"/>
          </a:xfrm>
          <a:prstGeom prst="rect">
            <a:avLst/>
          </a:prstGeom>
          <a:noFill/>
          <a:ln w="9525">
            <a:noFill/>
            <a:miter lim="800000"/>
          </a:ln>
        </p:spPr>
        <p:txBody>
          <a:bodyPr wrap="square" lIns="0" tIns="0" rIns="0" bIns="0" anchor="ctr">
            <a:noAutofit/>
          </a:bodyPr>
          <a:lstStyle>
            <a:lvl1pPr defTabSz="802005">
              <a:defRPr>
                <a:solidFill>
                  <a:schemeClr val="tx1"/>
                </a:solidFill>
                <a:latin typeface="Arial" panose="020B0604020202020204" pitchFamily="34" charset="0"/>
              </a:defRPr>
            </a:lvl1pPr>
            <a:lvl2pPr marL="742950" indent="-285750" defTabSz="802005">
              <a:defRPr>
                <a:solidFill>
                  <a:schemeClr val="tx1"/>
                </a:solidFill>
                <a:latin typeface="Arial" panose="020B0604020202020204" pitchFamily="34" charset="0"/>
              </a:defRPr>
            </a:lvl2pPr>
            <a:lvl3pPr marL="1143000" indent="-228600" defTabSz="802005">
              <a:defRPr>
                <a:solidFill>
                  <a:schemeClr val="tx1"/>
                </a:solidFill>
                <a:latin typeface="Arial" panose="020B0604020202020204" pitchFamily="34" charset="0"/>
              </a:defRPr>
            </a:lvl3pPr>
            <a:lvl4pPr marL="1600200" indent="-228600" defTabSz="802005">
              <a:defRPr>
                <a:solidFill>
                  <a:schemeClr val="tx1"/>
                </a:solidFill>
                <a:latin typeface="Arial" panose="020B0604020202020204" pitchFamily="34" charset="0"/>
              </a:defRPr>
            </a:lvl4pPr>
            <a:lvl5pPr marL="2057400" indent="-228600" defTabSz="802005">
              <a:defRPr>
                <a:solidFill>
                  <a:schemeClr val="tx1"/>
                </a:solidFill>
                <a:latin typeface="Arial" panose="020B0604020202020204" pitchFamily="34" charset="0"/>
              </a:defRPr>
            </a:lvl5pPr>
            <a:lvl6pPr marL="2514600" indent="-228600" defTabSz="802005" fontAlgn="base">
              <a:spcBef>
                <a:spcPct val="0"/>
              </a:spcBef>
              <a:spcAft>
                <a:spcPct val="0"/>
              </a:spcAft>
              <a:defRPr>
                <a:solidFill>
                  <a:schemeClr val="tx1"/>
                </a:solidFill>
                <a:latin typeface="Arial" panose="020B0604020202020204" pitchFamily="34" charset="0"/>
              </a:defRPr>
            </a:lvl6pPr>
            <a:lvl7pPr marL="2971800" indent="-228600" defTabSz="802005" fontAlgn="base">
              <a:spcBef>
                <a:spcPct val="0"/>
              </a:spcBef>
              <a:spcAft>
                <a:spcPct val="0"/>
              </a:spcAft>
              <a:defRPr>
                <a:solidFill>
                  <a:schemeClr val="tx1"/>
                </a:solidFill>
                <a:latin typeface="Arial" panose="020B0604020202020204" pitchFamily="34" charset="0"/>
              </a:defRPr>
            </a:lvl7pPr>
            <a:lvl8pPr marL="3429000" indent="-228600" defTabSz="802005" fontAlgn="base">
              <a:spcBef>
                <a:spcPct val="0"/>
              </a:spcBef>
              <a:spcAft>
                <a:spcPct val="0"/>
              </a:spcAft>
              <a:defRPr>
                <a:solidFill>
                  <a:schemeClr val="tx1"/>
                </a:solidFill>
                <a:latin typeface="Arial" panose="020B0604020202020204" pitchFamily="34" charset="0"/>
              </a:defRPr>
            </a:lvl8pPr>
            <a:lvl9pPr marL="3886200" indent="-228600" defTabSz="802005" fontAlgn="base">
              <a:spcBef>
                <a:spcPct val="0"/>
              </a:spcBef>
              <a:spcAft>
                <a:spcPct val="0"/>
              </a:spcAft>
              <a:defRPr>
                <a:solidFill>
                  <a:schemeClr val="tx1"/>
                </a:solidFill>
                <a:latin typeface="Arial" panose="020B0604020202020204" pitchFamily="34" charset="0"/>
              </a:defRPr>
            </a:lvl9pPr>
          </a:lstStyle>
          <a:p>
            <a:pPr>
              <a:lnSpc>
                <a:spcPct val="120000"/>
              </a:lnSpc>
              <a:spcAft>
                <a:spcPct val="40000"/>
              </a:spcAft>
            </a:pPr>
            <a:r>
              <a:rPr lang="zh-CN" altLang="en-US" noProof="1">
                <a:solidFill>
                  <a:schemeClr val="tx1">
                    <a:lumMod val="65000"/>
                    <a:lumOff val="35000"/>
                  </a:schemeClr>
                </a:solidFill>
                <a:latin typeface="+mn-lt"/>
                <a:cs typeface="+mn-ea"/>
                <a:sym typeface="+mn-lt"/>
              </a:rPr>
              <a:t>你买回去以后它为你带来的回报，这是</a:t>
            </a:r>
            <a:r>
              <a:rPr lang="zh-CN" altLang="en-US" b="1" noProof="1">
                <a:solidFill>
                  <a:schemeClr val="tx1">
                    <a:lumMod val="65000"/>
                    <a:lumOff val="35000"/>
                  </a:schemeClr>
                </a:solidFill>
                <a:latin typeface="+mn-lt"/>
                <a:cs typeface="+mn-ea"/>
                <a:sym typeface="+mn-lt"/>
              </a:rPr>
              <a:t>长久性的</a:t>
            </a:r>
            <a:endParaRPr lang="en-US" altLang="zh-CN" b="1" noProof="1">
              <a:solidFill>
                <a:schemeClr val="tx1">
                  <a:lumMod val="65000"/>
                  <a:lumOff val="35000"/>
                </a:schemeClr>
              </a:solidFill>
              <a:latin typeface="+mn-lt"/>
              <a:cs typeface="+mn-ea"/>
              <a:sym typeface="+mn-lt"/>
            </a:endParaRPr>
          </a:p>
        </p:txBody>
      </p:sp>
      <p:sp>
        <p:nvSpPr>
          <p:cNvPr id="16" name="MH_Text_1"/>
          <p:cNvSpPr txBox="1">
            <a:spLocks noChangeArrowheads="1"/>
          </p:cNvSpPr>
          <p:nvPr/>
        </p:nvSpPr>
        <p:spPr bwMode="gray">
          <a:xfrm>
            <a:off x="1063633" y="3132786"/>
            <a:ext cx="3066895" cy="551689"/>
          </a:xfrm>
          <a:prstGeom prst="rect">
            <a:avLst/>
          </a:prstGeom>
          <a:noFill/>
          <a:ln w="9525">
            <a:noFill/>
            <a:miter lim="800000"/>
          </a:ln>
        </p:spPr>
        <p:txBody>
          <a:bodyPr wrap="square" lIns="0" tIns="0" rIns="0" bIns="0" anchor="ctr">
            <a:noAutofit/>
          </a:bodyPr>
          <a:lstStyle>
            <a:lvl1pPr defTabSz="802005">
              <a:defRPr>
                <a:solidFill>
                  <a:schemeClr val="tx1"/>
                </a:solidFill>
                <a:latin typeface="Arial" panose="020B0604020202020204" pitchFamily="34" charset="0"/>
              </a:defRPr>
            </a:lvl1pPr>
            <a:lvl2pPr marL="742950" indent="-285750" defTabSz="802005">
              <a:defRPr>
                <a:solidFill>
                  <a:schemeClr val="tx1"/>
                </a:solidFill>
                <a:latin typeface="Arial" panose="020B0604020202020204" pitchFamily="34" charset="0"/>
              </a:defRPr>
            </a:lvl2pPr>
            <a:lvl3pPr marL="1143000" indent="-228600" defTabSz="802005">
              <a:defRPr>
                <a:solidFill>
                  <a:schemeClr val="tx1"/>
                </a:solidFill>
                <a:latin typeface="Arial" panose="020B0604020202020204" pitchFamily="34" charset="0"/>
              </a:defRPr>
            </a:lvl3pPr>
            <a:lvl4pPr marL="1600200" indent="-228600" defTabSz="802005">
              <a:defRPr>
                <a:solidFill>
                  <a:schemeClr val="tx1"/>
                </a:solidFill>
                <a:latin typeface="Arial" panose="020B0604020202020204" pitchFamily="34" charset="0"/>
              </a:defRPr>
            </a:lvl4pPr>
            <a:lvl5pPr marL="2057400" indent="-228600" defTabSz="802005">
              <a:defRPr>
                <a:solidFill>
                  <a:schemeClr val="tx1"/>
                </a:solidFill>
                <a:latin typeface="Arial" panose="020B0604020202020204" pitchFamily="34" charset="0"/>
              </a:defRPr>
            </a:lvl5pPr>
            <a:lvl6pPr marL="2514600" indent="-228600" defTabSz="802005" fontAlgn="base">
              <a:spcBef>
                <a:spcPct val="0"/>
              </a:spcBef>
              <a:spcAft>
                <a:spcPct val="0"/>
              </a:spcAft>
              <a:defRPr>
                <a:solidFill>
                  <a:schemeClr val="tx1"/>
                </a:solidFill>
                <a:latin typeface="Arial" panose="020B0604020202020204" pitchFamily="34" charset="0"/>
              </a:defRPr>
            </a:lvl6pPr>
            <a:lvl7pPr marL="2971800" indent="-228600" defTabSz="802005" fontAlgn="base">
              <a:spcBef>
                <a:spcPct val="0"/>
              </a:spcBef>
              <a:spcAft>
                <a:spcPct val="0"/>
              </a:spcAft>
              <a:defRPr>
                <a:solidFill>
                  <a:schemeClr val="tx1"/>
                </a:solidFill>
                <a:latin typeface="Arial" panose="020B0604020202020204" pitchFamily="34" charset="0"/>
              </a:defRPr>
            </a:lvl7pPr>
            <a:lvl8pPr marL="3429000" indent="-228600" defTabSz="802005" fontAlgn="base">
              <a:spcBef>
                <a:spcPct val="0"/>
              </a:spcBef>
              <a:spcAft>
                <a:spcPct val="0"/>
              </a:spcAft>
              <a:defRPr>
                <a:solidFill>
                  <a:schemeClr val="tx1"/>
                </a:solidFill>
                <a:latin typeface="Arial" panose="020B0604020202020204" pitchFamily="34" charset="0"/>
              </a:defRPr>
            </a:lvl8pPr>
            <a:lvl9pPr marL="3886200" indent="-228600" defTabSz="802005" fontAlgn="base">
              <a:spcBef>
                <a:spcPct val="0"/>
              </a:spcBef>
              <a:spcAft>
                <a:spcPct val="0"/>
              </a:spcAft>
              <a:defRPr>
                <a:solidFill>
                  <a:schemeClr val="tx1"/>
                </a:solidFill>
                <a:latin typeface="Arial" panose="020B0604020202020204" pitchFamily="34" charset="0"/>
              </a:defRPr>
            </a:lvl9pPr>
          </a:lstStyle>
          <a:p>
            <a:pPr>
              <a:lnSpc>
                <a:spcPct val="120000"/>
              </a:lnSpc>
              <a:spcAft>
                <a:spcPct val="40000"/>
              </a:spcAft>
            </a:pPr>
            <a:r>
              <a:rPr lang="zh-CN" altLang="en-US" noProof="1">
                <a:solidFill>
                  <a:schemeClr val="tx1">
                    <a:lumMod val="65000"/>
                    <a:lumOff val="35000"/>
                  </a:schemeClr>
                </a:solidFill>
                <a:latin typeface="+mn-lt"/>
                <a:cs typeface="+mn-ea"/>
                <a:sym typeface="+mn-lt"/>
              </a:rPr>
              <a:t>价格是你买它的时候所要付出的金钱，</a:t>
            </a:r>
            <a:r>
              <a:rPr lang="zh-CN" altLang="en-US" b="1" noProof="1">
                <a:solidFill>
                  <a:schemeClr val="tx1">
                    <a:lumMod val="65000"/>
                    <a:lumOff val="35000"/>
                  </a:schemeClr>
                </a:solidFill>
                <a:latin typeface="+mn-lt"/>
                <a:cs typeface="+mn-ea"/>
                <a:sym typeface="+mn-lt"/>
              </a:rPr>
              <a:t>只是一次性的。</a:t>
            </a:r>
            <a:endParaRPr lang="en-US" altLang="zh-CN" b="1" noProof="1">
              <a:solidFill>
                <a:schemeClr val="tx1">
                  <a:lumMod val="65000"/>
                  <a:lumOff val="35000"/>
                </a:schemeClr>
              </a:solidFill>
              <a:latin typeface="+mn-lt"/>
              <a:cs typeface="+mn-ea"/>
              <a:sym typeface="+mn-lt"/>
            </a:endParaRPr>
          </a:p>
        </p:txBody>
      </p:sp>
      <p:grpSp>
        <p:nvGrpSpPr>
          <p:cNvPr id="17" name="组合 16"/>
          <p:cNvGrpSpPr/>
          <p:nvPr/>
        </p:nvGrpSpPr>
        <p:grpSpPr>
          <a:xfrm>
            <a:off x="4772968" y="3429000"/>
            <a:ext cx="2607468" cy="2606277"/>
            <a:chOff x="4769908" y="3292219"/>
            <a:chExt cx="2607468" cy="2606277"/>
          </a:xfrm>
        </p:grpSpPr>
        <p:sp>
          <p:nvSpPr>
            <p:cNvPr id="18" name="MH_Other_3"/>
            <p:cNvSpPr/>
            <p:nvPr/>
          </p:nvSpPr>
          <p:spPr bwMode="gray">
            <a:xfrm>
              <a:off x="4769909" y="3292219"/>
              <a:ext cx="1297781" cy="1345406"/>
            </a:xfrm>
            <a:custGeom>
              <a:avLst/>
              <a:gdLst>
                <a:gd name="T0" fmla="*/ 0 w 846"/>
                <a:gd name="T1" fmla="*/ 2354 h 875"/>
                <a:gd name="T2" fmla="*/ 1 w 846"/>
                <a:gd name="T3" fmla="*/ 2433 h 875"/>
                <a:gd name="T4" fmla="*/ 828 w 846"/>
                <a:gd name="T5" fmla="*/ 2433 h 875"/>
                <a:gd name="T6" fmla="*/ 2331 w 846"/>
                <a:gd name="T7" fmla="*/ 783 h 875"/>
                <a:gd name="T8" fmla="*/ 2331 w 846"/>
                <a:gd name="T9" fmla="*/ 0 h 875"/>
                <a:gd name="T10" fmla="*/ 0 w 846"/>
                <a:gd name="T11" fmla="*/ 2354 h 875"/>
                <a:gd name="T12" fmla="*/ 0 60000 65536"/>
                <a:gd name="T13" fmla="*/ 0 60000 65536"/>
                <a:gd name="T14" fmla="*/ 0 60000 65536"/>
                <a:gd name="T15" fmla="*/ 0 60000 65536"/>
                <a:gd name="T16" fmla="*/ 0 60000 65536"/>
                <a:gd name="T17" fmla="*/ 0 60000 65536"/>
                <a:gd name="T18" fmla="*/ 0 w 846"/>
                <a:gd name="T19" fmla="*/ 0 h 875"/>
                <a:gd name="T20" fmla="*/ 846 w 846"/>
                <a:gd name="T21" fmla="*/ 875 h 875"/>
              </a:gdLst>
              <a:ahLst/>
              <a:cxnLst>
                <a:cxn ang="T12">
                  <a:pos x="T0" y="T1"/>
                </a:cxn>
                <a:cxn ang="T13">
                  <a:pos x="T2" y="T3"/>
                </a:cxn>
                <a:cxn ang="T14">
                  <a:pos x="T4" y="T5"/>
                </a:cxn>
                <a:cxn ang="T15">
                  <a:pos x="T6" y="T7"/>
                </a:cxn>
                <a:cxn ang="T16">
                  <a:pos x="T8" y="T9"/>
                </a:cxn>
                <a:cxn ang="T17">
                  <a:pos x="T10" y="T11"/>
                </a:cxn>
              </a:cxnLst>
              <a:rect l="T18" t="T19" r="T20" b="T21"/>
              <a:pathLst>
                <a:path w="846" h="875">
                  <a:moveTo>
                    <a:pt x="0" y="846"/>
                  </a:moveTo>
                  <a:cubicBezTo>
                    <a:pt x="0" y="855"/>
                    <a:pt x="0" y="865"/>
                    <a:pt x="1" y="875"/>
                  </a:cubicBezTo>
                  <a:cubicBezTo>
                    <a:pt x="300" y="875"/>
                    <a:pt x="300" y="875"/>
                    <a:pt x="300" y="875"/>
                  </a:cubicBezTo>
                  <a:cubicBezTo>
                    <a:pt x="317" y="269"/>
                    <a:pt x="846" y="281"/>
                    <a:pt x="846" y="281"/>
                  </a:cubicBezTo>
                  <a:cubicBezTo>
                    <a:pt x="846" y="0"/>
                    <a:pt x="846" y="0"/>
                    <a:pt x="846" y="0"/>
                  </a:cubicBezTo>
                  <a:cubicBezTo>
                    <a:pt x="379" y="0"/>
                    <a:pt x="0" y="378"/>
                    <a:pt x="0" y="846"/>
                  </a:cubicBezTo>
                  <a:close/>
                </a:path>
              </a:pathLst>
            </a:custGeom>
            <a:gradFill>
              <a:gsLst>
                <a:gs pos="84000">
                  <a:srgbClr val="FE532B"/>
                </a:gs>
                <a:gs pos="0">
                  <a:srgbClr val="FA6D27"/>
                </a:gs>
              </a:gsLst>
              <a:lin ang="10500000" scaled="0"/>
            </a:gradFill>
            <a:ln w="1270" cap="flat" cmpd="sng">
              <a:noFill/>
              <a:prstDash val="solid"/>
              <a:miter lim="800000"/>
              <a:headEnd type="none" w="med" len="med"/>
              <a:tailEnd type="none" w="med" len="med"/>
            </a:ln>
          </p:spPr>
          <p:txBody>
            <a:bodyPr/>
            <a:lstStyle/>
            <a:p>
              <a:endParaRPr lang="zh-CN" altLang="en-US" sz="1350" dirty="0">
                <a:solidFill>
                  <a:schemeClr val="tx1">
                    <a:lumMod val="65000"/>
                    <a:lumOff val="35000"/>
                  </a:schemeClr>
                </a:solidFill>
                <a:cs typeface="+mn-ea"/>
                <a:sym typeface="+mn-lt"/>
              </a:endParaRPr>
            </a:p>
          </p:txBody>
        </p:sp>
        <p:sp>
          <p:nvSpPr>
            <p:cNvPr id="19" name="MH_Other_5"/>
            <p:cNvSpPr/>
            <p:nvPr/>
          </p:nvSpPr>
          <p:spPr bwMode="gray">
            <a:xfrm>
              <a:off x="6074832" y="3292219"/>
              <a:ext cx="1302544" cy="1345406"/>
            </a:xfrm>
            <a:custGeom>
              <a:avLst/>
              <a:gdLst>
                <a:gd name="T0" fmla="*/ 0 w 845"/>
                <a:gd name="T1" fmla="*/ 0 h 875"/>
                <a:gd name="T2" fmla="*/ 0 w 845"/>
                <a:gd name="T3" fmla="*/ 783 h 875"/>
                <a:gd name="T4" fmla="*/ 1611 w 845"/>
                <a:gd name="T5" fmla="*/ 2433 h 875"/>
                <a:gd name="T6" fmla="*/ 2373 w 845"/>
                <a:gd name="T7" fmla="*/ 2433 h 875"/>
                <a:gd name="T8" fmla="*/ 2373 w 845"/>
                <a:gd name="T9" fmla="*/ 2354 h 875"/>
                <a:gd name="T10" fmla="*/ 0 w 845"/>
                <a:gd name="T11" fmla="*/ 0 h 875"/>
                <a:gd name="T12" fmla="*/ 0 60000 65536"/>
                <a:gd name="T13" fmla="*/ 0 60000 65536"/>
                <a:gd name="T14" fmla="*/ 0 60000 65536"/>
                <a:gd name="T15" fmla="*/ 0 60000 65536"/>
                <a:gd name="T16" fmla="*/ 0 60000 65536"/>
                <a:gd name="T17" fmla="*/ 0 60000 65536"/>
                <a:gd name="T18" fmla="*/ 0 w 845"/>
                <a:gd name="T19" fmla="*/ 0 h 875"/>
                <a:gd name="T20" fmla="*/ 845 w 845"/>
                <a:gd name="T21" fmla="*/ 875 h 875"/>
              </a:gdLst>
              <a:ahLst/>
              <a:cxnLst>
                <a:cxn ang="T12">
                  <a:pos x="T0" y="T1"/>
                </a:cxn>
                <a:cxn ang="T13">
                  <a:pos x="T2" y="T3"/>
                </a:cxn>
                <a:cxn ang="T14">
                  <a:pos x="T4" y="T5"/>
                </a:cxn>
                <a:cxn ang="T15">
                  <a:pos x="T6" y="T7"/>
                </a:cxn>
                <a:cxn ang="T16">
                  <a:pos x="T8" y="T9"/>
                </a:cxn>
                <a:cxn ang="T17">
                  <a:pos x="T10" y="T11"/>
                </a:cxn>
              </a:cxnLst>
              <a:rect l="T18" t="T19" r="T20" b="T21"/>
              <a:pathLst>
                <a:path w="845" h="875">
                  <a:moveTo>
                    <a:pt x="0" y="0"/>
                  </a:moveTo>
                  <a:cubicBezTo>
                    <a:pt x="0" y="281"/>
                    <a:pt x="0" y="281"/>
                    <a:pt x="0" y="281"/>
                  </a:cubicBezTo>
                  <a:cubicBezTo>
                    <a:pt x="605" y="336"/>
                    <a:pt x="573" y="875"/>
                    <a:pt x="573" y="875"/>
                  </a:cubicBezTo>
                  <a:cubicBezTo>
                    <a:pt x="845" y="875"/>
                    <a:pt x="845" y="875"/>
                    <a:pt x="845" y="875"/>
                  </a:cubicBezTo>
                  <a:cubicBezTo>
                    <a:pt x="845" y="865"/>
                    <a:pt x="845" y="856"/>
                    <a:pt x="845" y="846"/>
                  </a:cubicBezTo>
                  <a:cubicBezTo>
                    <a:pt x="845" y="379"/>
                    <a:pt x="467" y="0"/>
                    <a:pt x="0" y="0"/>
                  </a:cubicBezTo>
                  <a:close/>
                </a:path>
              </a:pathLst>
            </a:custGeom>
            <a:solidFill>
              <a:schemeClr val="bg1">
                <a:lumMod val="95000"/>
              </a:schemeClr>
            </a:solidFill>
            <a:ln w="1270" cap="flat">
              <a:noFill/>
              <a:prstDash val="solid"/>
              <a:miter lim="800000"/>
            </a:ln>
          </p:spPr>
          <p:txBody>
            <a:bodyPr/>
            <a:lstStyle/>
            <a:p>
              <a:endParaRPr lang="zh-CN" altLang="en-US" sz="1350" dirty="0">
                <a:solidFill>
                  <a:schemeClr val="tx1">
                    <a:lumMod val="65000"/>
                    <a:lumOff val="35000"/>
                  </a:schemeClr>
                </a:solidFill>
                <a:cs typeface="+mn-ea"/>
                <a:sym typeface="+mn-lt"/>
              </a:endParaRPr>
            </a:p>
          </p:txBody>
        </p:sp>
        <p:sp>
          <p:nvSpPr>
            <p:cNvPr id="20" name="MH_Other_6"/>
            <p:cNvSpPr/>
            <p:nvPr/>
          </p:nvSpPr>
          <p:spPr bwMode="gray">
            <a:xfrm>
              <a:off x="4769908" y="4641196"/>
              <a:ext cx="1301353" cy="1257300"/>
            </a:xfrm>
            <a:custGeom>
              <a:avLst/>
              <a:gdLst>
                <a:gd name="T0" fmla="*/ 833 w 846"/>
                <a:gd name="T1" fmla="*/ 0 h 817"/>
                <a:gd name="T2" fmla="*/ 0 w 846"/>
                <a:gd name="T3" fmla="*/ 0 h 817"/>
                <a:gd name="T4" fmla="*/ 2357 w 846"/>
                <a:gd name="T5" fmla="*/ 2280 h 817"/>
                <a:gd name="T6" fmla="*/ 2357 w 846"/>
                <a:gd name="T7" fmla="*/ 1479 h 817"/>
                <a:gd name="T8" fmla="*/ 833 w 846"/>
                <a:gd name="T9" fmla="*/ 0 h 817"/>
                <a:gd name="T10" fmla="*/ 0 60000 65536"/>
                <a:gd name="T11" fmla="*/ 0 60000 65536"/>
                <a:gd name="T12" fmla="*/ 0 60000 65536"/>
                <a:gd name="T13" fmla="*/ 0 60000 65536"/>
                <a:gd name="T14" fmla="*/ 0 60000 65536"/>
                <a:gd name="T15" fmla="*/ 0 w 846"/>
                <a:gd name="T16" fmla="*/ 0 h 817"/>
                <a:gd name="T17" fmla="*/ 846 w 846"/>
                <a:gd name="T18" fmla="*/ 817 h 817"/>
              </a:gdLst>
              <a:ahLst/>
              <a:cxnLst>
                <a:cxn ang="T10">
                  <a:pos x="T0" y="T1"/>
                </a:cxn>
                <a:cxn ang="T11">
                  <a:pos x="T2" y="T3"/>
                </a:cxn>
                <a:cxn ang="T12">
                  <a:pos x="T4" y="T5"/>
                </a:cxn>
                <a:cxn ang="T13">
                  <a:pos x="T6" y="T7"/>
                </a:cxn>
                <a:cxn ang="T14">
                  <a:pos x="T8" y="T9"/>
                </a:cxn>
              </a:cxnLst>
              <a:rect l="T15" t="T16" r="T17" b="T18"/>
              <a:pathLst>
                <a:path w="846" h="817">
                  <a:moveTo>
                    <a:pt x="299" y="0"/>
                  </a:moveTo>
                  <a:cubicBezTo>
                    <a:pt x="0" y="0"/>
                    <a:pt x="0" y="0"/>
                    <a:pt x="0" y="0"/>
                  </a:cubicBezTo>
                  <a:cubicBezTo>
                    <a:pt x="16" y="454"/>
                    <a:pt x="388" y="817"/>
                    <a:pt x="846" y="817"/>
                  </a:cubicBezTo>
                  <a:cubicBezTo>
                    <a:pt x="846" y="530"/>
                    <a:pt x="846" y="530"/>
                    <a:pt x="846" y="530"/>
                  </a:cubicBezTo>
                  <a:cubicBezTo>
                    <a:pt x="310" y="476"/>
                    <a:pt x="299" y="0"/>
                    <a:pt x="299" y="0"/>
                  </a:cubicBezTo>
                  <a:close/>
                </a:path>
              </a:pathLst>
            </a:custGeom>
            <a:solidFill>
              <a:schemeClr val="bg1">
                <a:lumMod val="95000"/>
              </a:schemeClr>
            </a:solidFill>
            <a:ln w="1270" cap="flat" cmpd="sng">
              <a:noFill/>
              <a:prstDash val="solid"/>
              <a:miter lim="800000"/>
              <a:headEnd type="none" w="med" len="med"/>
              <a:tailEnd type="none" w="med" len="med"/>
            </a:ln>
          </p:spPr>
          <p:txBody>
            <a:bodyPr/>
            <a:lstStyle/>
            <a:p>
              <a:endParaRPr lang="zh-CN" altLang="en-US" sz="1350" dirty="0">
                <a:solidFill>
                  <a:schemeClr val="tx1">
                    <a:lumMod val="65000"/>
                    <a:lumOff val="35000"/>
                  </a:schemeClr>
                </a:solidFill>
                <a:cs typeface="+mn-ea"/>
                <a:sym typeface="+mn-lt"/>
              </a:endParaRPr>
            </a:p>
          </p:txBody>
        </p:sp>
        <p:sp>
          <p:nvSpPr>
            <p:cNvPr id="21" name="MH_Other_7"/>
            <p:cNvSpPr/>
            <p:nvPr/>
          </p:nvSpPr>
          <p:spPr bwMode="gray">
            <a:xfrm>
              <a:off x="6077214" y="4641196"/>
              <a:ext cx="1300162" cy="1257300"/>
            </a:xfrm>
            <a:custGeom>
              <a:avLst/>
              <a:gdLst>
                <a:gd name="T0" fmla="*/ 1595 w 845"/>
                <a:gd name="T1" fmla="*/ 0 h 817"/>
                <a:gd name="T2" fmla="*/ 0 w 845"/>
                <a:gd name="T3" fmla="*/ 1479 h 817"/>
                <a:gd name="T4" fmla="*/ 0 w 845"/>
                <a:gd name="T5" fmla="*/ 2280 h 817"/>
                <a:gd name="T6" fmla="*/ 2356 w 845"/>
                <a:gd name="T7" fmla="*/ 0 h 817"/>
                <a:gd name="T8" fmla="*/ 1595 w 845"/>
                <a:gd name="T9" fmla="*/ 0 h 817"/>
                <a:gd name="T10" fmla="*/ 0 60000 65536"/>
                <a:gd name="T11" fmla="*/ 0 60000 65536"/>
                <a:gd name="T12" fmla="*/ 0 60000 65536"/>
                <a:gd name="T13" fmla="*/ 0 60000 65536"/>
                <a:gd name="T14" fmla="*/ 0 60000 65536"/>
                <a:gd name="T15" fmla="*/ 0 w 845"/>
                <a:gd name="T16" fmla="*/ 0 h 817"/>
                <a:gd name="T17" fmla="*/ 845 w 845"/>
                <a:gd name="T18" fmla="*/ 817 h 817"/>
              </a:gdLst>
              <a:ahLst/>
              <a:cxnLst>
                <a:cxn ang="T10">
                  <a:pos x="T0" y="T1"/>
                </a:cxn>
                <a:cxn ang="T11">
                  <a:pos x="T2" y="T3"/>
                </a:cxn>
                <a:cxn ang="T12">
                  <a:pos x="T4" y="T5"/>
                </a:cxn>
                <a:cxn ang="T13">
                  <a:pos x="T6" y="T7"/>
                </a:cxn>
                <a:cxn ang="T14">
                  <a:pos x="T8" y="T9"/>
                </a:cxn>
              </a:cxnLst>
              <a:rect l="T15" t="T16" r="T17" b="T18"/>
              <a:pathLst>
                <a:path w="845" h="817">
                  <a:moveTo>
                    <a:pt x="572" y="0"/>
                  </a:moveTo>
                  <a:cubicBezTo>
                    <a:pt x="517" y="536"/>
                    <a:pt x="0" y="530"/>
                    <a:pt x="0" y="530"/>
                  </a:cubicBezTo>
                  <a:cubicBezTo>
                    <a:pt x="0" y="817"/>
                    <a:pt x="0" y="817"/>
                    <a:pt x="0" y="817"/>
                  </a:cubicBezTo>
                  <a:cubicBezTo>
                    <a:pt x="457" y="817"/>
                    <a:pt x="830" y="454"/>
                    <a:pt x="845" y="0"/>
                  </a:cubicBezTo>
                  <a:lnTo>
                    <a:pt x="572" y="0"/>
                  </a:lnTo>
                  <a:close/>
                </a:path>
              </a:pathLst>
            </a:custGeom>
            <a:gradFill>
              <a:gsLst>
                <a:gs pos="84000">
                  <a:srgbClr val="FE532B"/>
                </a:gs>
                <a:gs pos="0">
                  <a:srgbClr val="FA6D27"/>
                </a:gs>
              </a:gsLst>
              <a:lin ang="10500000" scaled="0"/>
            </a:gradFill>
            <a:ln w="1270" cap="flat" cmpd="sng">
              <a:noFill/>
              <a:prstDash val="solid"/>
              <a:miter lim="800000"/>
              <a:headEnd type="none" w="med" len="med"/>
              <a:tailEnd type="none" w="med" len="med"/>
            </a:ln>
            <a:effectLst/>
          </p:spPr>
          <p:txBody>
            <a:bodyPr/>
            <a:lstStyle/>
            <a:p>
              <a:endParaRPr lang="zh-CN" altLang="en-US" sz="1350" dirty="0">
                <a:solidFill>
                  <a:schemeClr val="tx1">
                    <a:lumMod val="65000"/>
                    <a:lumOff val="35000"/>
                  </a:schemeClr>
                </a:solidFill>
                <a:cs typeface="+mn-ea"/>
                <a:sym typeface="+mn-lt"/>
              </a:endParaRPr>
            </a:p>
          </p:txBody>
        </p:sp>
        <p:sp>
          <p:nvSpPr>
            <p:cNvPr id="22" name="MH_SubTitle_2"/>
            <p:cNvSpPr txBox="1">
              <a:spLocks noChangeArrowheads="1"/>
            </p:cNvSpPr>
            <p:nvPr/>
          </p:nvSpPr>
          <p:spPr bwMode="gray">
            <a:xfrm rot="19334591">
              <a:off x="5758363" y="4162031"/>
              <a:ext cx="1440000"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AEAEAE"/>
                  </a:solidFill>
                  <a:miter lim="800000"/>
                  <a:headEnd/>
                  <a:tailEnd/>
                </a14:hiddenLine>
              </a:ext>
            </a:extLst>
          </p:spPr>
          <p:txBody>
            <a:bodyPr spcFirstLastPara="1" wrap="none" lIns="0" tIns="0" rIns="0" bIns="0" numCol="1">
              <a:prstTxWarp prst="textArchDown">
                <a:avLst/>
              </a:prstTxWarp>
            </a:bodyPr>
            <a:lstStyle>
              <a:defPPr>
                <a:defRPr lang="zh-CN"/>
              </a:defPPr>
              <a:lvl1pPr algn="ctr" defTabSz="802005">
                <a:spcAft>
                  <a:spcPct val="40000"/>
                </a:spcAft>
                <a:defRPr b="1">
                  <a:solidFill>
                    <a:schemeClr val="bg1">
                      <a:lumMod val="50000"/>
                    </a:schemeClr>
                  </a:solidFill>
                  <a:latin typeface="微软雅黑" panose="020B0503020204020204" charset="-122"/>
                  <a:ea typeface="微软雅黑" panose="020B0503020204020204" charset="-122"/>
                  <a:cs typeface="Arial" panose="020B0604020202020204" pitchFamily="34" charset="0"/>
                </a:defRPr>
              </a:lvl1pPr>
              <a:lvl2pPr marL="742950" indent="-285750" defTabSz="802005">
                <a:defRPr>
                  <a:latin typeface="Arial" panose="020B0604020202020204" pitchFamily="34" charset="0"/>
                </a:defRPr>
              </a:lvl2pPr>
              <a:lvl3pPr marL="1143000" indent="-228600" defTabSz="802005">
                <a:defRPr>
                  <a:latin typeface="Arial" panose="020B0604020202020204" pitchFamily="34" charset="0"/>
                </a:defRPr>
              </a:lvl3pPr>
              <a:lvl4pPr marL="1600200" indent="-228600" defTabSz="802005">
                <a:defRPr>
                  <a:latin typeface="Arial" panose="020B0604020202020204" pitchFamily="34" charset="0"/>
                </a:defRPr>
              </a:lvl4pPr>
              <a:lvl5pPr marL="2057400" indent="-228600" defTabSz="802005">
                <a:defRPr>
                  <a:latin typeface="Arial" panose="020B0604020202020204" pitchFamily="34" charset="0"/>
                </a:defRPr>
              </a:lvl5pPr>
              <a:lvl6pPr marL="2514600" indent="-228600" defTabSz="802005" fontAlgn="base">
                <a:spcBef>
                  <a:spcPct val="0"/>
                </a:spcBef>
                <a:spcAft>
                  <a:spcPct val="0"/>
                </a:spcAft>
                <a:defRPr>
                  <a:latin typeface="Arial" panose="020B0604020202020204" pitchFamily="34" charset="0"/>
                </a:defRPr>
              </a:lvl6pPr>
              <a:lvl7pPr marL="2971800" indent="-228600" defTabSz="802005" fontAlgn="base">
                <a:spcBef>
                  <a:spcPct val="0"/>
                </a:spcBef>
                <a:spcAft>
                  <a:spcPct val="0"/>
                </a:spcAft>
                <a:defRPr>
                  <a:latin typeface="Arial" panose="020B0604020202020204" pitchFamily="34" charset="0"/>
                </a:defRPr>
              </a:lvl7pPr>
              <a:lvl8pPr marL="3429000" indent="-228600" defTabSz="802005" fontAlgn="base">
                <a:spcBef>
                  <a:spcPct val="0"/>
                </a:spcBef>
                <a:spcAft>
                  <a:spcPct val="0"/>
                </a:spcAft>
                <a:defRPr>
                  <a:latin typeface="Arial" panose="020B0604020202020204" pitchFamily="34" charset="0"/>
                </a:defRPr>
              </a:lvl8pPr>
              <a:lvl9pPr marL="3886200" indent="-228600" defTabSz="802005" fontAlgn="base">
                <a:spcBef>
                  <a:spcPct val="0"/>
                </a:spcBef>
                <a:spcAft>
                  <a:spcPct val="0"/>
                </a:spcAft>
                <a:defRPr>
                  <a:latin typeface="Arial" panose="020B0604020202020204" pitchFamily="34" charset="0"/>
                </a:defRPr>
              </a:lvl9pPr>
            </a:lstStyle>
            <a:p>
              <a:r>
                <a:rPr lang="zh-CN" altLang="en-US" noProof="1">
                  <a:solidFill>
                    <a:schemeClr val="bg1"/>
                  </a:solidFill>
                  <a:latin typeface="+mn-lt"/>
                  <a:ea typeface="+mn-ea"/>
                  <a:cs typeface="+mn-ea"/>
                  <a:sym typeface="+mn-lt"/>
                </a:rPr>
                <a:t>价 值</a:t>
              </a:r>
              <a:endParaRPr lang="en-US" altLang="zh-CN" noProof="1">
                <a:solidFill>
                  <a:schemeClr val="bg1"/>
                </a:solidFill>
                <a:latin typeface="+mn-lt"/>
                <a:ea typeface="+mn-ea"/>
                <a:cs typeface="+mn-ea"/>
                <a:sym typeface="+mn-lt"/>
              </a:endParaRPr>
            </a:p>
          </p:txBody>
        </p:sp>
        <p:sp>
          <p:nvSpPr>
            <p:cNvPr id="23" name="MH_SubTitle_1"/>
            <p:cNvSpPr txBox="1">
              <a:spLocks noChangeArrowheads="1"/>
            </p:cNvSpPr>
            <p:nvPr/>
          </p:nvSpPr>
          <p:spPr bwMode="gray">
            <a:xfrm rot="18722312">
              <a:off x="5185354" y="3679357"/>
              <a:ext cx="1440000"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AEAEAE"/>
                  </a:solidFill>
                  <a:miter lim="800000"/>
                  <a:headEnd/>
                  <a:tailEnd/>
                </a14:hiddenLine>
              </a:ext>
            </a:extLst>
          </p:spPr>
          <p:txBody>
            <a:bodyPr spcFirstLastPara="1" wrap="none" lIns="0" tIns="0" rIns="0" bIns="0" numCol="1">
              <a:prstTxWarp prst="textArchUp">
                <a:avLst/>
              </a:prstTxWarp>
            </a:bodyPr>
            <a:lstStyle>
              <a:lvl1pPr defTabSz="802005">
                <a:defRPr>
                  <a:solidFill>
                    <a:schemeClr val="tx1"/>
                  </a:solidFill>
                  <a:latin typeface="Arial" panose="020B0604020202020204" pitchFamily="34" charset="0"/>
                </a:defRPr>
              </a:lvl1pPr>
              <a:lvl2pPr marL="742950" indent="-285750" defTabSz="802005">
                <a:defRPr>
                  <a:solidFill>
                    <a:schemeClr val="tx1"/>
                  </a:solidFill>
                  <a:latin typeface="Arial" panose="020B0604020202020204" pitchFamily="34" charset="0"/>
                </a:defRPr>
              </a:lvl2pPr>
              <a:lvl3pPr marL="1143000" indent="-228600" defTabSz="802005">
                <a:defRPr>
                  <a:solidFill>
                    <a:schemeClr val="tx1"/>
                  </a:solidFill>
                  <a:latin typeface="Arial" panose="020B0604020202020204" pitchFamily="34" charset="0"/>
                </a:defRPr>
              </a:lvl3pPr>
              <a:lvl4pPr marL="1600200" indent="-228600" defTabSz="802005">
                <a:defRPr>
                  <a:solidFill>
                    <a:schemeClr val="tx1"/>
                  </a:solidFill>
                  <a:latin typeface="Arial" panose="020B0604020202020204" pitchFamily="34" charset="0"/>
                </a:defRPr>
              </a:lvl4pPr>
              <a:lvl5pPr marL="2057400" indent="-228600" defTabSz="802005">
                <a:defRPr>
                  <a:solidFill>
                    <a:schemeClr val="tx1"/>
                  </a:solidFill>
                  <a:latin typeface="Arial" panose="020B0604020202020204" pitchFamily="34" charset="0"/>
                </a:defRPr>
              </a:lvl5pPr>
              <a:lvl6pPr marL="2514600" indent="-228600" defTabSz="802005" fontAlgn="base">
                <a:spcBef>
                  <a:spcPct val="0"/>
                </a:spcBef>
                <a:spcAft>
                  <a:spcPct val="0"/>
                </a:spcAft>
                <a:defRPr>
                  <a:solidFill>
                    <a:schemeClr val="tx1"/>
                  </a:solidFill>
                  <a:latin typeface="Arial" panose="020B0604020202020204" pitchFamily="34" charset="0"/>
                </a:defRPr>
              </a:lvl6pPr>
              <a:lvl7pPr marL="2971800" indent="-228600" defTabSz="802005" fontAlgn="base">
                <a:spcBef>
                  <a:spcPct val="0"/>
                </a:spcBef>
                <a:spcAft>
                  <a:spcPct val="0"/>
                </a:spcAft>
                <a:defRPr>
                  <a:solidFill>
                    <a:schemeClr val="tx1"/>
                  </a:solidFill>
                  <a:latin typeface="Arial" panose="020B0604020202020204" pitchFamily="34" charset="0"/>
                </a:defRPr>
              </a:lvl7pPr>
              <a:lvl8pPr marL="3429000" indent="-228600" defTabSz="802005" fontAlgn="base">
                <a:spcBef>
                  <a:spcPct val="0"/>
                </a:spcBef>
                <a:spcAft>
                  <a:spcPct val="0"/>
                </a:spcAft>
                <a:defRPr>
                  <a:solidFill>
                    <a:schemeClr val="tx1"/>
                  </a:solidFill>
                  <a:latin typeface="Arial" panose="020B0604020202020204" pitchFamily="34" charset="0"/>
                </a:defRPr>
              </a:lvl8pPr>
              <a:lvl9pPr marL="3886200" indent="-228600" defTabSz="802005" fontAlgn="base">
                <a:spcBef>
                  <a:spcPct val="0"/>
                </a:spcBef>
                <a:spcAft>
                  <a:spcPct val="0"/>
                </a:spcAft>
                <a:defRPr>
                  <a:solidFill>
                    <a:schemeClr val="tx1"/>
                  </a:solidFill>
                  <a:latin typeface="Arial" panose="020B0604020202020204" pitchFamily="34" charset="0"/>
                </a:defRPr>
              </a:lvl9pPr>
            </a:lstStyle>
            <a:p>
              <a:pPr algn="ctr">
                <a:spcAft>
                  <a:spcPct val="40000"/>
                </a:spcAft>
              </a:pPr>
              <a:r>
                <a:rPr lang="zh-CN" altLang="en-US" b="1" noProof="1">
                  <a:solidFill>
                    <a:schemeClr val="bg1"/>
                  </a:solidFill>
                  <a:latin typeface="+mn-lt"/>
                  <a:cs typeface="+mn-ea"/>
                  <a:sym typeface="+mn-lt"/>
                </a:rPr>
                <a:t>价格</a:t>
              </a:r>
              <a:endParaRPr lang="en-US" altLang="zh-CN" b="1" noProof="1">
                <a:solidFill>
                  <a:schemeClr val="bg1"/>
                </a:solidFill>
                <a:latin typeface="+mn-lt"/>
                <a:cs typeface="+mn-ea"/>
                <a:sym typeface="+mn-lt"/>
              </a:endParaRPr>
            </a:p>
          </p:txBody>
        </p:sp>
        <p:sp>
          <p:nvSpPr>
            <p:cNvPr id="24" name="矩形 23"/>
            <p:cNvSpPr/>
            <p:nvPr/>
          </p:nvSpPr>
          <p:spPr>
            <a:xfrm>
              <a:off x="5330492" y="4337417"/>
              <a:ext cx="1415772" cy="584775"/>
            </a:xfrm>
            <a:prstGeom prst="rect">
              <a:avLst/>
            </a:prstGeom>
          </p:spPr>
          <p:txBody>
            <a:bodyPr wrap="none">
              <a:spAutoFit/>
            </a:bodyPr>
            <a:lstStyle/>
            <a:p>
              <a:pPr algn="ctr"/>
              <a:r>
                <a:rPr lang="zh-CN" altLang="en-US" sz="1600" dirty="0">
                  <a:solidFill>
                    <a:schemeClr val="tx1">
                      <a:lumMod val="65000"/>
                      <a:lumOff val="35000"/>
                    </a:schemeClr>
                  </a:solidFill>
                  <a:cs typeface="+mn-ea"/>
                  <a:sym typeface="+mn-lt"/>
                </a:rPr>
                <a:t>关心的</a:t>
              </a:r>
              <a:r>
                <a:rPr lang="zh-CN" altLang="en-US" sz="1600" b="1" dirty="0">
                  <a:solidFill>
                    <a:schemeClr val="tx1">
                      <a:lumMod val="65000"/>
                      <a:lumOff val="35000"/>
                    </a:schemeClr>
                  </a:solidFill>
                  <a:cs typeface="+mn-ea"/>
                  <a:sym typeface="+mn-lt"/>
                </a:rPr>
                <a:t>是价格</a:t>
              </a:r>
              <a:endParaRPr lang="en-US" altLang="zh-CN" sz="1600" b="1" dirty="0">
                <a:solidFill>
                  <a:schemeClr val="tx1">
                    <a:lumMod val="65000"/>
                    <a:lumOff val="35000"/>
                  </a:schemeClr>
                </a:solidFill>
                <a:cs typeface="+mn-ea"/>
                <a:sym typeface="+mn-lt"/>
              </a:endParaRPr>
            </a:p>
            <a:p>
              <a:pPr algn="ctr"/>
              <a:r>
                <a:rPr lang="zh-CN" altLang="en-US" sz="1600" b="1" dirty="0">
                  <a:solidFill>
                    <a:schemeClr val="tx1">
                      <a:lumMod val="65000"/>
                      <a:lumOff val="35000"/>
                    </a:schemeClr>
                  </a:solidFill>
                  <a:cs typeface="+mn-ea"/>
                  <a:sym typeface="+mn-lt"/>
                </a:rPr>
                <a:t>还是价值</a:t>
              </a:r>
              <a:endParaRPr lang="zh-CN" altLang="en-US" sz="1600" b="1" dirty="0">
                <a:solidFill>
                  <a:schemeClr val="tx1">
                    <a:lumMod val="65000"/>
                    <a:lumOff val="35000"/>
                  </a:schemeClr>
                </a:solidFill>
                <a:cs typeface="+mn-ea"/>
                <a:sym typeface="+mn-lt"/>
              </a:endParaRPr>
            </a:p>
          </p:txBody>
        </p:sp>
      </p:grpSp>
      <p:sp>
        <p:nvSpPr>
          <p:cNvPr id="27" name="矩形 26"/>
          <p:cNvSpPr/>
          <p:nvPr/>
        </p:nvSpPr>
        <p:spPr>
          <a:xfrm>
            <a:off x="911732" y="4959045"/>
            <a:ext cx="3490310" cy="923330"/>
          </a:xfrm>
          <a:prstGeom prst="rect">
            <a:avLst/>
          </a:prstGeom>
        </p:spPr>
        <p:txBody>
          <a:bodyPr wrap="square">
            <a:spAutoFit/>
          </a:bodyPr>
          <a:lstStyle/>
          <a:p>
            <a:pPr lvl="0"/>
            <a:r>
              <a:rPr lang="zh-CN" altLang="en-US" dirty="0">
                <a:solidFill>
                  <a:schemeClr val="tx1">
                    <a:lumMod val="65000"/>
                    <a:lumOff val="35000"/>
                  </a:schemeClr>
                </a:solidFill>
                <a:cs typeface="+mn-ea"/>
                <a:sym typeface="+mn-lt"/>
              </a:rPr>
              <a:t>在给顾客分析完价值和价格之后，就直接讲购买我们的产品能给他带来哪些回报和利润。</a:t>
            </a:r>
            <a:endParaRPr lang="zh-CN" altLang="en-US" dirty="0">
              <a:solidFill>
                <a:schemeClr val="tx1">
                  <a:lumMod val="65000"/>
                  <a:lumOff val="35000"/>
                </a:schemeClr>
              </a:solidFill>
              <a:cs typeface="+mn-ea"/>
              <a:sym typeface="+mn-lt"/>
            </a:endParaRPr>
          </a:p>
        </p:txBody>
      </p:sp>
      <p:grpSp>
        <p:nvGrpSpPr>
          <p:cNvPr id="28" name="组合 27"/>
          <p:cNvGrpSpPr/>
          <p:nvPr/>
        </p:nvGrpSpPr>
        <p:grpSpPr>
          <a:xfrm>
            <a:off x="813840" y="3448051"/>
            <a:ext cx="10520774" cy="2510775"/>
            <a:chOff x="839652" y="3587115"/>
            <a:chExt cx="10520774" cy="2510775"/>
          </a:xfrm>
        </p:grpSpPr>
        <p:grpSp>
          <p:nvGrpSpPr>
            <p:cNvPr id="29" name="组合 28"/>
            <p:cNvGrpSpPr/>
            <p:nvPr/>
          </p:nvGrpSpPr>
          <p:grpSpPr>
            <a:xfrm>
              <a:off x="839652" y="3587115"/>
              <a:ext cx="10520774" cy="2510775"/>
              <a:chOff x="839652" y="3587115"/>
              <a:chExt cx="10520774" cy="2510775"/>
            </a:xfrm>
          </p:grpSpPr>
          <p:sp>
            <p:nvSpPr>
              <p:cNvPr id="31" name="矩形 30"/>
              <p:cNvSpPr/>
              <p:nvPr/>
            </p:nvSpPr>
            <p:spPr>
              <a:xfrm>
                <a:off x="7668774" y="3699824"/>
                <a:ext cx="3491373" cy="584775"/>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让顾客联想到物超所值，价值贵那价格不是问题，价格贵那就是问题了。</a:t>
                </a:r>
                <a:endParaRPr lang="zh-CN" altLang="en-US" sz="1600" b="1" dirty="0">
                  <a:solidFill>
                    <a:schemeClr val="tx1">
                      <a:lumMod val="65000"/>
                      <a:lumOff val="35000"/>
                    </a:schemeClr>
                  </a:solidFill>
                  <a:cs typeface="+mn-ea"/>
                  <a:sym typeface="+mn-lt"/>
                </a:endParaRPr>
              </a:p>
            </p:txBody>
          </p:sp>
          <p:sp>
            <p:nvSpPr>
              <p:cNvPr id="32" name="圆角矩形 14"/>
              <p:cNvSpPr/>
              <p:nvPr/>
            </p:nvSpPr>
            <p:spPr>
              <a:xfrm>
                <a:off x="7557678" y="3587115"/>
                <a:ext cx="3802748" cy="812242"/>
              </a:xfrm>
              <a:prstGeom prst="roundRect">
                <a:avLst>
                  <a:gd name="adj" fmla="val 7690"/>
                </a:avLst>
              </a:prstGeom>
              <a:noFill/>
              <a:ln>
                <a:solidFill>
                  <a:srgbClr val="DE781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65000"/>
                      <a:lumOff val="35000"/>
                    </a:schemeClr>
                  </a:solidFill>
                  <a:cs typeface="+mn-ea"/>
                  <a:sym typeface="+mn-lt"/>
                </a:endParaRPr>
              </a:p>
            </p:txBody>
          </p:sp>
          <p:sp>
            <p:nvSpPr>
              <p:cNvPr id="33" name="圆角矩形 14"/>
              <p:cNvSpPr/>
              <p:nvPr/>
            </p:nvSpPr>
            <p:spPr>
              <a:xfrm>
                <a:off x="839652" y="5021658"/>
                <a:ext cx="3503980" cy="1076232"/>
              </a:xfrm>
              <a:prstGeom prst="roundRect">
                <a:avLst>
                  <a:gd name="adj" fmla="val 7690"/>
                </a:avLst>
              </a:prstGeom>
              <a:noFill/>
              <a:ln>
                <a:solidFill>
                  <a:srgbClr val="DE781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65000"/>
                      <a:lumOff val="35000"/>
                    </a:schemeClr>
                  </a:solidFill>
                  <a:cs typeface="+mn-ea"/>
                  <a:sym typeface="+mn-lt"/>
                </a:endParaRPr>
              </a:p>
            </p:txBody>
          </p:sp>
        </p:grpSp>
        <p:cxnSp>
          <p:nvCxnSpPr>
            <p:cNvPr id="30" name="直接箭头连接符 29"/>
            <p:cNvCxnSpPr>
              <a:stCxn id="32" idx="2"/>
            </p:cNvCxnSpPr>
            <p:nvPr/>
          </p:nvCxnSpPr>
          <p:spPr>
            <a:xfrm>
              <a:off x="9459052" y="4399357"/>
              <a:ext cx="0" cy="1271722"/>
            </a:xfrm>
            <a:prstGeom prst="straightConnector1">
              <a:avLst/>
            </a:prstGeom>
            <a:ln>
              <a:solidFill>
                <a:srgbClr val="DE781B"/>
              </a:solidFill>
              <a:prstDash val="dash"/>
              <a:tailEnd type="triangle"/>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randombar(horizontal)">
                                      <p:cBhvr>
                                        <p:cTn id="11" dur="500"/>
                                        <p:tgtEl>
                                          <p:spTgt spid="10"/>
                                        </p:tgtEl>
                                      </p:cBhvr>
                                    </p:animEffect>
                                  </p:childTnLst>
                                </p:cTn>
                              </p:par>
                            </p:childTnLst>
                          </p:cTn>
                        </p:par>
                        <p:par>
                          <p:cTn id="12" fill="hold">
                            <p:stCondLst>
                              <p:cond delay="1000"/>
                            </p:stCondLst>
                            <p:childTnLst>
                              <p:par>
                                <p:cTn id="13" presetID="31"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1000" fill="hold"/>
                                        <p:tgtEl>
                                          <p:spTgt spid="17"/>
                                        </p:tgtEl>
                                        <p:attrNameLst>
                                          <p:attrName>ppt_w</p:attrName>
                                        </p:attrNameLst>
                                      </p:cBhvr>
                                      <p:tavLst>
                                        <p:tav tm="0">
                                          <p:val>
                                            <p:fltVal val="0"/>
                                          </p:val>
                                        </p:tav>
                                        <p:tav tm="100000">
                                          <p:val>
                                            <p:strVal val="#ppt_w"/>
                                          </p:val>
                                        </p:tav>
                                      </p:tavLst>
                                    </p:anim>
                                    <p:anim calcmode="lin" valueType="num">
                                      <p:cBhvr>
                                        <p:cTn id="16" dur="1000" fill="hold"/>
                                        <p:tgtEl>
                                          <p:spTgt spid="17"/>
                                        </p:tgtEl>
                                        <p:attrNameLst>
                                          <p:attrName>ppt_h</p:attrName>
                                        </p:attrNameLst>
                                      </p:cBhvr>
                                      <p:tavLst>
                                        <p:tav tm="0">
                                          <p:val>
                                            <p:fltVal val="0"/>
                                          </p:val>
                                        </p:tav>
                                        <p:tav tm="100000">
                                          <p:val>
                                            <p:strVal val="#ppt_h"/>
                                          </p:val>
                                        </p:tav>
                                      </p:tavLst>
                                    </p:anim>
                                    <p:anim calcmode="lin" valueType="num">
                                      <p:cBhvr>
                                        <p:cTn id="17" dur="1000" fill="hold"/>
                                        <p:tgtEl>
                                          <p:spTgt spid="17"/>
                                        </p:tgtEl>
                                        <p:attrNameLst>
                                          <p:attrName>style.rotation</p:attrName>
                                        </p:attrNameLst>
                                      </p:cBhvr>
                                      <p:tavLst>
                                        <p:tav tm="0">
                                          <p:val>
                                            <p:fltVal val="90"/>
                                          </p:val>
                                        </p:tav>
                                        <p:tav tm="100000">
                                          <p:val>
                                            <p:fltVal val="0"/>
                                          </p:val>
                                        </p:tav>
                                      </p:tavLst>
                                    </p:anim>
                                    <p:animEffect transition="in" filter="fade">
                                      <p:cBhvr>
                                        <p:cTn id="18" dur="1000"/>
                                        <p:tgtEl>
                                          <p:spTgt spid="17"/>
                                        </p:tgtEl>
                                      </p:cBhvr>
                                    </p:animEffect>
                                  </p:childTnLst>
                                </p:cTn>
                              </p:par>
                            </p:childTnLst>
                          </p:cTn>
                        </p:par>
                        <p:par>
                          <p:cTn id="19" fill="hold">
                            <p:stCondLst>
                              <p:cond delay="2000"/>
                            </p:stCondLst>
                            <p:childTnLst>
                              <p:par>
                                <p:cTn id="20" presetID="22" presetClass="entr" presetSubtype="2"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right)">
                                      <p:cBhvr>
                                        <p:cTn id="22" dur="500"/>
                                        <p:tgtEl>
                                          <p:spTgt spid="1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childTnLst>
                          </p:cTn>
                        </p:par>
                        <p:par>
                          <p:cTn id="26" fill="hold">
                            <p:stCondLst>
                              <p:cond delay="2500"/>
                            </p:stCondLst>
                            <p:childTnLst>
                              <p:par>
                                <p:cTn id="27" presetID="16" presetClass="entr" presetSubtype="42"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barn(outHorizontal)">
                                      <p:cBhvr>
                                        <p:cTn id="29" dur="500"/>
                                        <p:tgtEl>
                                          <p:spTgt spid="12"/>
                                        </p:tgtEl>
                                      </p:cBhvr>
                                    </p:animEffect>
                                  </p:childTnLst>
                                </p:cTn>
                              </p:par>
                              <p:par>
                                <p:cTn id="30" presetID="16" presetClass="entr" presetSubtype="42"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barn(outHorizontal)">
                                      <p:cBhvr>
                                        <p:cTn id="32" dur="500"/>
                                        <p:tgtEl>
                                          <p:spTgt spid="11"/>
                                        </p:tgtEl>
                                      </p:cBhvr>
                                    </p:animEffect>
                                  </p:childTnLst>
                                </p:cTn>
                              </p:par>
                            </p:childTnLst>
                          </p:cTn>
                        </p:par>
                        <p:par>
                          <p:cTn id="33" fill="hold">
                            <p:stCondLst>
                              <p:cond delay="3000"/>
                            </p:stCondLst>
                            <p:childTnLst>
                              <p:par>
                                <p:cTn id="34" presetID="53" presetClass="entr" presetSubtype="16"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ppt_w</p:attrName>
                                        </p:attrNameLst>
                                      </p:cBhvr>
                                      <p:tavLst>
                                        <p:tav tm="0">
                                          <p:val>
                                            <p:fltVal val="0"/>
                                          </p:val>
                                        </p:tav>
                                        <p:tav tm="100000">
                                          <p:val>
                                            <p:strVal val="#ppt_w"/>
                                          </p:val>
                                        </p:tav>
                                      </p:tavLst>
                                    </p:anim>
                                    <p:anim calcmode="lin" valueType="num">
                                      <p:cBhvr>
                                        <p:cTn id="37" dur="500" fill="hold"/>
                                        <p:tgtEl>
                                          <p:spTgt spid="16"/>
                                        </p:tgtEl>
                                        <p:attrNameLst>
                                          <p:attrName>ppt_h</p:attrName>
                                        </p:attrNameLst>
                                      </p:cBhvr>
                                      <p:tavLst>
                                        <p:tav tm="0">
                                          <p:val>
                                            <p:fltVal val="0"/>
                                          </p:val>
                                        </p:tav>
                                        <p:tav tm="100000">
                                          <p:val>
                                            <p:strVal val="#ppt_h"/>
                                          </p:val>
                                        </p:tav>
                                      </p:tavLst>
                                    </p:anim>
                                    <p:animEffect transition="in" filter="fade">
                                      <p:cBhvr>
                                        <p:cTn id="38" dur="500"/>
                                        <p:tgtEl>
                                          <p:spTgt spid="16"/>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par>
                          <p:cTn id="44" fill="hold">
                            <p:stCondLst>
                              <p:cond delay="3500"/>
                            </p:stCondLst>
                            <p:childTnLst>
                              <p:par>
                                <p:cTn id="45" presetID="2" presetClass="entr" presetSubtype="1"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500" fill="hold"/>
                                        <p:tgtEl>
                                          <p:spTgt spid="28"/>
                                        </p:tgtEl>
                                        <p:attrNameLst>
                                          <p:attrName>ppt_x</p:attrName>
                                        </p:attrNameLst>
                                      </p:cBhvr>
                                      <p:tavLst>
                                        <p:tav tm="0">
                                          <p:val>
                                            <p:strVal val="#ppt_x"/>
                                          </p:val>
                                        </p:tav>
                                        <p:tav tm="100000">
                                          <p:val>
                                            <p:strVal val="#ppt_x"/>
                                          </p:val>
                                        </p:tav>
                                      </p:tavLst>
                                    </p:anim>
                                    <p:anim calcmode="lin" valueType="num">
                                      <p:cBhvr additive="base">
                                        <p:cTn id="48" dur="500" fill="hold"/>
                                        <p:tgtEl>
                                          <p:spTgt spid="2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3" grpId="0" animBg="1"/>
      <p:bldP spid="14" grpId="0" animBg="1"/>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14860" y="433371"/>
            <a:ext cx="351692" cy="303373"/>
            <a:chOff x="992651" y="1308295"/>
            <a:chExt cx="505558" cy="436099"/>
          </a:xfrm>
        </p:grpSpPr>
        <p:sp>
          <p:nvSpPr>
            <p:cNvPr id="5" name="箭头: V 形 4"/>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9" name="矩形 8"/>
          <p:cNvSpPr/>
          <p:nvPr/>
        </p:nvSpPr>
        <p:spPr>
          <a:xfrm>
            <a:off x="956462" y="264534"/>
            <a:ext cx="2646878" cy="584775"/>
          </a:xfrm>
          <a:prstGeom prst="rect">
            <a:avLst/>
          </a:prstGeom>
        </p:spPr>
        <p:txBody>
          <a:bodyPr wrap="none">
            <a:spAutoFit/>
          </a:bodyPr>
          <a:lstStyle/>
          <a:p>
            <a:r>
              <a:rPr lang="zh-CN" altLang="en-US" sz="3200" dirty="0">
                <a:solidFill>
                  <a:schemeClr val="tx1">
                    <a:lumMod val="75000"/>
                    <a:lumOff val="25000"/>
                  </a:schemeClr>
                </a:solidFill>
                <a:cs typeface="+mn-ea"/>
                <a:sym typeface="+mn-lt"/>
              </a:rPr>
              <a:t>销售成功技巧</a:t>
            </a:r>
            <a:endParaRPr lang="zh-CN" altLang="en-US" sz="3200" dirty="0">
              <a:solidFill>
                <a:schemeClr val="tx1">
                  <a:lumMod val="75000"/>
                  <a:lumOff val="25000"/>
                </a:schemeClr>
              </a:solidFill>
              <a:cs typeface="+mn-ea"/>
              <a:sym typeface="+mn-lt"/>
            </a:endParaRPr>
          </a:p>
        </p:txBody>
      </p:sp>
      <p:sp>
        <p:nvSpPr>
          <p:cNvPr id="10" name="矩形 9"/>
          <p:cNvSpPr/>
          <p:nvPr/>
        </p:nvSpPr>
        <p:spPr>
          <a:xfrm>
            <a:off x="956462" y="1203395"/>
            <a:ext cx="3416320" cy="523220"/>
          </a:xfrm>
          <a:prstGeom prst="rect">
            <a:avLst/>
          </a:prstGeom>
        </p:spPr>
        <p:txBody>
          <a:bodyPr wrap="none">
            <a:spAutoFit/>
          </a:bodyPr>
          <a:lstStyle/>
          <a:p>
            <a:r>
              <a:rPr lang="zh-CN" altLang="en-US" sz="2800" b="1" dirty="0">
                <a:gradFill>
                  <a:gsLst>
                    <a:gs pos="84000">
                      <a:srgbClr val="FE532B"/>
                    </a:gs>
                    <a:gs pos="0">
                      <a:srgbClr val="FA6D27"/>
                    </a:gs>
                  </a:gsLst>
                  <a:lin ang="10500000" scaled="0"/>
                </a:gradFill>
                <a:cs typeface="+mn-ea"/>
                <a:sym typeface="+mn-lt"/>
              </a:rPr>
              <a:t>技巧七：情境推销法</a:t>
            </a:r>
            <a:endParaRPr lang="en-US" altLang="zh-CN" sz="2800" b="1" dirty="0">
              <a:gradFill>
                <a:gsLst>
                  <a:gs pos="84000">
                    <a:srgbClr val="FE532B"/>
                  </a:gs>
                  <a:gs pos="0">
                    <a:srgbClr val="FA6D27"/>
                  </a:gs>
                </a:gsLst>
                <a:lin ang="10500000" scaled="0"/>
              </a:gradFill>
              <a:cs typeface="+mn-ea"/>
              <a:sym typeface="+mn-lt"/>
            </a:endParaRPr>
          </a:p>
        </p:txBody>
      </p:sp>
      <p:sp>
        <p:nvSpPr>
          <p:cNvPr id="11" name="矩形 10"/>
          <p:cNvSpPr/>
          <p:nvPr/>
        </p:nvSpPr>
        <p:spPr>
          <a:xfrm>
            <a:off x="4903979" y="4227918"/>
            <a:ext cx="6270368" cy="1477328"/>
          </a:xfrm>
          <a:prstGeom prst="rect">
            <a:avLst/>
          </a:prstGeom>
        </p:spPr>
        <p:txBody>
          <a:bodyPr wrap="square">
            <a:spAutoFit/>
          </a:bodyPr>
          <a:lstStyle/>
          <a:p>
            <a:pPr>
              <a:lnSpc>
                <a:spcPct val="150000"/>
              </a:lnSpc>
            </a:pPr>
            <a:r>
              <a:rPr lang="zh-CN" altLang="en-US" sz="2000" dirty="0">
                <a:solidFill>
                  <a:schemeClr val="tx1">
                    <a:lumMod val="75000"/>
                    <a:lumOff val="25000"/>
                  </a:schemeClr>
                </a:solidFill>
                <a:cs typeface="+mn-ea"/>
                <a:sym typeface="+mn-lt"/>
              </a:rPr>
              <a:t>给顾客描述拥有典典瓷砖后的生动场景。情境推销法就是让故事在顾客面前发生，让顾客成为故事中的主角。成交的一个关键技巧，要善长说故事。</a:t>
            </a:r>
            <a:endParaRPr lang="zh-CN" altLang="en-US" sz="2000" dirty="0">
              <a:solidFill>
                <a:schemeClr val="tx1">
                  <a:lumMod val="75000"/>
                  <a:lumOff val="25000"/>
                </a:schemeClr>
              </a:solidFill>
              <a:cs typeface="+mn-ea"/>
              <a:sym typeface="+mn-lt"/>
            </a:endParaRPr>
          </a:p>
        </p:txBody>
      </p:sp>
      <p:grpSp>
        <p:nvGrpSpPr>
          <p:cNvPr id="12" name="组合 11"/>
          <p:cNvGrpSpPr/>
          <p:nvPr/>
        </p:nvGrpSpPr>
        <p:grpSpPr>
          <a:xfrm>
            <a:off x="4903979" y="2413895"/>
            <a:ext cx="6125818" cy="1451114"/>
            <a:chOff x="1187937" y="2574234"/>
            <a:chExt cx="6125818" cy="1451114"/>
          </a:xfrm>
        </p:grpSpPr>
        <p:sp>
          <p:nvSpPr>
            <p:cNvPr id="13" name="矩形 12"/>
            <p:cNvSpPr/>
            <p:nvPr/>
          </p:nvSpPr>
          <p:spPr>
            <a:xfrm>
              <a:off x="1187937" y="2728736"/>
              <a:ext cx="6125818" cy="1135054"/>
            </a:xfrm>
            <a:prstGeom prst="rect">
              <a:avLst/>
            </a:prstGeom>
          </p:spPr>
          <p:txBody>
            <a:bodyPr wrap="square">
              <a:spAutoFit/>
            </a:bodyPr>
            <a:lstStyle/>
            <a:p>
              <a:pPr lvl="0" algn="ctr">
                <a:lnSpc>
                  <a:spcPct val="150000"/>
                </a:lnSpc>
              </a:pPr>
              <a:r>
                <a:rPr lang="zh-CN" altLang="en-US" sz="2400" b="1" dirty="0">
                  <a:gradFill>
                    <a:gsLst>
                      <a:gs pos="84000">
                        <a:srgbClr val="FE532B"/>
                      </a:gs>
                      <a:gs pos="0">
                        <a:srgbClr val="FA6D27"/>
                      </a:gs>
                    </a:gsLst>
                    <a:lin ang="10500000" scaled="0"/>
                  </a:gradFill>
                  <a:cs typeface="+mn-ea"/>
                  <a:sym typeface="+mn-lt"/>
                </a:rPr>
                <a:t>你要会说故事，让顾客成为顾客中的主角</a:t>
              </a:r>
              <a:endParaRPr lang="en-US" altLang="zh-CN" sz="2400" b="1" dirty="0">
                <a:gradFill>
                  <a:gsLst>
                    <a:gs pos="84000">
                      <a:srgbClr val="FE532B"/>
                    </a:gs>
                    <a:gs pos="0">
                      <a:srgbClr val="FA6D27"/>
                    </a:gs>
                  </a:gsLst>
                  <a:lin ang="10500000" scaled="0"/>
                </a:gradFill>
                <a:cs typeface="+mn-ea"/>
                <a:sym typeface="+mn-lt"/>
              </a:endParaRPr>
            </a:p>
            <a:p>
              <a:pPr lvl="0" algn="ctr">
                <a:lnSpc>
                  <a:spcPct val="150000"/>
                </a:lnSpc>
              </a:pPr>
              <a:r>
                <a:rPr lang="zh-CN" altLang="en-US" sz="2400" b="1" dirty="0">
                  <a:gradFill>
                    <a:gsLst>
                      <a:gs pos="84000">
                        <a:srgbClr val="FE532B"/>
                      </a:gs>
                      <a:gs pos="0">
                        <a:srgbClr val="FA6D27"/>
                      </a:gs>
                    </a:gsLst>
                    <a:lin ang="10500000" scaled="0"/>
                  </a:gradFill>
                  <a:cs typeface="+mn-ea"/>
                  <a:sym typeface="+mn-lt"/>
                </a:rPr>
                <a:t>你要说故事，你要成为说故事的高手</a:t>
              </a:r>
              <a:endParaRPr lang="en-US" altLang="zh-CN" sz="2400" b="1" dirty="0">
                <a:gradFill>
                  <a:gsLst>
                    <a:gs pos="84000">
                      <a:srgbClr val="FE532B"/>
                    </a:gs>
                    <a:gs pos="0">
                      <a:srgbClr val="FA6D27"/>
                    </a:gs>
                  </a:gsLst>
                  <a:lin ang="10500000" scaled="0"/>
                </a:gradFill>
                <a:cs typeface="+mn-ea"/>
                <a:sym typeface="+mn-lt"/>
              </a:endParaRPr>
            </a:p>
          </p:txBody>
        </p:sp>
        <p:sp>
          <p:nvSpPr>
            <p:cNvPr id="14" name="左中括号 13"/>
            <p:cNvSpPr/>
            <p:nvPr/>
          </p:nvSpPr>
          <p:spPr>
            <a:xfrm>
              <a:off x="1232452" y="2574235"/>
              <a:ext cx="314739" cy="1451113"/>
            </a:xfrm>
            <a:prstGeom prst="leftBracket">
              <a:avLst>
                <a:gd name="adj" fmla="val 0"/>
              </a:avLst>
            </a:prstGeom>
            <a:ln w="698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15" name="左中括号 14"/>
            <p:cNvSpPr/>
            <p:nvPr/>
          </p:nvSpPr>
          <p:spPr>
            <a:xfrm flipH="1">
              <a:off x="6958751" y="2574234"/>
              <a:ext cx="314739" cy="1451113"/>
            </a:xfrm>
            <a:prstGeom prst="leftBracket">
              <a:avLst>
                <a:gd name="adj" fmla="val 0"/>
              </a:avLst>
            </a:prstGeom>
            <a:ln w="698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grpSp>
      <p:sp>
        <p:nvSpPr>
          <p:cNvPr id="16" name="Picture Placeholder 1"/>
          <p:cNvSpPr txBox="1"/>
          <p:nvPr/>
        </p:nvSpPr>
        <p:spPr>
          <a:xfrm>
            <a:off x="1308294" y="2151102"/>
            <a:ext cx="2883877" cy="3503503"/>
          </a:xfrm>
          <a:custGeom>
            <a:avLst/>
            <a:gdLst>
              <a:gd name="connsiteX0" fmla="*/ 0 w 3181350"/>
              <a:gd name="connsiteY0" fmla="*/ 0 h 3181350"/>
              <a:gd name="connsiteX1" fmla="*/ 3181350 w 3181350"/>
              <a:gd name="connsiteY1" fmla="*/ 0 h 3181350"/>
              <a:gd name="connsiteX2" fmla="*/ 3181350 w 3181350"/>
              <a:gd name="connsiteY2" fmla="*/ 3181350 h 3181350"/>
              <a:gd name="connsiteX3" fmla="*/ 0 w 3181350"/>
              <a:gd name="connsiteY3" fmla="*/ 3181350 h 3181350"/>
            </a:gdLst>
            <a:ahLst/>
            <a:cxnLst>
              <a:cxn ang="0">
                <a:pos x="connsiteX0" y="connsiteY0"/>
              </a:cxn>
              <a:cxn ang="0">
                <a:pos x="connsiteX1" y="connsiteY1"/>
              </a:cxn>
              <a:cxn ang="0">
                <a:pos x="connsiteX2" y="connsiteY2"/>
              </a:cxn>
              <a:cxn ang="0">
                <a:pos x="connsiteX3" y="connsiteY3"/>
              </a:cxn>
            </a:cxnLst>
            <a:rect l="l" t="t" r="r" b="b"/>
            <a:pathLst>
              <a:path w="3181350" h="3181350">
                <a:moveTo>
                  <a:pt x="0" y="0"/>
                </a:moveTo>
                <a:lnTo>
                  <a:pt x="3181350" y="0"/>
                </a:lnTo>
                <a:lnTo>
                  <a:pt x="3181350" y="3181350"/>
                </a:lnTo>
                <a:lnTo>
                  <a:pt x="0" y="3181350"/>
                </a:lnTo>
                <a:close/>
              </a:path>
            </a:pathLst>
          </a:custGeom>
          <a:blipFill>
            <a:blip r:embed="rId1">
              <a:extLst>
                <a:ext uri="{BEBA8EAE-BF5A-486C-A8C5-ECC9F3942E4B}">
                  <a14:imgProps xmlns:a14="http://schemas.microsoft.com/office/drawing/2010/main">
                    <a14:imgLayer r:embed="rId2">
                      <a14:imgEffect>
                        <a14:saturation sat="33000"/>
                      </a14:imgEffect>
                    </a14:imgLayer>
                  </a14:imgProps>
                </a:ext>
              </a:extLst>
            </a:blip>
            <a:stretch>
              <a:fillRect l="-2800" r="-1377"/>
            </a:stretch>
          </a:blipFill>
        </p:spPr>
        <p:txBody>
          <a:bodyPr/>
          <a:lstStyle/>
          <a:p>
            <a:endParaRPr lang="zh-CN" altLang="en-US"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animEffect transition="in" filter="fade">
                                      <p:cBhvr>
                                        <p:cTn id="13" dur="500"/>
                                        <p:tgtEl>
                                          <p:spTgt spid="12"/>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14860" y="433371"/>
            <a:ext cx="351692" cy="303373"/>
            <a:chOff x="992651" y="1308295"/>
            <a:chExt cx="505558" cy="436099"/>
          </a:xfrm>
        </p:grpSpPr>
        <p:sp>
          <p:nvSpPr>
            <p:cNvPr id="5" name="箭头: V 形 4"/>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9" name="矩形 8"/>
          <p:cNvSpPr/>
          <p:nvPr/>
        </p:nvSpPr>
        <p:spPr>
          <a:xfrm>
            <a:off x="956462" y="264534"/>
            <a:ext cx="3057247" cy="584775"/>
          </a:xfrm>
          <a:prstGeom prst="rect">
            <a:avLst/>
          </a:prstGeom>
        </p:spPr>
        <p:txBody>
          <a:bodyPr wrap="none">
            <a:spAutoFit/>
          </a:bodyPr>
          <a:lstStyle/>
          <a:p>
            <a:r>
              <a:rPr lang="zh-CN" altLang="en-US" sz="3200" dirty="0">
                <a:solidFill>
                  <a:schemeClr val="tx1">
                    <a:lumMod val="75000"/>
                    <a:lumOff val="25000"/>
                  </a:schemeClr>
                </a:solidFill>
                <a:cs typeface="+mn-ea"/>
                <a:sym typeface="+mn-lt"/>
              </a:rPr>
              <a:t>有效沟通的技巧</a:t>
            </a:r>
            <a:endParaRPr lang="zh-CN" altLang="en-US" sz="3200" dirty="0">
              <a:solidFill>
                <a:schemeClr val="tx1">
                  <a:lumMod val="75000"/>
                  <a:lumOff val="25000"/>
                </a:schemeClr>
              </a:solidFill>
              <a:cs typeface="+mn-ea"/>
              <a:sym typeface="+mn-lt"/>
            </a:endParaRPr>
          </a:p>
        </p:txBody>
      </p:sp>
      <p:sp>
        <p:nvSpPr>
          <p:cNvPr id="10" name="矩形 9"/>
          <p:cNvSpPr/>
          <p:nvPr/>
        </p:nvSpPr>
        <p:spPr>
          <a:xfrm>
            <a:off x="956462" y="1429820"/>
            <a:ext cx="4493538" cy="523220"/>
          </a:xfrm>
          <a:prstGeom prst="rect">
            <a:avLst/>
          </a:prstGeom>
        </p:spPr>
        <p:txBody>
          <a:bodyPr wrap="none">
            <a:spAutoFit/>
          </a:bodyPr>
          <a:lstStyle/>
          <a:p>
            <a:r>
              <a:rPr lang="zh-CN" altLang="en-US" sz="2800" dirty="0">
                <a:solidFill>
                  <a:schemeClr val="tx1">
                    <a:lumMod val="75000"/>
                    <a:lumOff val="25000"/>
                  </a:schemeClr>
                </a:solidFill>
                <a:cs typeface="+mn-ea"/>
                <a:sym typeface="+mn-lt"/>
              </a:rPr>
              <a:t>与客户达成协议的金科玉律</a:t>
            </a:r>
            <a:endParaRPr lang="zh-CN" altLang="en-US" sz="2800" dirty="0">
              <a:solidFill>
                <a:schemeClr val="tx1">
                  <a:lumMod val="75000"/>
                  <a:lumOff val="25000"/>
                </a:schemeClr>
              </a:solidFill>
              <a:cs typeface="+mn-ea"/>
              <a:sym typeface="+mn-lt"/>
            </a:endParaRPr>
          </a:p>
        </p:txBody>
      </p:sp>
      <p:sp>
        <p:nvSpPr>
          <p:cNvPr id="11" name="矩形 10"/>
          <p:cNvSpPr/>
          <p:nvPr/>
        </p:nvSpPr>
        <p:spPr>
          <a:xfrm>
            <a:off x="942394" y="2215671"/>
            <a:ext cx="5397631" cy="523220"/>
          </a:xfrm>
          <a:prstGeom prst="rect">
            <a:avLst/>
          </a:prstGeom>
        </p:spPr>
        <p:txBody>
          <a:bodyPr wrap="none">
            <a:spAutoFit/>
          </a:bodyPr>
          <a:lstStyle/>
          <a:p>
            <a:r>
              <a:rPr lang="en-US" altLang="zh-CN" sz="2800" b="1" dirty="0">
                <a:gradFill>
                  <a:gsLst>
                    <a:gs pos="84000">
                      <a:srgbClr val="FE532B"/>
                    </a:gs>
                    <a:gs pos="0">
                      <a:srgbClr val="FA6D27"/>
                    </a:gs>
                  </a:gsLst>
                  <a:lin ang="10500000" scaled="0"/>
                </a:gradFill>
                <a:cs typeface="+mn-ea"/>
                <a:sym typeface="+mn-lt"/>
              </a:rPr>
              <a:t>01.</a:t>
            </a:r>
            <a:r>
              <a:rPr lang="zh-CN" altLang="en-US" sz="2800" b="1" dirty="0">
                <a:gradFill>
                  <a:gsLst>
                    <a:gs pos="84000">
                      <a:srgbClr val="FE532B"/>
                    </a:gs>
                    <a:gs pos="0">
                      <a:srgbClr val="FA6D27"/>
                    </a:gs>
                  </a:gsLst>
                  <a:lin ang="10500000" scaled="0"/>
                </a:gradFill>
                <a:cs typeface="+mn-ea"/>
                <a:sym typeface="+mn-lt"/>
              </a:rPr>
              <a:t>如何用客户喜欢的方式去沟通</a:t>
            </a:r>
            <a:endParaRPr lang="en-US" altLang="zh-CN" sz="2800" b="1" dirty="0">
              <a:gradFill>
                <a:gsLst>
                  <a:gs pos="84000">
                    <a:srgbClr val="FE532B"/>
                  </a:gs>
                  <a:gs pos="0">
                    <a:srgbClr val="FA6D27"/>
                  </a:gs>
                </a:gsLst>
                <a:lin ang="10500000" scaled="0"/>
              </a:gradFill>
              <a:cs typeface="+mn-ea"/>
              <a:sym typeface="+mn-lt"/>
            </a:endParaRPr>
          </a:p>
        </p:txBody>
      </p:sp>
      <p:sp>
        <p:nvSpPr>
          <p:cNvPr id="2" name="矩形 1"/>
          <p:cNvSpPr/>
          <p:nvPr/>
        </p:nvSpPr>
        <p:spPr>
          <a:xfrm>
            <a:off x="1303606" y="2753242"/>
            <a:ext cx="10189698" cy="874407"/>
          </a:xfrm>
          <a:prstGeom prst="rect">
            <a:avLst/>
          </a:prstGeom>
        </p:spPr>
        <p:txBody>
          <a:bodyPr wrap="square">
            <a:spAutoFit/>
          </a:bodyPr>
          <a:lstStyle/>
          <a:p>
            <a:pPr>
              <a:lnSpc>
                <a:spcPct val="150000"/>
              </a:lnSpc>
            </a:pPr>
            <a:r>
              <a:rPr lang="zh-CN" altLang="en-US" dirty="0">
                <a:solidFill>
                  <a:schemeClr val="tx1">
                    <a:lumMod val="65000"/>
                    <a:lumOff val="35000"/>
                  </a:schemeClr>
                </a:solidFill>
                <a:cs typeface="+mn-ea"/>
                <a:sym typeface="+mn-lt"/>
              </a:rPr>
              <a:t>做大客户销售，一个很重要的环节就是沟通，用什么样的营销话术、什么样的沟通技巧，具体的事情需要具体而定。但是有一些比较普遍意义的沟通技巧是大多数典典的销售必须共同遵守的。</a:t>
            </a:r>
            <a:endParaRPr lang="zh-CN" altLang="en-US" dirty="0">
              <a:solidFill>
                <a:schemeClr val="tx1">
                  <a:lumMod val="65000"/>
                  <a:lumOff val="35000"/>
                </a:schemeClr>
              </a:solidFill>
              <a:cs typeface="+mn-ea"/>
              <a:sym typeface="+mn-lt"/>
            </a:endParaRPr>
          </a:p>
        </p:txBody>
      </p:sp>
      <p:sp>
        <p:nvSpPr>
          <p:cNvPr id="12" name="矩形 11"/>
          <p:cNvSpPr/>
          <p:nvPr/>
        </p:nvSpPr>
        <p:spPr>
          <a:xfrm>
            <a:off x="942394" y="4121592"/>
            <a:ext cx="6115777" cy="523220"/>
          </a:xfrm>
          <a:prstGeom prst="rect">
            <a:avLst/>
          </a:prstGeom>
        </p:spPr>
        <p:txBody>
          <a:bodyPr wrap="none">
            <a:spAutoFit/>
          </a:bodyPr>
          <a:lstStyle/>
          <a:p>
            <a:r>
              <a:rPr lang="en-US" altLang="zh-CN" sz="2800" b="1" dirty="0">
                <a:gradFill>
                  <a:gsLst>
                    <a:gs pos="84000">
                      <a:srgbClr val="FE532B"/>
                    </a:gs>
                    <a:gs pos="0">
                      <a:srgbClr val="FA6D27"/>
                    </a:gs>
                  </a:gsLst>
                  <a:lin ang="10500000" scaled="0"/>
                </a:gradFill>
                <a:cs typeface="+mn-ea"/>
                <a:sym typeface="+mn-lt"/>
              </a:rPr>
              <a:t>02.</a:t>
            </a:r>
            <a:r>
              <a:rPr lang="zh-CN" altLang="en-US" sz="2800" b="1" dirty="0">
                <a:gradFill>
                  <a:gsLst>
                    <a:gs pos="84000">
                      <a:srgbClr val="FE532B"/>
                    </a:gs>
                    <a:gs pos="0">
                      <a:srgbClr val="FA6D27"/>
                    </a:gs>
                  </a:gsLst>
                  <a:lin ang="10500000" scaled="0"/>
                </a:gradFill>
                <a:cs typeface="+mn-ea"/>
                <a:sym typeface="+mn-lt"/>
              </a:rPr>
              <a:t>倾听是与客户有效沟通的重要途径</a:t>
            </a:r>
            <a:endParaRPr lang="en-US" altLang="zh-CN" sz="2800" b="1" dirty="0">
              <a:gradFill>
                <a:gsLst>
                  <a:gs pos="84000">
                    <a:srgbClr val="FE532B"/>
                  </a:gs>
                  <a:gs pos="0">
                    <a:srgbClr val="FA6D27"/>
                  </a:gs>
                </a:gsLst>
                <a:lin ang="10500000" scaled="0"/>
              </a:gradFill>
              <a:cs typeface="+mn-ea"/>
              <a:sym typeface="+mn-lt"/>
            </a:endParaRPr>
          </a:p>
        </p:txBody>
      </p:sp>
      <p:sp>
        <p:nvSpPr>
          <p:cNvPr id="13" name="矩形 12"/>
          <p:cNvSpPr/>
          <p:nvPr/>
        </p:nvSpPr>
        <p:spPr>
          <a:xfrm>
            <a:off x="1303605" y="4644812"/>
            <a:ext cx="10189697" cy="874407"/>
          </a:xfrm>
          <a:prstGeom prst="rect">
            <a:avLst/>
          </a:prstGeom>
        </p:spPr>
        <p:txBody>
          <a:bodyPr wrap="square">
            <a:spAutoFit/>
          </a:bodyPr>
          <a:lstStyle/>
          <a:p>
            <a:pPr>
              <a:lnSpc>
                <a:spcPct val="150000"/>
              </a:lnSpc>
            </a:pPr>
            <a:r>
              <a:rPr lang="zh-CN" altLang="en-US" dirty="0">
                <a:solidFill>
                  <a:schemeClr val="tx1">
                    <a:lumMod val="65000"/>
                    <a:lumOff val="35000"/>
                  </a:schemeClr>
                </a:solidFill>
                <a:cs typeface="+mn-ea"/>
                <a:sym typeface="+mn-lt"/>
              </a:rPr>
              <a:t>做大客户销售，一个很重要的环节就是沟通，用什么样的营销话术、什么样的沟通技巧，具体的事情需要具体而定。但是有一些比较普遍意义的沟通技巧是大多数典典的销售必须共同遵守的。</a:t>
            </a:r>
            <a:endParaRPr lang="zh-CN" altLang="en-US"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33362" y="245872"/>
            <a:ext cx="11725276" cy="6366256"/>
          </a:xfrm>
          <a:prstGeom prst="rect">
            <a:avLst/>
          </a:prstGeom>
          <a:noFill/>
          <a:ln>
            <a:solidFill>
              <a:srgbClr val="F74B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5003408" y="831203"/>
            <a:ext cx="2185182" cy="218518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3746636" y="3584511"/>
            <a:ext cx="4698722" cy="1138773"/>
          </a:xfrm>
          <a:prstGeom prst="rect">
            <a:avLst/>
          </a:prstGeom>
        </p:spPr>
        <p:txBody>
          <a:bodyPr wrap="none">
            <a:spAutoFit/>
          </a:bodyPr>
          <a:lstStyle/>
          <a:p>
            <a:pPr algn="ctr"/>
            <a:r>
              <a:rPr lang="zh-CN" altLang="en-US" sz="4400" dirty="0">
                <a:solidFill>
                  <a:schemeClr val="tx1">
                    <a:lumMod val="75000"/>
                    <a:lumOff val="25000"/>
                  </a:schemeClr>
                </a:solidFill>
                <a:cs typeface="+mn-ea"/>
                <a:sym typeface="+mn-lt"/>
              </a:rPr>
              <a:t>了解顾客需求信息</a:t>
            </a:r>
            <a:endParaRPr lang="en-US" altLang="zh-CN" sz="4400" dirty="0">
              <a:solidFill>
                <a:schemeClr val="tx1">
                  <a:lumMod val="75000"/>
                  <a:lumOff val="25000"/>
                </a:schemeClr>
              </a:solidFill>
              <a:cs typeface="+mn-ea"/>
              <a:sym typeface="+mn-lt"/>
            </a:endParaRPr>
          </a:p>
          <a:p>
            <a:pPr algn="ctr"/>
            <a:r>
              <a:rPr lang="zh-CN" altLang="en-US" sz="2400" dirty="0">
                <a:solidFill>
                  <a:schemeClr val="tx1">
                    <a:lumMod val="75000"/>
                    <a:lumOff val="25000"/>
                  </a:schemeClr>
                </a:solidFill>
                <a:cs typeface="+mn-ea"/>
                <a:sym typeface="+mn-lt"/>
              </a:rPr>
              <a:t>收集和反馈市场及竞争对手信息</a:t>
            </a:r>
            <a:endParaRPr lang="zh-CN" altLang="en-US" sz="2400" dirty="0">
              <a:solidFill>
                <a:schemeClr val="tx1">
                  <a:lumMod val="75000"/>
                  <a:lumOff val="25000"/>
                </a:schemeClr>
              </a:solidFill>
              <a:cs typeface="+mn-ea"/>
              <a:sym typeface="+mn-lt"/>
            </a:endParaRPr>
          </a:p>
        </p:txBody>
      </p:sp>
      <p:sp>
        <p:nvSpPr>
          <p:cNvPr id="7" name="箭头: V 形 6"/>
          <p:cNvSpPr/>
          <p:nvPr/>
        </p:nvSpPr>
        <p:spPr>
          <a:xfrm rot="16200000" flipH="1">
            <a:off x="5828062" y="5097845"/>
            <a:ext cx="535875" cy="975360"/>
          </a:xfrm>
          <a:prstGeom prst="chevron">
            <a:avLst>
              <a:gd name="adj" fmla="val 72508"/>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文本框 7"/>
          <p:cNvSpPr txBox="1"/>
          <p:nvPr/>
        </p:nvSpPr>
        <p:spPr>
          <a:xfrm>
            <a:off x="5341032" y="1259996"/>
            <a:ext cx="1509934" cy="1200329"/>
          </a:xfrm>
          <a:prstGeom prst="rect">
            <a:avLst/>
          </a:prstGeom>
          <a:noFill/>
        </p:spPr>
        <p:txBody>
          <a:bodyPr wrap="square" rtlCol="0">
            <a:spAutoFit/>
          </a:bodyPr>
          <a:lstStyle/>
          <a:p>
            <a:pPr algn="ctr"/>
            <a:r>
              <a:rPr lang="en-US" altLang="zh-CN" sz="7200" dirty="0">
                <a:solidFill>
                  <a:schemeClr val="bg1"/>
                </a:solidFill>
                <a:cs typeface="+mn-ea"/>
                <a:sym typeface="+mn-lt"/>
              </a:rPr>
              <a:t>02</a:t>
            </a:r>
            <a:endParaRPr lang="zh-CN" altLang="en-US" sz="7200" dirty="0">
              <a:solidFill>
                <a:schemeClr val="bg1"/>
              </a:solidFill>
              <a:cs typeface="+mn-ea"/>
              <a:sym typeface="+mn-lt"/>
            </a:endParaRPr>
          </a:p>
        </p:txBody>
      </p:sp>
      <p:sp>
        <p:nvSpPr>
          <p:cNvPr id="10" name="椭圆 9"/>
          <p:cNvSpPr/>
          <p:nvPr/>
        </p:nvSpPr>
        <p:spPr>
          <a:xfrm>
            <a:off x="10719174" y="3045706"/>
            <a:ext cx="132522" cy="13252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2711992" y="833192"/>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a:off x="8517682" y="1326335"/>
            <a:ext cx="185530" cy="18553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4015448" y="2458804"/>
            <a:ext cx="303092" cy="30309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4" name="椭圆 13"/>
          <p:cNvSpPr/>
          <p:nvPr/>
        </p:nvSpPr>
        <p:spPr>
          <a:xfrm>
            <a:off x="2273735" y="5533771"/>
            <a:ext cx="98403" cy="98403"/>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9045119" y="4153897"/>
            <a:ext cx="369096" cy="36909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10" grpId="0" animBg="1"/>
      <p:bldP spid="11" grpId="0" animBg="1"/>
      <p:bldP spid="12" grpId="0" animBg="1"/>
      <p:bldP spid="13" grpId="0" animBg="1"/>
      <p:bldP spid="14" grpId="0" animBg="1"/>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00191" y="264534"/>
            <a:ext cx="3467616" cy="584775"/>
          </a:xfrm>
          <a:prstGeom prst="rect">
            <a:avLst/>
          </a:prstGeom>
        </p:spPr>
        <p:txBody>
          <a:bodyPr wrap="none">
            <a:spAutoFit/>
          </a:bodyPr>
          <a:lstStyle/>
          <a:p>
            <a:pPr algn="ctr"/>
            <a:r>
              <a:rPr lang="zh-CN" altLang="en-US" sz="3200" dirty="0">
                <a:solidFill>
                  <a:schemeClr val="tx1">
                    <a:lumMod val="75000"/>
                    <a:lumOff val="25000"/>
                  </a:schemeClr>
                </a:solidFill>
                <a:cs typeface="+mn-ea"/>
                <a:sym typeface="+mn-lt"/>
              </a:rPr>
              <a:t>了解顾客需求信息</a:t>
            </a:r>
            <a:endParaRPr lang="zh-CN" altLang="en-US" sz="3200" dirty="0">
              <a:solidFill>
                <a:schemeClr val="tx1">
                  <a:lumMod val="75000"/>
                  <a:lumOff val="25000"/>
                </a:schemeClr>
              </a:solidFill>
              <a:cs typeface="+mn-ea"/>
              <a:sym typeface="+mn-lt"/>
            </a:endParaRPr>
          </a:p>
        </p:txBody>
      </p:sp>
      <p:grpSp>
        <p:nvGrpSpPr>
          <p:cNvPr id="8" name="组合 7"/>
          <p:cNvGrpSpPr/>
          <p:nvPr/>
        </p:nvGrpSpPr>
        <p:grpSpPr>
          <a:xfrm>
            <a:off x="514860" y="433371"/>
            <a:ext cx="351692" cy="303373"/>
            <a:chOff x="992651" y="1308295"/>
            <a:chExt cx="505558" cy="436099"/>
          </a:xfrm>
        </p:grpSpPr>
        <p:sp>
          <p:nvSpPr>
            <p:cNvPr id="5" name="箭头: V 形 4"/>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p:cNvSpPr/>
          <p:nvPr/>
        </p:nvSpPr>
        <p:spPr>
          <a:xfrm>
            <a:off x="1164760" y="1650283"/>
            <a:ext cx="2901756" cy="461665"/>
          </a:xfrm>
          <a:prstGeom prst="rect">
            <a:avLst/>
          </a:prstGeom>
          <a:solidFill>
            <a:srgbClr val="FA6B27"/>
          </a:solidFill>
        </p:spPr>
        <p:txBody>
          <a:bodyPr wrap="none">
            <a:spAutoFit/>
          </a:bodyPr>
          <a:lstStyle/>
          <a:p>
            <a:r>
              <a:rPr lang="en-US" altLang="zh-CN" sz="2400" dirty="0">
                <a:solidFill>
                  <a:schemeClr val="bg1"/>
                </a:solidFill>
                <a:cs typeface="+mn-ea"/>
                <a:sym typeface="+mn-lt"/>
              </a:rPr>
              <a:t>1.</a:t>
            </a:r>
            <a:r>
              <a:rPr lang="zh-CN" altLang="en-US" sz="2400" dirty="0">
                <a:solidFill>
                  <a:schemeClr val="bg1"/>
                </a:solidFill>
                <a:cs typeface="+mn-ea"/>
                <a:sym typeface="+mn-lt"/>
              </a:rPr>
              <a:t>收集信息充分道歉</a:t>
            </a:r>
            <a:endParaRPr lang="zh-CN" altLang="en-US" sz="2400" dirty="0">
              <a:solidFill>
                <a:schemeClr val="bg1"/>
              </a:solidFill>
              <a:cs typeface="+mn-ea"/>
              <a:sym typeface="+mn-lt"/>
            </a:endParaRPr>
          </a:p>
        </p:txBody>
      </p:sp>
      <p:sp>
        <p:nvSpPr>
          <p:cNvPr id="9" name="矩形 8"/>
          <p:cNvSpPr/>
          <p:nvPr/>
        </p:nvSpPr>
        <p:spPr>
          <a:xfrm>
            <a:off x="1074251" y="2190766"/>
            <a:ext cx="10214141" cy="1477328"/>
          </a:xfrm>
          <a:prstGeom prst="rect">
            <a:avLst/>
          </a:prstGeom>
        </p:spPr>
        <p:txBody>
          <a:bodyPr wrap="square">
            <a:spAutoFit/>
          </a:bodyPr>
          <a:lstStyle/>
          <a:p>
            <a:pPr algn="just">
              <a:lnSpc>
                <a:spcPct val="150000"/>
              </a:lnSpc>
            </a:pPr>
            <a:r>
              <a:rPr lang="zh-CN" altLang="en-US" sz="2000" dirty="0">
                <a:solidFill>
                  <a:schemeClr val="tx1">
                    <a:lumMod val="75000"/>
                    <a:lumOff val="25000"/>
                  </a:schemeClr>
                </a:solidFill>
                <a:cs typeface="+mn-ea"/>
                <a:sym typeface="+mn-lt"/>
              </a:rPr>
              <a:t>真正的销售从异议开始。在实际的销售过程中，销售员经常会遇到各种异议。许多销售员会认为应对异议是一件困难的事情。其实，异议不仅仅是销售工作中的一个障碍，同时也是一个积极的因素。</a:t>
            </a:r>
            <a:endParaRPr lang="zh-CN" altLang="en-US" sz="2000" dirty="0">
              <a:solidFill>
                <a:schemeClr val="tx1">
                  <a:lumMod val="75000"/>
                  <a:lumOff val="25000"/>
                </a:schemeClr>
              </a:solidFill>
              <a:cs typeface="+mn-ea"/>
              <a:sym typeface="+mn-lt"/>
            </a:endParaRPr>
          </a:p>
        </p:txBody>
      </p:sp>
      <p:grpSp>
        <p:nvGrpSpPr>
          <p:cNvPr id="10" name="组合 9"/>
          <p:cNvGrpSpPr/>
          <p:nvPr/>
        </p:nvGrpSpPr>
        <p:grpSpPr>
          <a:xfrm>
            <a:off x="1164760" y="4048370"/>
            <a:ext cx="5756545" cy="2022231"/>
            <a:chOff x="902466" y="3404874"/>
            <a:chExt cx="6120405" cy="2022231"/>
          </a:xfrm>
        </p:grpSpPr>
        <p:sp>
          <p:nvSpPr>
            <p:cNvPr id="11" name="矩形 10"/>
            <p:cNvSpPr/>
            <p:nvPr/>
          </p:nvSpPr>
          <p:spPr>
            <a:xfrm>
              <a:off x="986017" y="3538921"/>
              <a:ext cx="5953302" cy="1754326"/>
            </a:xfrm>
            <a:prstGeom prst="rect">
              <a:avLst/>
            </a:prstGeom>
          </p:spPr>
          <p:txBody>
            <a:bodyPr wrap="square">
              <a:spAutoFit/>
            </a:bodyPr>
            <a:lstStyle/>
            <a:p>
              <a:pPr lvl="0" algn="just">
                <a:lnSpc>
                  <a:spcPct val="150000"/>
                </a:lnSpc>
              </a:pPr>
              <a:r>
                <a:rPr lang="zh-CN" altLang="en-US" dirty="0">
                  <a:solidFill>
                    <a:schemeClr val="tx1">
                      <a:lumMod val="75000"/>
                      <a:lumOff val="25000"/>
                    </a:schemeClr>
                  </a:solidFill>
                  <a:cs typeface="+mn-ea"/>
                  <a:sym typeface="+mn-lt"/>
                </a:rPr>
                <a:t>作为一个专业的销售员，一定要有这样一个心态：异议是销售的真正开始。如果客户连异议都没有就购买了产品，那销售员的价值还怎么体现？针对异议向顾客道歉，拿出诚意，表明态度。</a:t>
              </a:r>
              <a:endParaRPr lang="zh-CN" altLang="en-US" dirty="0">
                <a:solidFill>
                  <a:schemeClr val="tx1">
                    <a:lumMod val="75000"/>
                    <a:lumOff val="25000"/>
                  </a:schemeClr>
                </a:solidFill>
                <a:cs typeface="+mn-ea"/>
                <a:sym typeface="+mn-lt"/>
              </a:endParaRPr>
            </a:p>
          </p:txBody>
        </p:sp>
        <p:cxnSp>
          <p:nvCxnSpPr>
            <p:cNvPr id="12" name="直接连接符 11"/>
            <p:cNvCxnSpPr/>
            <p:nvPr/>
          </p:nvCxnSpPr>
          <p:spPr>
            <a:xfrm>
              <a:off x="902466" y="3404874"/>
              <a:ext cx="6120405" cy="0"/>
            </a:xfrm>
            <a:prstGeom prst="line">
              <a:avLst/>
            </a:prstGeom>
            <a:ln>
              <a:solidFill>
                <a:schemeClr val="bg1">
                  <a:lumMod val="75000"/>
                </a:schemeClr>
              </a:solidFill>
              <a:prstDash val="sysDash"/>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902466" y="5427105"/>
              <a:ext cx="6120405" cy="0"/>
            </a:xfrm>
            <a:prstGeom prst="line">
              <a:avLst/>
            </a:prstGeom>
            <a:ln>
              <a:solidFill>
                <a:schemeClr val="bg1">
                  <a:lumMod val="75000"/>
                </a:schemeClr>
              </a:solidFill>
              <a:prstDash val="sysDash"/>
              <a:headEnd type="diamond"/>
              <a:tailEnd type="diamond"/>
            </a:ln>
          </p:spPr>
          <p:style>
            <a:lnRef idx="1">
              <a:schemeClr val="accent1"/>
            </a:lnRef>
            <a:fillRef idx="0">
              <a:schemeClr val="accent1"/>
            </a:fillRef>
            <a:effectRef idx="0">
              <a:schemeClr val="accent1"/>
            </a:effectRef>
            <a:fontRef idx="minor">
              <a:schemeClr val="tx1"/>
            </a:fontRef>
          </p:style>
        </p:cxnSp>
      </p:grpSp>
      <p:sp>
        <p:nvSpPr>
          <p:cNvPr id="14" name="文本框 13"/>
          <p:cNvSpPr txBox="1"/>
          <p:nvPr/>
        </p:nvSpPr>
        <p:spPr>
          <a:xfrm>
            <a:off x="7716425" y="3851093"/>
            <a:ext cx="1594340" cy="2215991"/>
          </a:xfrm>
          <a:prstGeom prst="rect">
            <a:avLst/>
          </a:prstGeom>
          <a:noFill/>
        </p:spPr>
        <p:txBody>
          <a:bodyPr wrap="square" rtlCol="0">
            <a:spAutoFit/>
          </a:bodyPr>
          <a:lstStyle/>
          <a:p>
            <a:pPr algn="ctr"/>
            <a:r>
              <a:rPr lang="en-US" altLang="zh-CN" sz="13800" dirty="0">
                <a:gradFill>
                  <a:gsLst>
                    <a:gs pos="84000">
                      <a:srgbClr val="FE532B"/>
                    </a:gs>
                    <a:gs pos="0">
                      <a:srgbClr val="FA6D27"/>
                    </a:gs>
                  </a:gsLst>
                  <a:lin ang="10500000" scaled="0"/>
                </a:gradFill>
                <a:cs typeface="+mn-ea"/>
                <a:sym typeface="+mn-lt"/>
              </a:rPr>
              <a:t>S</a:t>
            </a:r>
            <a:endParaRPr lang="zh-CN" altLang="en-US" sz="13800" dirty="0">
              <a:gradFill>
                <a:gsLst>
                  <a:gs pos="84000">
                    <a:srgbClr val="FE532B"/>
                  </a:gs>
                  <a:gs pos="0">
                    <a:srgbClr val="FA6D27"/>
                  </a:gs>
                </a:gsLst>
                <a:lin ang="10500000" scaled="0"/>
              </a:gradFill>
              <a:cs typeface="+mn-ea"/>
              <a:sym typeface="+mn-lt"/>
            </a:endParaRPr>
          </a:p>
        </p:txBody>
      </p:sp>
      <p:sp>
        <p:nvSpPr>
          <p:cNvPr id="15" name="文本框 14"/>
          <p:cNvSpPr txBox="1"/>
          <p:nvPr/>
        </p:nvSpPr>
        <p:spPr>
          <a:xfrm>
            <a:off x="8887379" y="4459912"/>
            <a:ext cx="2139861" cy="2800767"/>
          </a:xfrm>
          <a:prstGeom prst="rect">
            <a:avLst/>
          </a:prstGeom>
          <a:noFill/>
        </p:spPr>
        <p:txBody>
          <a:bodyPr wrap="square" rtlCol="0">
            <a:spAutoFit/>
          </a:bodyPr>
          <a:lstStyle/>
          <a:p>
            <a:pPr algn="ctr"/>
            <a:r>
              <a:rPr lang="en-US" altLang="zh-CN" sz="8800" dirty="0">
                <a:gradFill>
                  <a:gsLst>
                    <a:gs pos="84000">
                      <a:srgbClr val="FE532B"/>
                    </a:gs>
                    <a:gs pos="0">
                      <a:srgbClr val="FA6D27"/>
                    </a:gs>
                  </a:gsLst>
                  <a:lin ang="10500000" scaled="0"/>
                </a:gradFill>
                <a:cs typeface="+mn-ea"/>
                <a:sym typeface="+mn-lt"/>
              </a:rPr>
              <a:t>ales</a:t>
            </a:r>
            <a:endParaRPr lang="zh-CN" altLang="en-US" sz="8800" dirty="0">
              <a:gradFill>
                <a:gsLst>
                  <a:gs pos="84000">
                    <a:srgbClr val="FE532B"/>
                  </a:gs>
                  <a:gs pos="0">
                    <a:srgbClr val="FA6D27"/>
                  </a:gs>
                </a:gsLst>
                <a:lin ang="10500000" scaled="0"/>
              </a:gra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0">
        <p:dissolve/>
      </p:transition>
    </mc:Choice>
    <mc:Fallback>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0" fill="hold"/>
                                        <p:tgtEl>
                                          <p:spTgt spid="9"/>
                                        </p:tgtEl>
                                        <p:attrNameLst>
                                          <p:attrName>ppt_w</p:attrName>
                                        </p:attrNameLst>
                                      </p:cBhvr>
                                      <p:tavLst>
                                        <p:tav tm="0">
                                          <p:val>
                                            <p:strVal val="#ppt_w*0.70"/>
                                          </p:val>
                                        </p:tav>
                                        <p:tav tm="100000">
                                          <p:val>
                                            <p:strVal val="#ppt_w"/>
                                          </p:val>
                                        </p:tav>
                                      </p:tavLst>
                                    </p:anim>
                                    <p:anim calcmode="lin" valueType="num">
                                      <p:cBhvr>
                                        <p:cTn id="12" dur="1000" fill="hold"/>
                                        <p:tgtEl>
                                          <p:spTgt spid="9"/>
                                        </p:tgtEl>
                                        <p:attrNameLst>
                                          <p:attrName>ppt_h</p:attrName>
                                        </p:attrNameLst>
                                      </p:cBhvr>
                                      <p:tavLst>
                                        <p:tav tm="0">
                                          <p:val>
                                            <p:strVal val="#ppt_h"/>
                                          </p:val>
                                        </p:tav>
                                        <p:tav tm="100000">
                                          <p:val>
                                            <p:strVal val="#ppt_h"/>
                                          </p:val>
                                        </p:tav>
                                      </p:tavLst>
                                    </p:anim>
                                    <p:animEffect transition="in" filter="fade">
                                      <p:cBhvr>
                                        <p:cTn id="13" dur="1000"/>
                                        <p:tgtEl>
                                          <p:spTgt spid="9"/>
                                        </p:tgtEl>
                                      </p:cBhvr>
                                    </p:animEffect>
                                  </p:childTnLst>
                                </p:cTn>
                              </p:par>
                            </p:childTnLst>
                          </p:cTn>
                        </p:par>
                        <p:par>
                          <p:cTn id="14" fill="hold">
                            <p:stCondLst>
                              <p:cond delay="1500"/>
                            </p:stCondLst>
                            <p:childTnLst>
                              <p:par>
                                <p:cTn id="15" presetID="55"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1000" fill="hold"/>
                                        <p:tgtEl>
                                          <p:spTgt spid="10"/>
                                        </p:tgtEl>
                                        <p:attrNameLst>
                                          <p:attrName>ppt_w</p:attrName>
                                        </p:attrNameLst>
                                      </p:cBhvr>
                                      <p:tavLst>
                                        <p:tav tm="0">
                                          <p:val>
                                            <p:strVal val="#ppt_w*0.70"/>
                                          </p:val>
                                        </p:tav>
                                        <p:tav tm="100000">
                                          <p:val>
                                            <p:strVal val="#ppt_w"/>
                                          </p:val>
                                        </p:tav>
                                      </p:tavLst>
                                    </p:anim>
                                    <p:anim calcmode="lin" valueType="num">
                                      <p:cBhvr>
                                        <p:cTn id="18" dur="1000" fill="hold"/>
                                        <p:tgtEl>
                                          <p:spTgt spid="10"/>
                                        </p:tgtEl>
                                        <p:attrNameLst>
                                          <p:attrName>ppt_h</p:attrName>
                                        </p:attrNameLst>
                                      </p:cBhvr>
                                      <p:tavLst>
                                        <p:tav tm="0">
                                          <p:val>
                                            <p:strVal val="#ppt_h"/>
                                          </p:val>
                                        </p:tav>
                                        <p:tav tm="100000">
                                          <p:val>
                                            <p:strVal val="#ppt_h"/>
                                          </p:val>
                                        </p:tav>
                                      </p:tavLst>
                                    </p:anim>
                                    <p:animEffect transition="in" filter="fade">
                                      <p:cBhvr>
                                        <p:cTn id="19" dur="1000"/>
                                        <p:tgtEl>
                                          <p:spTgt spid="10"/>
                                        </p:tgtEl>
                                      </p:cBhvr>
                                    </p:animEffect>
                                  </p:childTnLst>
                                </p:cTn>
                              </p:par>
                            </p:childTnLst>
                          </p:cTn>
                        </p:par>
                        <p:par>
                          <p:cTn id="20" fill="hold">
                            <p:stCondLst>
                              <p:cond delay="25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500"/>
                                        <p:tgtEl>
                                          <p:spTgt spid="14"/>
                                        </p:tgtEl>
                                      </p:cBhvr>
                                    </p:animEffect>
                                  </p:childTnLst>
                                </p:cTn>
                              </p:par>
                            </p:childTnLst>
                          </p:cTn>
                        </p:par>
                        <p:par>
                          <p:cTn id="24" fill="hold">
                            <p:stCondLst>
                              <p:cond delay="3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00191" y="264534"/>
            <a:ext cx="3467616" cy="584775"/>
          </a:xfrm>
          <a:prstGeom prst="rect">
            <a:avLst/>
          </a:prstGeom>
        </p:spPr>
        <p:txBody>
          <a:bodyPr wrap="none">
            <a:spAutoFit/>
          </a:bodyPr>
          <a:lstStyle/>
          <a:p>
            <a:pPr algn="ctr"/>
            <a:r>
              <a:rPr lang="zh-CN" altLang="en-US" sz="3200" dirty="0">
                <a:solidFill>
                  <a:schemeClr val="tx1">
                    <a:lumMod val="75000"/>
                    <a:lumOff val="25000"/>
                  </a:schemeClr>
                </a:solidFill>
                <a:cs typeface="+mn-ea"/>
                <a:sym typeface="+mn-lt"/>
              </a:rPr>
              <a:t>了解顾客需求信息</a:t>
            </a:r>
            <a:endParaRPr lang="zh-CN" altLang="en-US" sz="3200" dirty="0">
              <a:solidFill>
                <a:schemeClr val="tx1">
                  <a:lumMod val="75000"/>
                  <a:lumOff val="25000"/>
                </a:schemeClr>
              </a:solidFill>
              <a:cs typeface="+mn-ea"/>
              <a:sym typeface="+mn-lt"/>
            </a:endParaRPr>
          </a:p>
        </p:txBody>
      </p:sp>
      <p:grpSp>
        <p:nvGrpSpPr>
          <p:cNvPr id="8" name="组合 7"/>
          <p:cNvGrpSpPr/>
          <p:nvPr/>
        </p:nvGrpSpPr>
        <p:grpSpPr>
          <a:xfrm>
            <a:off x="514860" y="433371"/>
            <a:ext cx="351692" cy="303373"/>
            <a:chOff x="992651" y="1308295"/>
            <a:chExt cx="505558" cy="436099"/>
          </a:xfrm>
        </p:grpSpPr>
        <p:sp>
          <p:nvSpPr>
            <p:cNvPr id="5" name="箭头: V 形 4"/>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p:cNvSpPr/>
          <p:nvPr/>
        </p:nvSpPr>
        <p:spPr>
          <a:xfrm>
            <a:off x="1164761" y="1650283"/>
            <a:ext cx="2928938" cy="461665"/>
          </a:xfrm>
          <a:prstGeom prst="rect">
            <a:avLst/>
          </a:prstGeom>
          <a:solidFill>
            <a:srgbClr val="FA6B27"/>
          </a:solidFill>
        </p:spPr>
        <p:txBody>
          <a:bodyPr wrap="square">
            <a:spAutoFit/>
          </a:bodyPr>
          <a:lstStyle/>
          <a:p>
            <a:r>
              <a:rPr lang="en-US" altLang="zh-CN" sz="2400" dirty="0">
                <a:solidFill>
                  <a:schemeClr val="bg1"/>
                </a:solidFill>
                <a:cs typeface="+mn-ea"/>
                <a:sym typeface="+mn-lt"/>
              </a:rPr>
              <a:t>2.</a:t>
            </a:r>
            <a:r>
              <a:rPr lang="zh-CN" altLang="en-US" sz="2400" dirty="0">
                <a:solidFill>
                  <a:schemeClr val="bg1"/>
                </a:solidFill>
                <a:cs typeface="+mn-ea"/>
                <a:sym typeface="+mn-lt"/>
              </a:rPr>
              <a:t>再次征求顾客意见</a:t>
            </a:r>
            <a:endParaRPr lang="zh-CN" altLang="en-US" sz="2400" dirty="0">
              <a:solidFill>
                <a:schemeClr val="bg1"/>
              </a:solidFill>
              <a:cs typeface="+mn-ea"/>
              <a:sym typeface="+mn-lt"/>
            </a:endParaRPr>
          </a:p>
        </p:txBody>
      </p:sp>
      <p:sp>
        <p:nvSpPr>
          <p:cNvPr id="9" name="矩形 8"/>
          <p:cNvSpPr/>
          <p:nvPr/>
        </p:nvSpPr>
        <p:spPr>
          <a:xfrm>
            <a:off x="1074251" y="2190766"/>
            <a:ext cx="10214141" cy="1477328"/>
          </a:xfrm>
          <a:prstGeom prst="rect">
            <a:avLst/>
          </a:prstGeom>
        </p:spPr>
        <p:txBody>
          <a:bodyPr wrap="square">
            <a:spAutoFit/>
          </a:bodyPr>
          <a:lstStyle/>
          <a:p>
            <a:pPr algn="just">
              <a:lnSpc>
                <a:spcPct val="150000"/>
              </a:lnSpc>
            </a:pPr>
            <a:r>
              <a:rPr lang="zh-CN" altLang="en-US" sz="2000" dirty="0">
                <a:solidFill>
                  <a:schemeClr val="tx1">
                    <a:lumMod val="75000"/>
                    <a:lumOff val="25000"/>
                  </a:schemeClr>
                </a:solidFill>
                <a:cs typeface="+mn-ea"/>
                <a:sym typeface="+mn-lt"/>
              </a:rPr>
              <a:t>从异议征求客户意见，实际上任何产品都有不足之处，都不可能完美，客户肯定会对它有一定的异议，异议提醒销售员在销售的过程中，可能没有完全了解某些需求，或者某些表达没有被客户理解。</a:t>
            </a:r>
            <a:endParaRPr lang="zh-CN" altLang="en-US" sz="2000" dirty="0">
              <a:solidFill>
                <a:schemeClr val="tx1">
                  <a:lumMod val="75000"/>
                  <a:lumOff val="25000"/>
                </a:schemeClr>
              </a:solidFill>
              <a:cs typeface="+mn-ea"/>
              <a:sym typeface="+mn-lt"/>
            </a:endParaRPr>
          </a:p>
        </p:txBody>
      </p:sp>
      <p:sp>
        <p:nvSpPr>
          <p:cNvPr id="10" name="矩形 9"/>
          <p:cNvSpPr/>
          <p:nvPr/>
        </p:nvSpPr>
        <p:spPr>
          <a:xfrm>
            <a:off x="4642338" y="4130271"/>
            <a:ext cx="5373859" cy="1507079"/>
          </a:xfrm>
          <a:prstGeom prst="rect">
            <a:avLst/>
          </a:prstGeom>
        </p:spPr>
        <p:txBody>
          <a:bodyPr wrap="square">
            <a:spAutoFit/>
          </a:bodyPr>
          <a:lstStyle/>
          <a:p>
            <a:pPr lvl="0" algn="just">
              <a:lnSpc>
                <a:spcPct val="120000"/>
              </a:lnSpc>
            </a:pPr>
            <a:r>
              <a:rPr lang="zh-CN" altLang="en-US" sz="4000" dirty="0">
                <a:gradFill>
                  <a:gsLst>
                    <a:gs pos="84000">
                      <a:srgbClr val="FE532B"/>
                    </a:gs>
                    <a:gs pos="0">
                      <a:srgbClr val="FA6D27"/>
                    </a:gs>
                  </a:gsLst>
                  <a:lin ang="10500000" scaled="0"/>
                </a:gradFill>
                <a:cs typeface="+mn-ea"/>
                <a:sym typeface="+mn-lt"/>
              </a:rPr>
              <a:t>异议也是进行下一步销售工作的一个指导思想</a:t>
            </a:r>
            <a:endParaRPr lang="zh-CN" altLang="en-US" sz="4000" dirty="0">
              <a:gradFill>
                <a:gsLst>
                  <a:gs pos="84000">
                    <a:srgbClr val="FE532B"/>
                  </a:gs>
                  <a:gs pos="0">
                    <a:srgbClr val="FA6D27"/>
                  </a:gs>
                </a:gsLst>
                <a:lin ang="10500000" scaled="0"/>
              </a:gradFill>
              <a:cs typeface="+mn-ea"/>
              <a:sym typeface="+mn-lt"/>
            </a:endParaRPr>
          </a:p>
        </p:txBody>
      </p:sp>
      <p:sp>
        <p:nvSpPr>
          <p:cNvPr id="2" name="箭头: 虚尾 1"/>
          <p:cNvSpPr/>
          <p:nvPr/>
        </p:nvSpPr>
        <p:spPr>
          <a:xfrm>
            <a:off x="1723081" y="4272939"/>
            <a:ext cx="2370618" cy="1376146"/>
          </a:xfrm>
          <a:prstGeom prst="stripedRightArrow">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0">
        <p:dissolve/>
      </p:transition>
    </mc:Choice>
    <mc:Fallback>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0" fill="hold"/>
                                        <p:tgtEl>
                                          <p:spTgt spid="9"/>
                                        </p:tgtEl>
                                        <p:attrNameLst>
                                          <p:attrName>ppt_w</p:attrName>
                                        </p:attrNameLst>
                                      </p:cBhvr>
                                      <p:tavLst>
                                        <p:tav tm="0">
                                          <p:val>
                                            <p:strVal val="#ppt_w*0.70"/>
                                          </p:val>
                                        </p:tav>
                                        <p:tav tm="100000">
                                          <p:val>
                                            <p:strVal val="#ppt_w"/>
                                          </p:val>
                                        </p:tav>
                                      </p:tavLst>
                                    </p:anim>
                                    <p:anim calcmode="lin" valueType="num">
                                      <p:cBhvr>
                                        <p:cTn id="12" dur="1000" fill="hold"/>
                                        <p:tgtEl>
                                          <p:spTgt spid="9"/>
                                        </p:tgtEl>
                                        <p:attrNameLst>
                                          <p:attrName>ppt_h</p:attrName>
                                        </p:attrNameLst>
                                      </p:cBhvr>
                                      <p:tavLst>
                                        <p:tav tm="0">
                                          <p:val>
                                            <p:strVal val="#ppt_h"/>
                                          </p:val>
                                        </p:tav>
                                        <p:tav tm="100000">
                                          <p:val>
                                            <p:strVal val="#ppt_h"/>
                                          </p:val>
                                        </p:tav>
                                      </p:tavLst>
                                    </p:anim>
                                    <p:animEffect transition="in" filter="fade">
                                      <p:cBhvr>
                                        <p:cTn id="13"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00191" y="264534"/>
            <a:ext cx="3467616" cy="584775"/>
          </a:xfrm>
          <a:prstGeom prst="rect">
            <a:avLst/>
          </a:prstGeom>
        </p:spPr>
        <p:txBody>
          <a:bodyPr wrap="none">
            <a:spAutoFit/>
          </a:bodyPr>
          <a:lstStyle/>
          <a:p>
            <a:pPr algn="ctr"/>
            <a:r>
              <a:rPr lang="zh-CN" altLang="en-US" sz="3200" dirty="0">
                <a:solidFill>
                  <a:schemeClr val="tx1">
                    <a:lumMod val="75000"/>
                    <a:lumOff val="25000"/>
                  </a:schemeClr>
                </a:solidFill>
                <a:cs typeface="+mn-ea"/>
                <a:sym typeface="+mn-lt"/>
              </a:rPr>
              <a:t>了解顾客需求信息</a:t>
            </a:r>
            <a:endParaRPr lang="zh-CN" altLang="en-US" sz="3200" dirty="0">
              <a:solidFill>
                <a:schemeClr val="tx1">
                  <a:lumMod val="75000"/>
                  <a:lumOff val="25000"/>
                </a:schemeClr>
              </a:solidFill>
              <a:cs typeface="+mn-ea"/>
              <a:sym typeface="+mn-lt"/>
            </a:endParaRPr>
          </a:p>
        </p:txBody>
      </p:sp>
      <p:grpSp>
        <p:nvGrpSpPr>
          <p:cNvPr id="8" name="组合 7"/>
          <p:cNvGrpSpPr/>
          <p:nvPr/>
        </p:nvGrpSpPr>
        <p:grpSpPr>
          <a:xfrm>
            <a:off x="514860" y="433371"/>
            <a:ext cx="351692" cy="303373"/>
            <a:chOff x="992651" y="1308295"/>
            <a:chExt cx="505558" cy="436099"/>
          </a:xfrm>
        </p:grpSpPr>
        <p:sp>
          <p:nvSpPr>
            <p:cNvPr id="5" name="箭头: V 形 4"/>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p:cNvSpPr/>
          <p:nvPr/>
        </p:nvSpPr>
        <p:spPr>
          <a:xfrm>
            <a:off x="1164761" y="1650283"/>
            <a:ext cx="1690981" cy="461665"/>
          </a:xfrm>
          <a:prstGeom prst="rect">
            <a:avLst/>
          </a:prstGeom>
          <a:solidFill>
            <a:srgbClr val="FA6B27"/>
          </a:solidFill>
        </p:spPr>
        <p:txBody>
          <a:bodyPr wrap="square">
            <a:spAutoFit/>
          </a:bodyPr>
          <a:lstStyle/>
          <a:p>
            <a:r>
              <a:rPr lang="en-US" altLang="zh-CN" sz="2400" dirty="0">
                <a:solidFill>
                  <a:schemeClr val="bg1"/>
                </a:solidFill>
                <a:cs typeface="+mn-ea"/>
                <a:sym typeface="+mn-lt"/>
              </a:rPr>
              <a:t>3.</a:t>
            </a:r>
            <a:r>
              <a:rPr lang="zh-CN" altLang="en-US" sz="2400" dirty="0">
                <a:solidFill>
                  <a:schemeClr val="bg1"/>
                </a:solidFill>
                <a:cs typeface="+mn-ea"/>
                <a:sym typeface="+mn-lt"/>
              </a:rPr>
              <a:t>跟踪服务</a:t>
            </a:r>
            <a:endParaRPr lang="zh-CN" altLang="en-US" sz="2400" dirty="0">
              <a:solidFill>
                <a:schemeClr val="bg1"/>
              </a:solidFill>
              <a:cs typeface="+mn-ea"/>
              <a:sym typeface="+mn-lt"/>
            </a:endParaRPr>
          </a:p>
        </p:txBody>
      </p:sp>
      <p:sp>
        <p:nvSpPr>
          <p:cNvPr id="9" name="矩形 8"/>
          <p:cNvSpPr/>
          <p:nvPr/>
        </p:nvSpPr>
        <p:spPr>
          <a:xfrm>
            <a:off x="1148409" y="2094706"/>
            <a:ext cx="10142890" cy="830997"/>
          </a:xfrm>
          <a:prstGeom prst="rect">
            <a:avLst/>
          </a:prstGeom>
        </p:spPr>
        <p:txBody>
          <a:bodyPr wrap="square">
            <a:spAutoFit/>
          </a:bodyPr>
          <a:lstStyle/>
          <a:p>
            <a:pPr>
              <a:lnSpc>
                <a:spcPct val="120000"/>
              </a:lnSpc>
            </a:pPr>
            <a:r>
              <a:rPr lang="zh-CN" altLang="en-US" sz="2000" dirty="0">
                <a:solidFill>
                  <a:schemeClr val="tx1">
                    <a:lumMod val="75000"/>
                    <a:lumOff val="25000"/>
                  </a:schemeClr>
                </a:solidFill>
                <a:cs typeface="+mn-ea"/>
                <a:sym typeface="+mn-lt"/>
              </a:rPr>
              <a:t>成交后，销售人员的工作并没有结束，还必须给顾客提供各种各样的服务和支持，以确保他们的满意和重复购买。优秀的售后服务能够提高顾客的忠诚。</a:t>
            </a:r>
            <a:endParaRPr lang="zh-CN" altLang="en-US" dirty="0">
              <a:solidFill>
                <a:schemeClr val="tx1">
                  <a:lumMod val="75000"/>
                  <a:lumOff val="25000"/>
                </a:schemeClr>
              </a:solidFill>
              <a:cs typeface="+mn-ea"/>
              <a:sym typeface="+mn-lt"/>
            </a:endParaRPr>
          </a:p>
        </p:txBody>
      </p:sp>
      <p:sp>
        <p:nvSpPr>
          <p:cNvPr id="13" name="矩形 12"/>
          <p:cNvSpPr/>
          <p:nvPr/>
        </p:nvSpPr>
        <p:spPr>
          <a:xfrm>
            <a:off x="3727937" y="4452739"/>
            <a:ext cx="7449613" cy="1421928"/>
          </a:xfrm>
          <a:prstGeom prst="rect">
            <a:avLst/>
          </a:prstGeom>
        </p:spPr>
        <p:txBody>
          <a:bodyPr wrap="square">
            <a:spAutoFit/>
          </a:bodyPr>
          <a:lstStyle/>
          <a:p>
            <a:pPr marL="285750" lvl="0" indent="-285750">
              <a:lnSpc>
                <a:spcPct val="120000"/>
              </a:lnSpc>
              <a:buFont typeface="Arial" panose="020B0604020202020204" pitchFamily="34" charset="0"/>
              <a:buChar char="•"/>
            </a:pPr>
            <a:r>
              <a:rPr lang="zh-CN" altLang="en-US" dirty="0">
                <a:solidFill>
                  <a:schemeClr val="tx1">
                    <a:lumMod val="75000"/>
                    <a:lumOff val="25000"/>
                  </a:schemeClr>
                </a:solidFill>
                <a:cs typeface="+mn-ea"/>
                <a:sym typeface="+mn-lt"/>
              </a:rPr>
              <a:t>销售人员必须跟踪每笔销售以确保运输安排、产品质量或顾客的账单没有问题。</a:t>
            </a:r>
            <a:endParaRPr lang="en-US" altLang="zh-CN" dirty="0">
              <a:solidFill>
                <a:schemeClr val="tx1">
                  <a:lumMod val="75000"/>
                  <a:lumOff val="25000"/>
                </a:schemeClr>
              </a:solidFill>
              <a:cs typeface="+mn-ea"/>
              <a:sym typeface="+mn-lt"/>
            </a:endParaRPr>
          </a:p>
          <a:p>
            <a:pPr marL="285750" lvl="0" indent="-285750">
              <a:lnSpc>
                <a:spcPct val="120000"/>
              </a:lnSpc>
              <a:buFont typeface="Arial" panose="020B0604020202020204" pitchFamily="34" charset="0"/>
              <a:buChar char="•"/>
            </a:pPr>
            <a:r>
              <a:rPr lang="zh-CN" altLang="en-US" dirty="0">
                <a:solidFill>
                  <a:schemeClr val="tx1">
                    <a:lumMod val="75000"/>
                    <a:lumOff val="25000"/>
                  </a:schemeClr>
                </a:solidFill>
                <a:cs typeface="+mn-ea"/>
                <a:sym typeface="+mn-lt"/>
              </a:rPr>
              <a:t>除此之外，销售人员或销售团队的成员，要经常监督瓷砖的安装工作，并确保适当的维护，以此减少可能导致顾客不满意的问题。</a:t>
            </a:r>
            <a:endParaRPr lang="zh-CN" altLang="en-US" dirty="0">
              <a:solidFill>
                <a:schemeClr val="tx1">
                  <a:lumMod val="75000"/>
                  <a:lumOff val="25000"/>
                </a:schemeClr>
              </a:solidFill>
              <a:cs typeface="+mn-ea"/>
              <a:sym typeface="+mn-lt"/>
            </a:endParaRPr>
          </a:p>
        </p:txBody>
      </p:sp>
      <p:grpSp>
        <p:nvGrpSpPr>
          <p:cNvPr id="14" name="组合 13"/>
          <p:cNvGrpSpPr/>
          <p:nvPr/>
        </p:nvGrpSpPr>
        <p:grpSpPr>
          <a:xfrm>
            <a:off x="1389844" y="3612616"/>
            <a:ext cx="2017465" cy="2017465"/>
            <a:chOff x="1158705" y="3159020"/>
            <a:chExt cx="1451872" cy="1451872"/>
          </a:xfrm>
        </p:grpSpPr>
        <p:sp>
          <p:nvSpPr>
            <p:cNvPr id="15" name="椭圆 14"/>
            <p:cNvSpPr/>
            <p:nvPr/>
          </p:nvSpPr>
          <p:spPr>
            <a:xfrm>
              <a:off x="1158705" y="3159020"/>
              <a:ext cx="1451872" cy="1451872"/>
            </a:xfrm>
            <a:prstGeom prst="ellipse">
              <a:avLst/>
            </a:prstGeom>
            <a:ln w="571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600">
                <a:solidFill>
                  <a:schemeClr val="tx1">
                    <a:lumMod val="75000"/>
                    <a:lumOff val="25000"/>
                  </a:schemeClr>
                </a:solidFill>
                <a:cs typeface="+mn-ea"/>
                <a:sym typeface="+mn-lt"/>
              </a:endParaRPr>
            </a:p>
          </p:txBody>
        </p:sp>
        <p:sp>
          <p:nvSpPr>
            <p:cNvPr id="16" name="矩形 15"/>
            <p:cNvSpPr/>
            <p:nvPr/>
          </p:nvSpPr>
          <p:spPr>
            <a:xfrm>
              <a:off x="1369115" y="3531382"/>
              <a:ext cx="1159603" cy="664476"/>
            </a:xfrm>
            <a:prstGeom prst="rect">
              <a:avLst/>
            </a:prstGeom>
          </p:spPr>
          <p:txBody>
            <a:bodyPr wrap="none">
              <a:spAutoFit/>
            </a:bodyPr>
            <a:lstStyle/>
            <a:p>
              <a:r>
                <a:rPr lang="en-US" altLang="zh-CN" sz="5400" dirty="0">
                  <a:solidFill>
                    <a:schemeClr val="tx1">
                      <a:lumMod val="75000"/>
                      <a:lumOff val="25000"/>
                    </a:schemeClr>
                  </a:solidFill>
                  <a:cs typeface="+mn-ea"/>
                  <a:sym typeface="+mn-lt"/>
                </a:rPr>
                <a:t>60%</a:t>
              </a:r>
              <a:endParaRPr lang="zh-CN" altLang="en-US" sz="6600" dirty="0">
                <a:solidFill>
                  <a:schemeClr val="tx1">
                    <a:lumMod val="75000"/>
                    <a:lumOff val="25000"/>
                  </a:schemeClr>
                </a:solidFill>
                <a:cs typeface="+mn-ea"/>
                <a:sym typeface="+mn-lt"/>
              </a:endParaRPr>
            </a:p>
          </p:txBody>
        </p:sp>
        <p:sp>
          <p:nvSpPr>
            <p:cNvPr id="17" name="弧形 16"/>
            <p:cNvSpPr/>
            <p:nvPr/>
          </p:nvSpPr>
          <p:spPr>
            <a:xfrm>
              <a:off x="1158705" y="3159020"/>
              <a:ext cx="1451872" cy="1451872"/>
            </a:xfrm>
            <a:prstGeom prst="arc">
              <a:avLst>
                <a:gd name="adj1" fmla="val 4901660"/>
                <a:gd name="adj2" fmla="val 19680017"/>
              </a:avLst>
            </a:prstGeom>
            <a:ln w="57150" cap="rnd">
              <a:solidFill>
                <a:srgbClr val="FE532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600" dirty="0">
                <a:solidFill>
                  <a:schemeClr val="tx1">
                    <a:lumMod val="75000"/>
                    <a:lumOff val="25000"/>
                  </a:schemeClr>
                </a:solidFill>
                <a:cs typeface="+mn-ea"/>
                <a:sym typeface="+mn-lt"/>
              </a:endParaRPr>
            </a:p>
          </p:txBody>
        </p:sp>
      </p:grpSp>
      <p:sp>
        <p:nvSpPr>
          <p:cNvPr id="18" name="矩形 17"/>
          <p:cNvSpPr/>
          <p:nvPr/>
        </p:nvSpPr>
        <p:spPr>
          <a:xfrm>
            <a:off x="3727937" y="3411415"/>
            <a:ext cx="7563361" cy="874407"/>
          </a:xfrm>
          <a:prstGeom prst="rect">
            <a:avLst/>
          </a:prstGeom>
        </p:spPr>
        <p:txBody>
          <a:bodyPr wrap="square">
            <a:spAutoFit/>
          </a:bodyPr>
          <a:lstStyle/>
          <a:p>
            <a:pPr>
              <a:lnSpc>
                <a:spcPct val="150000"/>
              </a:lnSpc>
            </a:pPr>
            <a:r>
              <a:rPr lang="zh-CN" altLang="en-US" dirty="0">
                <a:solidFill>
                  <a:schemeClr val="tx1">
                    <a:lumMod val="75000"/>
                    <a:lumOff val="25000"/>
                  </a:schemeClr>
                </a:solidFill>
                <a:cs typeface="+mn-ea"/>
                <a:sym typeface="+mn-lt"/>
              </a:rPr>
              <a:t>有人估计当顾客停止从某个公司购买时，</a:t>
            </a:r>
            <a:r>
              <a:rPr lang="en-US" altLang="zh-CN" dirty="0">
                <a:solidFill>
                  <a:schemeClr val="tx1">
                    <a:lumMod val="75000"/>
                    <a:lumOff val="25000"/>
                  </a:schemeClr>
                </a:solidFill>
                <a:cs typeface="+mn-ea"/>
                <a:sym typeface="+mn-lt"/>
              </a:rPr>
              <a:t>60%</a:t>
            </a:r>
            <a:r>
              <a:rPr lang="zh-CN" altLang="en-US" dirty="0">
                <a:solidFill>
                  <a:schemeClr val="tx1">
                    <a:lumMod val="75000"/>
                    <a:lumOff val="25000"/>
                  </a:schemeClr>
                </a:solidFill>
                <a:cs typeface="+mn-ea"/>
                <a:sym typeface="+mn-lt"/>
              </a:rPr>
              <a:t>的情况是因为顾客认为销售公司的销售人员在产品售出后，态度变得冷淡。</a:t>
            </a:r>
            <a:endParaRPr lang="zh-CN" altLang="en-US" sz="24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0">
        <p:dissolve/>
      </p:transition>
    </mc:Choice>
    <mc:Fallback>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randombar(horizontal)">
                                      <p:cBhvr>
                                        <p:cTn id="11" dur="500"/>
                                        <p:tgtEl>
                                          <p:spTgt spid="9"/>
                                        </p:tgtEl>
                                      </p:cBhvr>
                                    </p:animEffect>
                                  </p:childTnLst>
                                </p:cTn>
                              </p:par>
                            </p:childTnLst>
                          </p:cTn>
                        </p:par>
                        <p:par>
                          <p:cTn id="12" fill="hold">
                            <p:stCondLst>
                              <p:cond delay="1000"/>
                            </p:stCondLst>
                            <p:childTnLst>
                              <p:par>
                                <p:cTn id="13" presetID="31"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1000" fill="hold"/>
                                        <p:tgtEl>
                                          <p:spTgt spid="14"/>
                                        </p:tgtEl>
                                        <p:attrNameLst>
                                          <p:attrName>ppt_w</p:attrName>
                                        </p:attrNameLst>
                                      </p:cBhvr>
                                      <p:tavLst>
                                        <p:tav tm="0">
                                          <p:val>
                                            <p:fltVal val="0"/>
                                          </p:val>
                                        </p:tav>
                                        <p:tav tm="100000">
                                          <p:val>
                                            <p:strVal val="#ppt_w"/>
                                          </p:val>
                                        </p:tav>
                                      </p:tavLst>
                                    </p:anim>
                                    <p:anim calcmode="lin" valueType="num">
                                      <p:cBhvr>
                                        <p:cTn id="16" dur="1000" fill="hold"/>
                                        <p:tgtEl>
                                          <p:spTgt spid="14"/>
                                        </p:tgtEl>
                                        <p:attrNameLst>
                                          <p:attrName>ppt_h</p:attrName>
                                        </p:attrNameLst>
                                      </p:cBhvr>
                                      <p:tavLst>
                                        <p:tav tm="0">
                                          <p:val>
                                            <p:fltVal val="0"/>
                                          </p:val>
                                        </p:tav>
                                        <p:tav tm="100000">
                                          <p:val>
                                            <p:strVal val="#ppt_h"/>
                                          </p:val>
                                        </p:tav>
                                      </p:tavLst>
                                    </p:anim>
                                    <p:anim calcmode="lin" valueType="num">
                                      <p:cBhvr>
                                        <p:cTn id="17" dur="1000" fill="hold"/>
                                        <p:tgtEl>
                                          <p:spTgt spid="14"/>
                                        </p:tgtEl>
                                        <p:attrNameLst>
                                          <p:attrName>style.rotation</p:attrName>
                                        </p:attrNameLst>
                                      </p:cBhvr>
                                      <p:tavLst>
                                        <p:tav tm="0">
                                          <p:val>
                                            <p:fltVal val="90"/>
                                          </p:val>
                                        </p:tav>
                                        <p:tav tm="100000">
                                          <p:val>
                                            <p:fltVal val="0"/>
                                          </p:val>
                                        </p:tav>
                                      </p:tavLst>
                                    </p:anim>
                                    <p:animEffect transition="in" filter="fade">
                                      <p:cBhvr>
                                        <p:cTn id="18" dur="1000"/>
                                        <p:tgtEl>
                                          <p:spTgt spid="14"/>
                                        </p:tgtEl>
                                      </p:cBhvr>
                                    </p:animEffect>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randombar(horizontal)">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0530" y="278602"/>
            <a:ext cx="6340198" cy="584775"/>
          </a:xfrm>
          <a:prstGeom prst="rect">
            <a:avLst/>
          </a:prstGeom>
        </p:spPr>
        <p:txBody>
          <a:bodyPr wrap="none">
            <a:spAutoFit/>
          </a:bodyPr>
          <a:lstStyle/>
          <a:p>
            <a:pPr algn="ctr"/>
            <a:r>
              <a:rPr lang="zh-CN" altLang="en-US" sz="3200" dirty="0">
                <a:solidFill>
                  <a:schemeClr val="tx1">
                    <a:lumMod val="75000"/>
                    <a:lumOff val="25000"/>
                  </a:schemeClr>
                </a:solidFill>
                <a:cs typeface="+mn-ea"/>
                <a:sym typeface="+mn-lt"/>
              </a:rPr>
              <a:t>如何让老客户主动大量为你转介绍</a:t>
            </a:r>
            <a:endParaRPr lang="zh-CN" altLang="en-US" sz="3200" dirty="0">
              <a:solidFill>
                <a:schemeClr val="tx1">
                  <a:lumMod val="75000"/>
                  <a:lumOff val="25000"/>
                </a:schemeClr>
              </a:solidFill>
              <a:cs typeface="+mn-ea"/>
              <a:sym typeface="+mn-lt"/>
            </a:endParaRPr>
          </a:p>
        </p:txBody>
      </p:sp>
      <p:grpSp>
        <p:nvGrpSpPr>
          <p:cNvPr id="8" name="组合 7"/>
          <p:cNvGrpSpPr/>
          <p:nvPr/>
        </p:nvGrpSpPr>
        <p:grpSpPr>
          <a:xfrm>
            <a:off x="514860" y="433371"/>
            <a:ext cx="351692" cy="303373"/>
            <a:chOff x="992651" y="1308295"/>
            <a:chExt cx="505558" cy="436099"/>
          </a:xfrm>
        </p:grpSpPr>
        <p:sp>
          <p:nvSpPr>
            <p:cNvPr id="5" name="箭头: V 形 4"/>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7" name="箭头: V 形 6"/>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grpSp>
      <p:sp>
        <p:nvSpPr>
          <p:cNvPr id="2" name="箭头: 燕尾形 1"/>
          <p:cNvSpPr/>
          <p:nvPr/>
        </p:nvSpPr>
        <p:spPr>
          <a:xfrm>
            <a:off x="2779117" y="1818092"/>
            <a:ext cx="4406819" cy="1091484"/>
          </a:xfrm>
          <a:prstGeom prst="notchedRightArrow">
            <a:avLst/>
          </a:prstGeom>
          <a:gradFill>
            <a:gsLst>
              <a:gs pos="0">
                <a:srgbClr val="F54A05"/>
              </a:gs>
              <a:gs pos="100000">
                <a:srgbClr val="FB692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0" name="箭头: 燕尾形 9"/>
          <p:cNvSpPr/>
          <p:nvPr/>
        </p:nvSpPr>
        <p:spPr>
          <a:xfrm flipH="1">
            <a:off x="4808274" y="3402683"/>
            <a:ext cx="1735016" cy="1091484"/>
          </a:xfrm>
          <a:prstGeom prst="notchedRightArrow">
            <a:avLst/>
          </a:prstGeom>
          <a:gradFill>
            <a:gsLst>
              <a:gs pos="0">
                <a:srgbClr val="F54A05"/>
              </a:gs>
              <a:gs pos="100000">
                <a:srgbClr val="FB692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1" name="矩形 10"/>
          <p:cNvSpPr/>
          <p:nvPr/>
        </p:nvSpPr>
        <p:spPr>
          <a:xfrm>
            <a:off x="690082" y="3609126"/>
            <a:ext cx="4059125" cy="461665"/>
          </a:xfrm>
          <a:prstGeom prst="rect">
            <a:avLst/>
          </a:prstGeom>
        </p:spPr>
        <p:txBody>
          <a:bodyPr wrap="none">
            <a:spAutoFit/>
          </a:bodyPr>
          <a:lstStyle/>
          <a:p>
            <a:pPr lvl="0"/>
            <a:r>
              <a:rPr lang="zh-CN" altLang="en-US" sz="2400" dirty="0">
                <a:solidFill>
                  <a:schemeClr val="tx1">
                    <a:lumMod val="75000"/>
                    <a:lumOff val="25000"/>
                  </a:schemeClr>
                </a:solidFill>
                <a:cs typeface="+mn-ea"/>
                <a:sym typeface="+mn-lt"/>
              </a:rPr>
              <a:t>规则</a:t>
            </a:r>
            <a:r>
              <a:rPr lang="en-US" altLang="zh-CN" sz="2400" dirty="0">
                <a:solidFill>
                  <a:schemeClr val="tx1">
                    <a:lumMod val="75000"/>
                    <a:lumOff val="25000"/>
                  </a:schemeClr>
                </a:solidFill>
                <a:cs typeface="+mn-ea"/>
                <a:sym typeface="+mn-lt"/>
              </a:rPr>
              <a:t>1</a:t>
            </a:r>
            <a:r>
              <a:rPr lang="zh-CN" altLang="en-US" sz="2400" dirty="0">
                <a:solidFill>
                  <a:schemeClr val="tx1">
                    <a:lumMod val="75000"/>
                    <a:lumOff val="25000"/>
                  </a:schemeClr>
                </a:solidFill>
                <a:cs typeface="+mn-ea"/>
                <a:sym typeface="+mn-lt"/>
              </a:rPr>
              <a:t>：小心接触，做好准备</a:t>
            </a:r>
            <a:endParaRPr lang="zh-CN" altLang="en-US" sz="2400" dirty="0">
              <a:solidFill>
                <a:schemeClr val="tx1">
                  <a:lumMod val="75000"/>
                  <a:lumOff val="25000"/>
                </a:schemeClr>
              </a:solidFill>
              <a:cs typeface="+mn-ea"/>
              <a:sym typeface="+mn-lt"/>
            </a:endParaRPr>
          </a:p>
        </p:txBody>
      </p:sp>
      <p:sp>
        <p:nvSpPr>
          <p:cNvPr id="12" name="矩形 11"/>
          <p:cNvSpPr/>
          <p:nvPr/>
        </p:nvSpPr>
        <p:spPr>
          <a:xfrm>
            <a:off x="714123" y="4197423"/>
            <a:ext cx="4094151" cy="2169825"/>
          </a:xfrm>
          <a:prstGeom prst="rect">
            <a:avLst/>
          </a:prstGeom>
        </p:spPr>
        <p:txBody>
          <a:bodyPr wrap="square">
            <a:spAutoFit/>
          </a:bodyPr>
          <a:lstStyle/>
          <a:p>
            <a:pPr lvl="0" algn="just">
              <a:lnSpc>
                <a:spcPct val="150000"/>
              </a:lnSpc>
            </a:pPr>
            <a:r>
              <a:rPr lang="zh-CN" altLang="en-US" b="1" dirty="0">
                <a:solidFill>
                  <a:schemeClr val="tx1">
                    <a:lumMod val="75000"/>
                    <a:lumOff val="25000"/>
                  </a:schemeClr>
                </a:solidFill>
                <a:cs typeface="+mn-ea"/>
                <a:sym typeface="+mn-lt"/>
              </a:rPr>
              <a:t>不要操之过急，时机胜于一切，不要表现出一付急着想得到业务（赚到钱）的猴急样儿。</a:t>
            </a:r>
            <a:r>
              <a:rPr lang="zh-CN" altLang="en-US" dirty="0">
                <a:solidFill>
                  <a:schemeClr val="tx1">
                    <a:lumMod val="75000"/>
                    <a:lumOff val="25000"/>
                  </a:schemeClr>
                </a:solidFill>
                <a:cs typeface="+mn-ea"/>
                <a:sym typeface="+mn-lt"/>
              </a:rPr>
              <a:t>适当的规划可以培养出长期的关系（赚更多的钱），而不只是一件行销而已。 </a:t>
            </a:r>
            <a:endParaRPr lang="zh-CN" altLang="en-US" dirty="0">
              <a:solidFill>
                <a:schemeClr val="tx1">
                  <a:lumMod val="75000"/>
                  <a:lumOff val="25000"/>
                </a:schemeClr>
              </a:solidFill>
              <a:cs typeface="+mn-ea"/>
              <a:sym typeface="+mn-lt"/>
            </a:endParaRPr>
          </a:p>
        </p:txBody>
      </p:sp>
      <p:sp>
        <p:nvSpPr>
          <p:cNvPr id="13" name="矩形 12"/>
          <p:cNvSpPr/>
          <p:nvPr/>
        </p:nvSpPr>
        <p:spPr>
          <a:xfrm>
            <a:off x="3080325" y="2133001"/>
            <a:ext cx="4150495" cy="461665"/>
          </a:xfrm>
          <a:prstGeom prst="rect">
            <a:avLst/>
          </a:prstGeom>
        </p:spPr>
        <p:txBody>
          <a:bodyPr wrap="none">
            <a:spAutoFit/>
          </a:bodyPr>
          <a:lstStyle/>
          <a:p>
            <a:pPr lvl="0"/>
            <a:r>
              <a:rPr lang="zh-CN" altLang="en-US" sz="2400" dirty="0">
                <a:solidFill>
                  <a:schemeClr val="bg1"/>
                </a:solidFill>
                <a:cs typeface="+mn-ea"/>
                <a:sym typeface="+mn-lt"/>
              </a:rPr>
              <a:t>规则</a:t>
            </a:r>
            <a:r>
              <a:rPr lang="en-US" altLang="zh-CN" sz="2400" dirty="0">
                <a:solidFill>
                  <a:schemeClr val="bg1"/>
                </a:solidFill>
                <a:cs typeface="+mn-ea"/>
                <a:sym typeface="+mn-lt"/>
              </a:rPr>
              <a:t>2</a:t>
            </a:r>
            <a:r>
              <a:rPr lang="zh-CN" altLang="en-US" sz="2400" dirty="0">
                <a:solidFill>
                  <a:schemeClr val="bg1"/>
                </a:solidFill>
                <a:cs typeface="+mn-ea"/>
                <a:sym typeface="+mn-lt"/>
              </a:rPr>
              <a:t>：安排一次三方会谈。 </a:t>
            </a:r>
            <a:endParaRPr lang="zh-CN" altLang="en-US" sz="2400" dirty="0">
              <a:solidFill>
                <a:schemeClr val="bg1"/>
              </a:solidFill>
              <a:cs typeface="+mn-ea"/>
              <a:sym typeface="+mn-lt"/>
            </a:endParaRPr>
          </a:p>
        </p:txBody>
      </p:sp>
      <p:sp>
        <p:nvSpPr>
          <p:cNvPr id="14" name="矩形 13"/>
          <p:cNvSpPr/>
          <p:nvPr/>
        </p:nvSpPr>
        <p:spPr>
          <a:xfrm>
            <a:off x="7185936" y="1908584"/>
            <a:ext cx="4262091" cy="3831818"/>
          </a:xfrm>
          <a:prstGeom prst="rect">
            <a:avLst/>
          </a:prstGeom>
        </p:spPr>
        <p:txBody>
          <a:bodyPr wrap="square">
            <a:spAutoFit/>
          </a:bodyPr>
          <a:lstStyle/>
          <a:p>
            <a:pPr>
              <a:lnSpc>
                <a:spcPct val="150000"/>
              </a:lnSpc>
            </a:pPr>
            <a:r>
              <a:rPr lang="zh-CN" altLang="en-US" b="1" dirty="0">
                <a:solidFill>
                  <a:schemeClr val="tx1">
                    <a:lumMod val="75000"/>
                    <a:lumOff val="25000"/>
                  </a:schemeClr>
                </a:solidFill>
                <a:cs typeface="+mn-ea"/>
                <a:sym typeface="+mn-lt"/>
              </a:rPr>
              <a:t>用有意思的方式为第一次约谈或沟通先进行筹备工作。</a:t>
            </a:r>
            <a:endParaRPr lang="en-US" altLang="zh-CN" b="1" dirty="0">
              <a:solidFill>
                <a:schemeClr val="tx1">
                  <a:lumMod val="75000"/>
                  <a:lumOff val="25000"/>
                </a:schemeClr>
              </a:solidFill>
              <a:cs typeface="+mn-ea"/>
              <a:sym typeface="+mn-lt"/>
            </a:endParaRPr>
          </a:p>
          <a:p>
            <a:pPr marL="342900" indent="-342900">
              <a:lnSpc>
                <a:spcPct val="150000"/>
              </a:lnSpc>
              <a:buFont typeface="+mj-ea"/>
              <a:buAutoNum type="circleNumDbPlain"/>
            </a:pPr>
            <a:r>
              <a:rPr lang="zh-CN" altLang="en-US" dirty="0">
                <a:solidFill>
                  <a:schemeClr val="tx1">
                    <a:lumMod val="75000"/>
                    <a:lumOff val="25000"/>
                  </a:schemeClr>
                </a:solidFill>
                <a:cs typeface="+mn-ea"/>
                <a:sym typeface="+mn-lt"/>
              </a:rPr>
              <a:t>在社交活动上见面，比如剧院、足球场。安排在一起用餐，比如早餐的费用比较低、午餐的商业味较浓、晚餐比较自由，不那么拘束。</a:t>
            </a:r>
            <a:endParaRPr lang="zh-CN" altLang="en-US" dirty="0">
              <a:solidFill>
                <a:schemeClr val="tx1">
                  <a:lumMod val="75000"/>
                  <a:lumOff val="25000"/>
                </a:schemeClr>
              </a:solidFill>
              <a:cs typeface="+mn-ea"/>
              <a:sym typeface="+mn-lt"/>
            </a:endParaRPr>
          </a:p>
          <a:p>
            <a:pPr marL="342900" indent="-342900">
              <a:lnSpc>
                <a:spcPct val="150000"/>
              </a:lnSpc>
              <a:buFont typeface="+mj-ea"/>
              <a:buAutoNum type="circleNumDbPlain"/>
            </a:pPr>
            <a:r>
              <a:rPr lang="zh-CN" altLang="en-US" dirty="0">
                <a:solidFill>
                  <a:schemeClr val="tx1">
                    <a:lumMod val="75000"/>
                    <a:lumOff val="25000"/>
                  </a:schemeClr>
                </a:solidFill>
                <a:cs typeface="+mn-ea"/>
                <a:sym typeface="+mn-lt"/>
              </a:rPr>
              <a:t>拜托你的客户打电话给这位转介绍客户，告诉他你很快会打电话给他。取得一份介绍信。邮寄一张转介绍卡。</a:t>
            </a:r>
            <a:endParaRPr lang="zh-CN" altLang="en-US"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0">
        <p:dissolve/>
      </p:transition>
    </mc:Choice>
    <mc:Fallback>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randombar(horizontal)">
                                      <p:cBhvr>
                                        <p:cTn id="11" dur="500"/>
                                        <p:tgtEl>
                                          <p:spTgt spid="12"/>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0530" y="278602"/>
            <a:ext cx="6340198" cy="584775"/>
          </a:xfrm>
          <a:prstGeom prst="rect">
            <a:avLst/>
          </a:prstGeom>
        </p:spPr>
        <p:txBody>
          <a:bodyPr wrap="none">
            <a:spAutoFit/>
          </a:bodyPr>
          <a:lstStyle/>
          <a:p>
            <a:pPr algn="ctr"/>
            <a:r>
              <a:rPr lang="zh-CN" altLang="en-US" sz="3200" dirty="0">
                <a:solidFill>
                  <a:schemeClr val="tx1">
                    <a:lumMod val="75000"/>
                    <a:lumOff val="25000"/>
                  </a:schemeClr>
                </a:solidFill>
                <a:cs typeface="+mn-ea"/>
                <a:sym typeface="+mn-lt"/>
              </a:rPr>
              <a:t>如何让老客户主动大量为你转介绍</a:t>
            </a:r>
            <a:endParaRPr lang="zh-CN" altLang="en-US" sz="3200" dirty="0">
              <a:solidFill>
                <a:schemeClr val="tx1">
                  <a:lumMod val="75000"/>
                  <a:lumOff val="25000"/>
                </a:schemeClr>
              </a:solidFill>
              <a:cs typeface="+mn-ea"/>
              <a:sym typeface="+mn-lt"/>
            </a:endParaRPr>
          </a:p>
        </p:txBody>
      </p:sp>
      <p:grpSp>
        <p:nvGrpSpPr>
          <p:cNvPr id="8" name="组合 7"/>
          <p:cNvGrpSpPr/>
          <p:nvPr/>
        </p:nvGrpSpPr>
        <p:grpSpPr>
          <a:xfrm>
            <a:off x="514860" y="433371"/>
            <a:ext cx="351692" cy="303373"/>
            <a:chOff x="992651" y="1308295"/>
            <a:chExt cx="505558" cy="436099"/>
          </a:xfrm>
        </p:grpSpPr>
        <p:sp>
          <p:nvSpPr>
            <p:cNvPr id="5" name="箭头: V 形 4"/>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p:cNvSpPr/>
          <p:nvPr/>
        </p:nvSpPr>
        <p:spPr>
          <a:xfrm>
            <a:off x="1317347" y="4540568"/>
            <a:ext cx="6687170" cy="874407"/>
          </a:xfrm>
          <a:prstGeom prst="rect">
            <a:avLst/>
          </a:prstGeom>
        </p:spPr>
        <p:txBody>
          <a:bodyPr wrap="square">
            <a:spAutoFit/>
          </a:bodyPr>
          <a:lstStyle/>
          <a:p>
            <a:pPr>
              <a:lnSpc>
                <a:spcPct val="150000"/>
              </a:lnSpc>
            </a:pPr>
            <a:r>
              <a:rPr lang="zh-CN" altLang="en-US" dirty="0">
                <a:solidFill>
                  <a:schemeClr val="tx1">
                    <a:lumMod val="75000"/>
                    <a:lumOff val="25000"/>
                  </a:schemeClr>
                </a:solidFill>
                <a:cs typeface="+mn-ea"/>
                <a:sym typeface="+mn-lt"/>
              </a:rPr>
              <a:t>事实上，一开始你的行销动作做得愈少，获得的信赖度可能就愈高。你只要建立好关系，取得对方的信任，再进行下面的动作。</a:t>
            </a:r>
            <a:endParaRPr lang="zh-CN" altLang="en-US" dirty="0">
              <a:solidFill>
                <a:schemeClr val="tx1">
                  <a:lumMod val="75000"/>
                  <a:lumOff val="25000"/>
                </a:schemeClr>
              </a:solidFill>
              <a:cs typeface="+mn-ea"/>
              <a:sym typeface="+mn-lt"/>
            </a:endParaRPr>
          </a:p>
        </p:txBody>
      </p:sp>
      <p:sp>
        <p:nvSpPr>
          <p:cNvPr id="9" name="矩形 8"/>
          <p:cNvSpPr/>
          <p:nvPr/>
        </p:nvSpPr>
        <p:spPr>
          <a:xfrm>
            <a:off x="1317347" y="2198502"/>
            <a:ext cx="9536129" cy="1338828"/>
          </a:xfrm>
          <a:prstGeom prst="rect">
            <a:avLst/>
          </a:prstGeom>
        </p:spPr>
        <p:txBody>
          <a:bodyPr wrap="square">
            <a:spAutoFit/>
          </a:bodyPr>
          <a:lstStyle/>
          <a:p>
            <a:pPr lvl="0" algn="just">
              <a:lnSpc>
                <a:spcPct val="150000"/>
              </a:lnSpc>
            </a:pPr>
            <a:r>
              <a:rPr lang="zh-CN" altLang="en-US" dirty="0">
                <a:solidFill>
                  <a:schemeClr val="tx1">
                    <a:lumMod val="75000"/>
                    <a:lumOff val="25000"/>
                  </a:schemeClr>
                </a:solidFill>
                <a:cs typeface="+mn-ea"/>
                <a:sym typeface="+mn-lt"/>
              </a:rPr>
              <a:t>这些资料包括公司资料、个人资料、家庭情况、最近一次成功的事、嗜好等。特别可以关注一些细节方面的资料收集，如：上一次度假、孩子们就读的学校、家乡</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诸如此类。有了这些个人资料是很好的优势，也便于接下来的面对面接触。</a:t>
            </a:r>
            <a:endParaRPr lang="zh-CN" altLang="en-US" dirty="0">
              <a:solidFill>
                <a:schemeClr val="tx1">
                  <a:lumMod val="75000"/>
                  <a:lumOff val="25000"/>
                </a:schemeClr>
              </a:solidFill>
              <a:cs typeface="+mn-ea"/>
              <a:sym typeface="+mn-lt"/>
            </a:endParaRPr>
          </a:p>
        </p:txBody>
      </p:sp>
      <p:sp>
        <p:nvSpPr>
          <p:cNvPr id="10" name="矩形 9"/>
          <p:cNvSpPr/>
          <p:nvPr/>
        </p:nvSpPr>
        <p:spPr>
          <a:xfrm>
            <a:off x="970530" y="1653496"/>
            <a:ext cx="8390438" cy="461665"/>
          </a:xfrm>
          <a:prstGeom prst="rect">
            <a:avLst/>
          </a:prstGeom>
        </p:spPr>
        <p:txBody>
          <a:bodyPr wrap="none">
            <a:spAutoFit/>
          </a:bodyPr>
          <a:lstStyle/>
          <a:p>
            <a:pPr marL="342900" lvl="0" indent="-342900">
              <a:buFont typeface="Wingdings" panose="05000000000000000000" pitchFamily="2" charset="2"/>
              <a:buChar char="l"/>
            </a:pPr>
            <a:r>
              <a:rPr lang="zh-CN" altLang="en-US" sz="2400" dirty="0">
                <a:solidFill>
                  <a:schemeClr val="tx1">
                    <a:lumMod val="75000"/>
                    <a:lumOff val="25000"/>
                  </a:schemeClr>
                </a:solidFill>
                <a:cs typeface="+mn-ea"/>
                <a:sym typeface="+mn-lt"/>
              </a:rPr>
              <a:t>规则</a:t>
            </a:r>
            <a:r>
              <a:rPr lang="en-US" altLang="zh-CN" sz="2400" dirty="0">
                <a:solidFill>
                  <a:schemeClr val="tx1">
                    <a:lumMod val="75000"/>
                    <a:lumOff val="25000"/>
                  </a:schemeClr>
                </a:solidFill>
                <a:cs typeface="+mn-ea"/>
                <a:sym typeface="+mn-lt"/>
              </a:rPr>
              <a:t>3</a:t>
            </a:r>
            <a:r>
              <a:rPr lang="zh-CN" altLang="en-US" sz="2400" dirty="0">
                <a:solidFill>
                  <a:schemeClr val="tx1">
                    <a:lumMod val="75000"/>
                    <a:lumOff val="25000"/>
                  </a:schemeClr>
                </a:solidFill>
                <a:cs typeface="+mn-ea"/>
                <a:sym typeface="+mn-lt"/>
              </a:rPr>
              <a:t>：做第一次接触以前，先取得转介绍客户的个人资料</a:t>
            </a:r>
            <a:endParaRPr lang="zh-CN" altLang="en-US" sz="2400" dirty="0">
              <a:solidFill>
                <a:schemeClr val="tx1">
                  <a:lumMod val="75000"/>
                  <a:lumOff val="25000"/>
                </a:schemeClr>
              </a:solidFill>
              <a:cs typeface="+mn-ea"/>
              <a:sym typeface="+mn-lt"/>
            </a:endParaRPr>
          </a:p>
        </p:txBody>
      </p:sp>
      <p:sp>
        <p:nvSpPr>
          <p:cNvPr id="11" name="矩形 10"/>
          <p:cNvSpPr/>
          <p:nvPr/>
        </p:nvSpPr>
        <p:spPr>
          <a:xfrm>
            <a:off x="970530" y="4041728"/>
            <a:ext cx="7162538" cy="461665"/>
          </a:xfrm>
          <a:prstGeom prst="rect">
            <a:avLst/>
          </a:prstGeom>
        </p:spPr>
        <p:txBody>
          <a:bodyPr wrap="none">
            <a:spAutoFit/>
          </a:bodyPr>
          <a:lstStyle/>
          <a:p>
            <a:pPr marL="342900" lvl="0" indent="-342900">
              <a:buFont typeface="Wingdings" panose="05000000000000000000" pitchFamily="2" charset="2"/>
              <a:buChar char="l"/>
            </a:pPr>
            <a:r>
              <a:rPr lang="zh-CN" altLang="en-US" sz="2400" dirty="0">
                <a:solidFill>
                  <a:schemeClr val="tx1">
                    <a:lumMod val="75000"/>
                    <a:lumOff val="25000"/>
                  </a:schemeClr>
                </a:solidFill>
                <a:cs typeface="+mn-ea"/>
                <a:sym typeface="+mn-lt"/>
              </a:rPr>
              <a:t>规则</a:t>
            </a:r>
            <a:r>
              <a:rPr lang="en-US" altLang="zh-CN" sz="2400" dirty="0">
                <a:solidFill>
                  <a:schemeClr val="tx1">
                    <a:lumMod val="75000"/>
                    <a:lumOff val="25000"/>
                  </a:schemeClr>
                </a:solidFill>
                <a:cs typeface="+mn-ea"/>
                <a:sym typeface="+mn-lt"/>
              </a:rPr>
              <a:t>4</a:t>
            </a:r>
            <a:r>
              <a:rPr lang="zh-CN" altLang="en-US" sz="2400" dirty="0">
                <a:solidFill>
                  <a:schemeClr val="tx1">
                    <a:lumMod val="75000"/>
                    <a:lumOff val="25000"/>
                  </a:schemeClr>
                </a:solidFill>
                <a:cs typeface="+mn-ea"/>
                <a:sym typeface="+mn-lt"/>
              </a:rPr>
              <a:t>：如果客户也在场，第一次见面不必行销。</a:t>
            </a:r>
            <a:endParaRPr lang="zh-CN" altLang="en-US" sz="24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0">
        <p:dissolve/>
      </p:transition>
    </mc:Choice>
    <mc:Fallback>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randombar(horizontal)">
                                      <p:cBhvr>
                                        <p:cTn id="11" dur="500"/>
                                        <p:tgtEl>
                                          <p:spTgt spid="9"/>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rot="16200000">
            <a:off x="-973919" y="2493227"/>
            <a:ext cx="6858000" cy="1871540"/>
          </a:xfrm>
          <a:prstGeom prst="rect">
            <a:avLst/>
          </a:prstGeom>
          <a:gradFill>
            <a:gsLst>
              <a:gs pos="77000">
                <a:srgbClr val="FE532B"/>
              </a:gs>
              <a:gs pos="0">
                <a:srgbClr val="FB6928"/>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5476787" y="1371292"/>
            <a:ext cx="4660486" cy="742124"/>
          </a:xfrm>
          <a:prstGeom prst="rect">
            <a:avLst/>
          </a:prstGeom>
          <a:noFill/>
          <a:ln>
            <a:solidFill>
              <a:srgbClr val="F74B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1266093" y="2610738"/>
            <a:ext cx="2377976" cy="1384995"/>
          </a:xfrm>
          <a:prstGeom prst="rect">
            <a:avLst/>
          </a:prstGeom>
          <a:solidFill>
            <a:srgbClr val="FEFEFE"/>
          </a:solidFill>
        </p:spPr>
        <p:txBody>
          <a:bodyPr wrap="square" rtlCol="0">
            <a:spAutoFit/>
          </a:bodyPr>
          <a:lstStyle/>
          <a:p>
            <a:pPr algn="ctr"/>
            <a:r>
              <a:rPr lang="zh-CN" altLang="en-US" sz="4800" dirty="0">
                <a:gradFill>
                  <a:gsLst>
                    <a:gs pos="100000">
                      <a:srgbClr val="ED4023"/>
                    </a:gs>
                    <a:gs pos="0">
                      <a:srgbClr val="FE532B"/>
                    </a:gs>
                  </a:gsLst>
                  <a:lin ang="5400000" scaled="0"/>
                </a:gradFill>
                <a:cs typeface="+mn-ea"/>
                <a:sym typeface="+mn-lt"/>
              </a:rPr>
              <a:t>目录</a:t>
            </a:r>
            <a:endParaRPr lang="en-US" altLang="zh-CN" sz="3600" dirty="0">
              <a:gradFill>
                <a:gsLst>
                  <a:gs pos="100000">
                    <a:srgbClr val="ED4023"/>
                  </a:gs>
                  <a:gs pos="0">
                    <a:srgbClr val="FE532B"/>
                  </a:gs>
                </a:gsLst>
                <a:lin ang="5400000" scaled="0"/>
              </a:gradFill>
              <a:cs typeface="+mn-ea"/>
              <a:sym typeface="+mn-lt"/>
            </a:endParaRPr>
          </a:p>
          <a:p>
            <a:pPr algn="ctr"/>
            <a:r>
              <a:rPr lang="en-US" altLang="zh-CN" sz="3600" dirty="0">
                <a:gradFill>
                  <a:gsLst>
                    <a:gs pos="100000">
                      <a:srgbClr val="ED4023"/>
                    </a:gs>
                    <a:gs pos="0">
                      <a:srgbClr val="FE532B"/>
                    </a:gs>
                  </a:gsLst>
                  <a:lin ang="5400000" scaled="0"/>
                </a:gradFill>
                <a:cs typeface="+mn-ea"/>
                <a:sym typeface="+mn-lt"/>
              </a:rPr>
              <a:t>Content</a:t>
            </a:r>
            <a:endParaRPr lang="en-US" altLang="zh-CN" sz="3600" dirty="0">
              <a:gradFill>
                <a:gsLst>
                  <a:gs pos="100000">
                    <a:srgbClr val="ED4023"/>
                  </a:gs>
                  <a:gs pos="0">
                    <a:srgbClr val="FE532B"/>
                  </a:gs>
                </a:gsLst>
                <a:lin ang="5400000" scaled="0"/>
              </a:gradFill>
              <a:cs typeface="+mn-ea"/>
              <a:sym typeface="+mn-lt"/>
            </a:endParaRPr>
          </a:p>
        </p:txBody>
      </p:sp>
      <p:sp>
        <p:nvSpPr>
          <p:cNvPr id="7" name="椭圆 6"/>
          <p:cNvSpPr/>
          <p:nvPr/>
        </p:nvSpPr>
        <p:spPr>
          <a:xfrm>
            <a:off x="5105725" y="1323285"/>
            <a:ext cx="874645" cy="874645"/>
          </a:xfrm>
          <a:prstGeom prst="ellipse">
            <a:avLst/>
          </a:prstGeom>
          <a:gradFill>
            <a:gsLst>
              <a:gs pos="98000">
                <a:srgbClr val="FB6928"/>
              </a:gs>
              <a:gs pos="19000">
                <a:srgbClr val="F54A05"/>
              </a:gs>
            </a:gsLst>
            <a:lin ang="27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8" name="矩形 7"/>
          <p:cNvSpPr/>
          <p:nvPr/>
        </p:nvSpPr>
        <p:spPr>
          <a:xfrm>
            <a:off x="6072408" y="1411048"/>
            <a:ext cx="2031325" cy="646331"/>
          </a:xfrm>
          <a:prstGeom prst="rect">
            <a:avLst/>
          </a:prstGeom>
        </p:spPr>
        <p:txBody>
          <a:bodyPr wrap="none">
            <a:spAutoFit/>
          </a:bodyPr>
          <a:lstStyle/>
          <a:p>
            <a:r>
              <a:rPr lang="zh-CN" altLang="en-US" sz="3600" dirty="0">
                <a:solidFill>
                  <a:schemeClr val="tx1">
                    <a:lumMod val="75000"/>
                    <a:lumOff val="25000"/>
                  </a:schemeClr>
                </a:solidFill>
                <a:cs typeface="+mn-ea"/>
                <a:sym typeface="+mn-lt"/>
              </a:rPr>
              <a:t>客情维护</a:t>
            </a:r>
            <a:endParaRPr lang="zh-CN" altLang="en-US" sz="3600" dirty="0">
              <a:solidFill>
                <a:schemeClr val="tx1">
                  <a:lumMod val="75000"/>
                  <a:lumOff val="25000"/>
                </a:schemeClr>
              </a:solidFill>
              <a:cs typeface="+mn-ea"/>
              <a:sym typeface="+mn-lt"/>
            </a:endParaRPr>
          </a:p>
        </p:txBody>
      </p:sp>
      <p:sp>
        <p:nvSpPr>
          <p:cNvPr id="9" name="矩形 8"/>
          <p:cNvSpPr/>
          <p:nvPr/>
        </p:nvSpPr>
        <p:spPr>
          <a:xfrm>
            <a:off x="5476787" y="2518801"/>
            <a:ext cx="4660486" cy="742124"/>
          </a:xfrm>
          <a:prstGeom prst="rect">
            <a:avLst/>
          </a:prstGeom>
          <a:noFill/>
          <a:ln>
            <a:solidFill>
              <a:srgbClr val="F74B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p:cNvSpPr/>
          <p:nvPr/>
        </p:nvSpPr>
        <p:spPr>
          <a:xfrm>
            <a:off x="5105725" y="2470794"/>
            <a:ext cx="874645" cy="874645"/>
          </a:xfrm>
          <a:prstGeom prst="ellipse">
            <a:avLst/>
          </a:prstGeom>
          <a:gradFill>
            <a:gsLst>
              <a:gs pos="98000">
                <a:srgbClr val="FB6928"/>
              </a:gs>
              <a:gs pos="19000">
                <a:srgbClr val="F54A05"/>
              </a:gs>
            </a:gsLst>
            <a:lin ang="27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1" name="矩形 10"/>
          <p:cNvSpPr/>
          <p:nvPr/>
        </p:nvSpPr>
        <p:spPr>
          <a:xfrm>
            <a:off x="6072408" y="2558557"/>
            <a:ext cx="3877985" cy="646331"/>
          </a:xfrm>
          <a:prstGeom prst="rect">
            <a:avLst/>
          </a:prstGeom>
        </p:spPr>
        <p:txBody>
          <a:bodyPr wrap="none">
            <a:spAutoFit/>
          </a:bodyPr>
          <a:lstStyle/>
          <a:p>
            <a:r>
              <a:rPr lang="zh-CN" altLang="en-US" sz="3600" dirty="0">
                <a:solidFill>
                  <a:schemeClr val="tx1">
                    <a:lumMod val="75000"/>
                    <a:lumOff val="25000"/>
                  </a:schemeClr>
                </a:solidFill>
                <a:cs typeface="+mn-ea"/>
                <a:sym typeface="+mn-lt"/>
              </a:rPr>
              <a:t>了解顾客需求信息</a:t>
            </a:r>
            <a:endParaRPr lang="zh-CN" altLang="en-US" sz="3600" dirty="0">
              <a:solidFill>
                <a:schemeClr val="tx1">
                  <a:lumMod val="75000"/>
                  <a:lumOff val="25000"/>
                </a:schemeClr>
              </a:solidFill>
              <a:cs typeface="+mn-ea"/>
              <a:sym typeface="+mn-lt"/>
            </a:endParaRPr>
          </a:p>
        </p:txBody>
      </p:sp>
      <p:sp>
        <p:nvSpPr>
          <p:cNvPr id="12" name="矩形 11"/>
          <p:cNvSpPr/>
          <p:nvPr/>
        </p:nvSpPr>
        <p:spPr>
          <a:xfrm>
            <a:off x="5476787" y="3626554"/>
            <a:ext cx="4660486" cy="742124"/>
          </a:xfrm>
          <a:prstGeom prst="rect">
            <a:avLst/>
          </a:prstGeom>
          <a:noFill/>
          <a:ln>
            <a:solidFill>
              <a:srgbClr val="F74B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5105725" y="3578547"/>
            <a:ext cx="874645" cy="874645"/>
          </a:xfrm>
          <a:prstGeom prst="ellipse">
            <a:avLst/>
          </a:prstGeom>
          <a:gradFill>
            <a:gsLst>
              <a:gs pos="98000">
                <a:srgbClr val="FB6928"/>
              </a:gs>
              <a:gs pos="19000">
                <a:srgbClr val="F54A05"/>
              </a:gs>
            </a:gsLst>
            <a:lin ang="27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4" name="矩形 13"/>
          <p:cNvSpPr/>
          <p:nvPr/>
        </p:nvSpPr>
        <p:spPr>
          <a:xfrm>
            <a:off x="6072408" y="3666310"/>
            <a:ext cx="3416320" cy="646331"/>
          </a:xfrm>
          <a:prstGeom prst="rect">
            <a:avLst/>
          </a:prstGeom>
        </p:spPr>
        <p:txBody>
          <a:bodyPr wrap="none">
            <a:spAutoFit/>
          </a:bodyPr>
          <a:lstStyle/>
          <a:p>
            <a:r>
              <a:rPr lang="zh-CN" altLang="en-US" sz="3600" dirty="0">
                <a:solidFill>
                  <a:schemeClr val="tx1">
                    <a:lumMod val="75000"/>
                    <a:lumOff val="25000"/>
                  </a:schemeClr>
                </a:solidFill>
                <a:cs typeface="+mn-ea"/>
                <a:sym typeface="+mn-lt"/>
              </a:rPr>
              <a:t>导购的工作任务</a:t>
            </a:r>
            <a:endParaRPr lang="zh-CN" altLang="en-US" sz="3600" dirty="0">
              <a:solidFill>
                <a:schemeClr val="tx1">
                  <a:lumMod val="75000"/>
                  <a:lumOff val="25000"/>
                </a:schemeClr>
              </a:solidFill>
              <a:cs typeface="+mn-ea"/>
              <a:sym typeface="+mn-lt"/>
            </a:endParaRPr>
          </a:p>
        </p:txBody>
      </p:sp>
      <p:sp>
        <p:nvSpPr>
          <p:cNvPr id="15" name="矩形 14"/>
          <p:cNvSpPr/>
          <p:nvPr/>
        </p:nvSpPr>
        <p:spPr>
          <a:xfrm>
            <a:off x="5476787" y="4774063"/>
            <a:ext cx="4660486" cy="742124"/>
          </a:xfrm>
          <a:prstGeom prst="rect">
            <a:avLst/>
          </a:prstGeom>
          <a:noFill/>
          <a:ln>
            <a:solidFill>
              <a:srgbClr val="F74B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5105725" y="4726056"/>
            <a:ext cx="874645" cy="874645"/>
          </a:xfrm>
          <a:prstGeom prst="ellipse">
            <a:avLst/>
          </a:prstGeom>
          <a:gradFill>
            <a:gsLst>
              <a:gs pos="98000">
                <a:srgbClr val="FB6928"/>
              </a:gs>
              <a:gs pos="19000">
                <a:srgbClr val="F54A05"/>
              </a:gs>
            </a:gsLst>
            <a:lin ang="27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7" name="矩形 16"/>
          <p:cNvSpPr/>
          <p:nvPr/>
        </p:nvSpPr>
        <p:spPr>
          <a:xfrm>
            <a:off x="6072408" y="4813819"/>
            <a:ext cx="1380506" cy="646331"/>
          </a:xfrm>
          <a:prstGeom prst="rect">
            <a:avLst/>
          </a:prstGeom>
        </p:spPr>
        <p:txBody>
          <a:bodyPr wrap="none">
            <a:spAutoFit/>
          </a:bodyPr>
          <a:lstStyle/>
          <a:p>
            <a:r>
              <a:rPr lang="zh-CN" altLang="en-US" sz="3600" dirty="0">
                <a:solidFill>
                  <a:schemeClr val="tx1">
                    <a:lumMod val="75000"/>
                    <a:lumOff val="25000"/>
                  </a:schemeClr>
                </a:solidFill>
                <a:cs typeface="+mn-ea"/>
                <a:sym typeface="+mn-lt"/>
              </a:rPr>
              <a:t>后  续</a:t>
            </a:r>
            <a:endParaRPr lang="zh-CN" altLang="en-US" sz="3600" dirty="0">
              <a:solidFill>
                <a:schemeClr val="tx1">
                  <a:lumMod val="75000"/>
                  <a:lumOff val="25000"/>
                </a:schemeClr>
              </a:solidFill>
              <a:cs typeface="+mn-ea"/>
              <a:sym typeface="+mn-lt"/>
            </a:endParaRPr>
          </a:p>
        </p:txBody>
      </p:sp>
      <p:sp>
        <p:nvSpPr>
          <p:cNvPr id="20" name="文本框 19"/>
          <p:cNvSpPr txBox="1"/>
          <p:nvPr/>
        </p:nvSpPr>
        <p:spPr>
          <a:xfrm>
            <a:off x="5174069" y="1376298"/>
            <a:ext cx="732404" cy="707886"/>
          </a:xfrm>
          <a:prstGeom prst="rect">
            <a:avLst/>
          </a:prstGeom>
          <a:noFill/>
        </p:spPr>
        <p:txBody>
          <a:bodyPr wrap="square" rtlCol="0">
            <a:spAutoFit/>
          </a:bodyPr>
          <a:lstStyle/>
          <a:p>
            <a:pPr algn="ctr"/>
            <a:r>
              <a:rPr lang="en-US" altLang="zh-CN" sz="4000" dirty="0">
                <a:solidFill>
                  <a:schemeClr val="bg1"/>
                </a:solidFill>
                <a:cs typeface="+mn-ea"/>
                <a:sym typeface="+mn-lt"/>
              </a:rPr>
              <a:t>1</a:t>
            </a:r>
            <a:endParaRPr lang="zh-CN" altLang="en-US" sz="4000" dirty="0">
              <a:solidFill>
                <a:schemeClr val="bg1"/>
              </a:solidFill>
              <a:cs typeface="+mn-ea"/>
              <a:sym typeface="+mn-lt"/>
            </a:endParaRPr>
          </a:p>
        </p:txBody>
      </p:sp>
      <p:sp>
        <p:nvSpPr>
          <p:cNvPr id="21" name="文本框 20"/>
          <p:cNvSpPr txBox="1"/>
          <p:nvPr/>
        </p:nvSpPr>
        <p:spPr>
          <a:xfrm>
            <a:off x="5174069" y="2479045"/>
            <a:ext cx="732404" cy="707886"/>
          </a:xfrm>
          <a:prstGeom prst="rect">
            <a:avLst/>
          </a:prstGeom>
          <a:noFill/>
        </p:spPr>
        <p:txBody>
          <a:bodyPr wrap="square" rtlCol="0">
            <a:spAutoFit/>
          </a:bodyPr>
          <a:lstStyle/>
          <a:p>
            <a:pPr algn="ctr"/>
            <a:r>
              <a:rPr lang="en-US" altLang="zh-CN" sz="4000" dirty="0">
                <a:solidFill>
                  <a:schemeClr val="bg1"/>
                </a:solidFill>
                <a:cs typeface="+mn-ea"/>
                <a:sym typeface="+mn-lt"/>
              </a:rPr>
              <a:t>2</a:t>
            </a:r>
            <a:endParaRPr lang="zh-CN" altLang="en-US" sz="4000" dirty="0">
              <a:solidFill>
                <a:schemeClr val="bg1"/>
              </a:solidFill>
              <a:cs typeface="+mn-ea"/>
              <a:sym typeface="+mn-lt"/>
            </a:endParaRPr>
          </a:p>
        </p:txBody>
      </p:sp>
      <p:sp>
        <p:nvSpPr>
          <p:cNvPr id="22" name="文本框 21"/>
          <p:cNvSpPr txBox="1"/>
          <p:nvPr/>
        </p:nvSpPr>
        <p:spPr>
          <a:xfrm>
            <a:off x="5174069" y="3604754"/>
            <a:ext cx="732404" cy="707886"/>
          </a:xfrm>
          <a:prstGeom prst="rect">
            <a:avLst/>
          </a:prstGeom>
          <a:noFill/>
        </p:spPr>
        <p:txBody>
          <a:bodyPr wrap="square" rtlCol="0">
            <a:spAutoFit/>
          </a:bodyPr>
          <a:lstStyle/>
          <a:p>
            <a:pPr algn="ctr"/>
            <a:r>
              <a:rPr lang="en-US" altLang="zh-CN" sz="4000" dirty="0">
                <a:solidFill>
                  <a:schemeClr val="bg1"/>
                </a:solidFill>
                <a:cs typeface="+mn-ea"/>
                <a:sym typeface="+mn-lt"/>
              </a:rPr>
              <a:t>3</a:t>
            </a:r>
            <a:endParaRPr lang="zh-CN" altLang="en-US" sz="4000" dirty="0">
              <a:solidFill>
                <a:schemeClr val="bg1"/>
              </a:solidFill>
              <a:cs typeface="+mn-ea"/>
              <a:sym typeface="+mn-lt"/>
            </a:endParaRPr>
          </a:p>
        </p:txBody>
      </p:sp>
      <p:sp>
        <p:nvSpPr>
          <p:cNvPr id="23" name="文本框 22"/>
          <p:cNvSpPr txBox="1"/>
          <p:nvPr/>
        </p:nvSpPr>
        <p:spPr>
          <a:xfrm>
            <a:off x="5154473" y="4746057"/>
            <a:ext cx="732404" cy="707886"/>
          </a:xfrm>
          <a:prstGeom prst="rect">
            <a:avLst/>
          </a:prstGeom>
          <a:noFill/>
        </p:spPr>
        <p:txBody>
          <a:bodyPr wrap="square" rtlCol="0">
            <a:spAutoFit/>
          </a:bodyPr>
          <a:lstStyle/>
          <a:p>
            <a:pPr algn="ctr"/>
            <a:r>
              <a:rPr lang="en-US" altLang="zh-CN" sz="4000" dirty="0">
                <a:solidFill>
                  <a:schemeClr val="bg1"/>
                </a:solidFill>
                <a:cs typeface="+mn-ea"/>
                <a:sym typeface="+mn-lt"/>
              </a:rPr>
              <a:t>4</a:t>
            </a:r>
            <a:endParaRPr lang="zh-CN" altLang="en-US" sz="4000" dirty="0">
              <a:solidFill>
                <a:schemeClr val="bg1"/>
              </a:solidFill>
              <a:cs typeface="+mn-ea"/>
              <a:sym typeface="+mn-lt"/>
            </a:endParaRPr>
          </a:p>
        </p:txBody>
      </p:sp>
      <p:sp>
        <p:nvSpPr>
          <p:cNvPr id="24" name="椭圆 23"/>
          <p:cNvSpPr/>
          <p:nvPr/>
        </p:nvSpPr>
        <p:spPr>
          <a:xfrm>
            <a:off x="11108787" y="2407011"/>
            <a:ext cx="303092" cy="30309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p:cNvSpPr/>
          <p:nvPr/>
        </p:nvSpPr>
        <p:spPr>
          <a:xfrm flipH="1">
            <a:off x="4768335" y="789555"/>
            <a:ext cx="108295" cy="108295"/>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p:cNvSpPr/>
          <p:nvPr/>
        </p:nvSpPr>
        <p:spPr>
          <a:xfrm>
            <a:off x="712763" y="5662354"/>
            <a:ext cx="232009" cy="232009"/>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椭圆 26"/>
          <p:cNvSpPr/>
          <p:nvPr/>
        </p:nvSpPr>
        <p:spPr>
          <a:xfrm>
            <a:off x="9488729" y="4675481"/>
            <a:ext cx="200518" cy="200518"/>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advTm="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down)">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left)">
                                      <p:cBhvr>
                                        <p:cTn id="32" dur="500"/>
                                        <p:tgtEl>
                                          <p:spTgt spid="3"/>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Effect transition="in" filter="fade">
                                      <p:cBhvr>
                                        <p:cTn id="44" dur="500"/>
                                        <p:tgtEl>
                                          <p:spTgt spid="21"/>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left)">
                                      <p:cBhvr>
                                        <p:cTn id="52" dur="500"/>
                                        <p:tgtEl>
                                          <p:spTgt spid="9"/>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500" fill="hold"/>
                                        <p:tgtEl>
                                          <p:spTgt spid="13"/>
                                        </p:tgtEl>
                                        <p:attrNameLst>
                                          <p:attrName>ppt_w</p:attrName>
                                        </p:attrNameLst>
                                      </p:cBhvr>
                                      <p:tavLst>
                                        <p:tav tm="0">
                                          <p:val>
                                            <p:fltVal val="0"/>
                                          </p:val>
                                        </p:tav>
                                        <p:tav tm="100000">
                                          <p:val>
                                            <p:strVal val="#ppt_w"/>
                                          </p:val>
                                        </p:tav>
                                      </p:tavLst>
                                    </p:anim>
                                    <p:anim calcmode="lin" valueType="num">
                                      <p:cBhvr>
                                        <p:cTn id="58" dur="500" fill="hold"/>
                                        <p:tgtEl>
                                          <p:spTgt spid="13"/>
                                        </p:tgtEl>
                                        <p:attrNameLst>
                                          <p:attrName>ppt_h</p:attrName>
                                        </p:attrNameLst>
                                      </p:cBhvr>
                                      <p:tavLst>
                                        <p:tav tm="0">
                                          <p:val>
                                            <p:fltVal val="0"/>
                                          </p:val>
                                        </p:tav>
                                        <p:tav tm="100000">
                                          <p:val>
                                            <p:strVal val="#ppt_h"/>
                                          </p:val>
                                        </p:tav>
                                      </p:tavLst>
                                    </p:anim>
                                    <p:animEffect transition="in" filter="fade">
                                      <p:cBhvr>
                                        <p:cTn id="59" dur="500"/>
                                        <p:tgtEl>
                                          <p:spTgt spid="1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p:cTn id="62" dur="500" fill="hold"/>
                                        <p:tgtEl>
                                          <p:spTgt spid="22"/>
                                        </p:tgtEl>
                                        <p:attrNameLst>
                                          <p:attrName>ppt_w</p:attrName>
                                        </p:attrNameLst>
                                      </p:cBhvr>
                                      <p:tavLst>
                                        <p:tav tm="0">
                                          <p:val>
                                            <p:fltVal val="0"/>
                                          </p:val>
                                        </p:tav>
                                        <p:tav tm="100000">
                                          <p:val>
                                            <p:strVal val="#ppt_w"/>
                                          </p:val>
                                        </p:tav>
                                      </p:tavLst>
                                    </p:anim>
                                    <p:anim calcmode="lin" valueType="num">
                                      <p:cBhvr>
                                        <p:cTn id="63" dur="500" fill="hold"/>
                                        <p:tgtEl>
                                          <p:spTgt spid="22"/>
                                        </p:tgtEl>
                                        <p:attrNameLst>
                                          <p:attrName>ppt_h</p:attrName>
                                        </p:attrNameLst>
                                      </p:cBhvr>
                                      <p:tavLst>
                                        <p:tav tm="0">
                                          <p:val>
                                            <p:fltVal val="0"/>
                                          </p:val>
                                        </p:tav>
                                        <p:tav tm="100000">
                                          <p:val>
                                            <p:strVal val="#ppt_h"/>
                                          </p:val>
                                        </p:tav>
                                      </p:tavLst>
                                    </p:anim>
                                    <p:animEffect transition="in" filter="fade">
                                      <p:cBhvr>
                                        <p:cTn id="64" dur="500"/>
                                        <p:tgtEl>
                                          <p:spTgt spid="22"/>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grpId="0" nodeType="click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wipe(left)">
                                      <p:cBhvr>
                                        <p:cTn id="69" dur="500"/>
                                        <p:tgtEl>
                                          <p:spTgt spid="14"/>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2"/>
                                        </p:tgtEl>
                                        <p:attrNameLst>
                                          <p:attrName>style.visibility</p:attrName>
                                        </p:attrNameLst>
                                      </p:cBhvr>
                                      <p:to>
                                        <p:strVal val="visible"/>
                                      </p:to>
                                    </p:set>
                                    <p:animEffect transition="in" filter="wipe(left)">
                                      <p:cBhvr>
                                        <p:cTn id="72" dur="500"/>
                                        <p:tgtEl>
                                          <p:spTgt spid="12"/>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500" fill="hold"/>
                                        <p:tgtEl>
                                          <p:spTgt spid="16"/>
                                        </p:tgtEl>
                                        <p:attrNameLst>
                                          <p:attrName>ppt_w</p:attrName>
                                        </p:attrNameLst>
                                      </p:cBhvr>
                                      <p:tavLst>
                                        <p:tav tm="0">
                                          <p:val>
                                            <p:fltVal val="0"/>
                                          </p:val>
                                        </p:tav>
                                        <p:tav tm="100000">
                                          <p:val>
                                            <p:strVal val="#ppt_w"/>
                                          </p:val>
                                        </p:tav>
                                      </p:tavLst>
                                    </p:anim>
                                    <p:anim calcmode="lin" valueType="num">
                                      <p:cBhvr>
                                        <p:cTn id="78" dur="500" fill="hold"/>
                                        <p:tgtEl>
                                          <p:spTgt spid="16"/>
                                        </p:tgtEl>
                                        <p:attrNameLst>
                                          <p:attrName>ppt_h</p:attrName>
                                        </p:attrNameLst>
                                      </p:cBhvr>
                                      <p:tavLst>
                                        <p:tav tm="0">
                                          <p:val>
                                            <p:fltVal val="0"/>
                                          </p:val>
                                        </p:tav>
                                        <p:tav tm="100000">
                                          <p:val>
                                            <p:strVal val="#ppt_h"/>
                                          </p:val>
                                        </p:tav>
                                      </p:tavLst>
                                    </p:anim>
                                    <p:animEffect transition="in" filter="fade">
                                      <p:cBhvr>
                                        <p:cTn id="79" dur="500"/>
                                        <p:tgtEl>
                                          <p:spTgt spid="16"/>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animEffect transition="in" filter="fade">
                                      <p:cBhvr>
                                        <p:cTn id="84" dur="500"/>
                                        <p:tgtEl>
                                          <p:spTgt spid="23"/>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8" fill="hold" grpId="0" nodeType="clickEffect">
                                  <p:stCondLst>
                                    <p:cond delay="0"/>
                                  </p:stCondLst>
                                  <p:childTnLst>
                                    <p:set>
                                      <p:cBhvr>
                                        <p:cTn id="88" dur="1" fill="hold">
                                          <p:stCondLst>
                                            <p:cond delay="0"/>
                                          </p:stCondLst>
                                        </p:cTn>
                                        <p:tgtEl>
                                          <p:spTgt spid="17"/>
                                        </p:tgtEl>
                                        <p:attrNameLst>
                                          <p:attrName>style.visibility</p:attrName>
                                        </p:attrNameLst>
                                      </p:cBhvr>
                                      <p:to>
                                        <p:strVal val="visible"/>
                                      </p:to>
                                    </p:set>
                                    <p:animEffect transition="in" filter="wipe(left)">
                                      <p:cBhvr>
                                        <p:cTn id="89" dur="500"/>
                                        <p:tgtEl>
                                          <p:spTgt spid="17"/>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wipe(left)">
                                      <p:cBhvr>
                                        <p:cTn id="92" dur="500"/>
                                        <p:tgtEl>
                                          <p:spTgt spid="15"/>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fade">
                                      <p:cBhvr>
                                        <p:cTn id="97" dur="500"/>
                                        <p:tgtEl>
                                          <p:spTgt spid="25"/>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fade">
                                      <p:cBhvr>
                                        <p:cTn id="100" dur="500"/>
                                        <p:tgtEl>
                                          <p:spTgt spid="27"/>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24"/>
                                        </p:tgtEl>
                                        <p:attrNameLst>
                                          <p:attrName>style.visibility</p:attrName>
                                        </p:attrNameLst>
                                      </p:cBhvr>
                                      <p:to>
                                        <p:strVal val="visible"/>
                                      </p:to>
                                    </p:set>
                                    <p:animEffect transition="in" filter="fade">
                                      <p:cBhvr>
                                        <p:cTn id="103" dur="500"/>
                                        <p:tgtEl>
                                          <p:spTgt spid="24"/>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fade">
                                      <p:cBhvr>
                                        <p:cTn id="10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 grpId="0" animBg="1"/>
      <p:bldP spid="6" grpId="0" animBg="1"/>
      <p:bldP spid="7" grpId="0" animBg="1"/>
      <p:bldP spid="8" grpId="0"/>
      <p:bldP spid="9" grpId="0" animBg="1"/>
      <p:bldP spid="10" grpId="0" animBg="1"/>
      <p:bldP spid="11" grpId="0"/>
      <p:bldP spid="12" grpId="0" animBg="1"/>
      <p:bldP spid="13" grpId="0" animBg="1"/>
      <p:bldP spid="14" grpId="0"/>
      <p:bldP spid="15" grpId="0" animBg="1"/>
      <p:bldP spid="16" grpId="0" animBg="1"/>
      <p:bldP spid="17" grpId="0"/>
      <p:bldP spid="20" grpId="0"/>
      <p:bldP spid="21" grpId="0"/>
      <p:bldP spid="22" grpId="0"/>
      <p:bldP spid="23" grpId="0"/>
      <p:bldP spid="24" grpId="0" animBg="1"/>
      <p:bldP spid="25" grpId="0" animBg="1"/>
      <p:bldP spid="26" grpId="0" animBg="1"/>
      <p:bldP spid="2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0530" y="278602"/>
            <a:ext cx="6340198" cy="584775"/>
          </a:xfrm>
          <a:prstGeom prst="rect">
            <a:avLst/>
          </a:prstGeom>
        </p:spPr>
        <p:txBody>
          <a:bodyPr wrap="none">
            <a:spAutoFit/>
          </a:bodyPr>
          <a:lstStyle/>
          <a:p>
            <a:pPr algn="ctr"/>
            <a:r>
              <a:rPr lang="zh-CN" altLang="en-US" sz="3200" dirty="0">
                <a:solidFill>
                  <a:schemeClr val="tx1">
                    <a:lumMod val="75000"/>
                    <a:lumOff val="25000"/>
                  </a:schemeClr>
                </a:solidFill>
                <a:cs typeface="+mn-ea"/>
                <a:sym typeface="+mn-lt"/>
              </a:rPr>
              <a:t>如何让老客户主动大量为你转介绍</a:t>
            </a:r>
            <a:endParaRPr lang="zh-CN" altLang="en-US" sz="3200" dirty="0">
              <a:solidFill>
                <a:schemeClr val="tx1">
                  <a:lumMod val="75000"/>
                  <a:lumOff val="25000"/>
                </a:schemeClr>
              </a:solidFill>
              <a:cs typeface="+mn-ea"/>
              <a:sym typeface="+mn-lt"/>
            </a:endParaRPr>
          </a:p>
        </p:txBody>
      </p:sp>
      <p:grpSp>
        <p:nvGrpSpPr>
          <p:cNvPr id="8" name="组合 7"/>
          <p:cNvGrpSpPr/>
          <p:nvPr/>
        </p:nvGrpSpPr>
        <p:grpSpPr>
          <a:xfrm>
            <a:off x="514860" y="433371"/>
            <a:ext cx="351692" cy="303373"/>
            <a:chOff x="992651" y="1308295"/>
            <a:chExt cx="505558" cy="436099"/>
          </a:xfrm>
        </p:grpSpPr>
        <p:sp>
          <p:nvSpPr>
            <p:cNvPr id="5" name="箭头: V 形 4"/>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p:cNvSpPr/>
          <p:nvPr/>
        </p:nvSpPr>
        <p:spPr>
          <a:xfrm>
            <a:off x="1411318" y="3340226"/>
            <a:ext cx="6171167" cy="757130"/>
          </a:xfrm>
          <a:prstGeom prst="rect">
            <a:avLst/>
          </a:prstGeom>
        </p:spPr>
        <p:txBody>
          <a:bodyPr wrap="square">
            <a:spAutoFit/>
          </a:bodyPr>
          <a:lstStyle/>
          <a:p>
            <a:pPr>
              <a:lnSpc>
                <a:spcPct val="120000"/>
              </a:lnSpc>
            </a:pPr>
            <a:r>
              <a:rPr lang="zh-CN" altLang="en-US" dirty="0">
                <a:solidFill>
                  <a:schemeClr val="tx1">
                    <a:lumMod val="75000"/>
                    <a:lumOff val="25000"/>
                  </a:schemeClr>
                </a:solidFill>
                <a:cs typeface="+mn-ea"/>
                <a:sym typeface="+mn-lt"/>
              </a:rPr>
              <a:t>如果你有办法让准客户帮你搜集资料，就等于得到了一个对你的销售感兴趣的准客户，他会很乐意谈话与聆听。</a:t>
            </a:r>
            <a:endParaRPr lang="zh-CN" altLang="en-US" dirty="0">
              <a:solidFill>
                <a:schemeClr val="tx1">
                  <a:lumMod val="75000"/>
                  <a:lumOff val="25000"/>
                </a:schemeClr>
              </a:solidFill>
              <a:cs typeface="+mn-ea"/>
              <a:sym typeface="+mn-lt"/>
            </a:endParaRPr>
          </a:p>
        </p:txBody>
      </p:sp>
      <p:sp>
        <p:nvSpPr>
          <p:cNvPr id="9" name="矩形 8"/>
          <p:cNvSpPr/>
          <p:nvPr/>
        </p:nvSpPr>
        <p:spPr>
          <a:xfrm>
            <a:off x="1432089" y="2168962"/>
            <a:ext cx="2061427" cy="396583"/>
          </a:xfrm>
          <a:prstGeom prst="rect">
            <a:avLst/>
          </a:prstGeom>
        </p:spPr>
        <p:txBody>
          <a:bodyPr wrap="square">
            <a:spAutoFit/>
          </a:bodyPr>
          <a:lstStyle/>
          <a:p>
            <a:pPr lvl="0" algn="just">
              <a:lnSpc>
                <a:spcPct val="120000"/>
              </a:lnSpc>
            </a:pPr>
            <a:r>
              <a:rPr lang="zh-CN" altLang="en-US" dirty="0">
                <a:solidFill>
                  <a:schemeClr val="tx1">
                    <a:lumMod val="75000"/>
                    <a:lumOff val="25000"/>
                  </a:schemeClr>
                </a:solidFill>
                <a:cs typeface="+mn-ea"/>
                <a:sym typeface="+mn-lt"/>
              </a:rPr>
              <a:t>开门见山谈业务 。</a:t>
            </a:r>
            <a:endParaRPr lang="zh-CN" altLang="en-US" dirty="0">
              <a:solidFill>
                <a:schemeClr val="tx1">
                  <a:lumMod val="75000"/>
                  <a:lumOff val="25000"/>
                </a:schemeClr>
              </a:solidFill>
              <a:cs typeface="+mn-ea"/>
              <a:sym typeface="+mn-lt"/>
            </a:endParaRPr>
          </a:p>
        </p:txBody>
      </p:sp>
      <p:sp>
        <p:nvSpPr>
          <p:cNvPr id="10" name="矩形 9"/>
          <p:cNvSpPr/>
          <p:nvPr/>
        </p:nvSpPr>
        <p:spPr>
          <a:xfrm>
            <a:off x="1411318" y="4905853"/>
            <a:ext cx="9997580" cy="1089529"/>
          </a:xfrm>
          <a:prstGeom prst="rect">
            <a:avLst/>
          </a:prstGeom>
        </p:spPr>
        <p:txBody>
          <a:bodyPr wrap="square">
            <a:spAutoFit/>
          </a:bodyPr>
          <a:lstStyle/>
          <a:p>
            <a:pPr lvl="0" algn="just">
              <a:lnSpc>
                <a:spcPct val="120000"/>
              </a:lnSpc>
            </a:pPr>
            <a:r>
              <a:rPr lang="zh-CN" altLang="en-US" dirty="0">
                <a:solidFill>
                  <a:schemeClr val="tx1">
                    <a:lumMod val="75000"/>
                    <a:lumOff val="25000"/>
                  </a:schemeClr>
                </a:solidFill>
                <a:cs typeface="+mn-ea"/>
                <a:sym typeface="+mn-lt"/>
              </a:rPr>
              <a:t>资料就像电话一样，是不可能完成销售的，它只是工具而已，因此，只要寄足够引起对方兴趣的资料就可以了。简短，但是积极。不要洋洋洒洒写了一大堆感谢的话。你只要告诉他，很高兴认识他，期待下一次见面就好了。 </a:t>
            </a:r>
            <a:endParaRPr lang="zh-CN" altLang="en-US" dirty="0">
              <a:solidFill>
                <a:schemeClr val="tx1">
                  <a:lumMod val="75000"/>
                  <a:lumOff val="25000"/>
                </a:schemeClr>
              </a:solidFill>
              <a:cs typeface="+mn-ea"/>
              <a:sym typeface="+mn-lt"/>
            </a:endParaRPr>
          </a:p>
        </p:txBody>
      </p:sp>
      <p:sp>
        <p:nvSpPr>
          <p:cNvPr id="11" name="矩形 10"/>
          <p:cNvSpPr/>
          <p:nvPr/>
        </p:nvSpPr>
        <p:spPr>
          <a:xfrm>
            <a:off x="1118075" y="1628284"/>
            <a:ext cx="5759910" cy="461665"/>
          </a:xfrm>
          <a:prstGeom prst="rect">
            <a:avLst/>
          </a:prstGeom>
        </p:spPr>
        <p:txBody>
          <a:bodyPr wrap="none">
            <a:spAutoFit/>
          </a:bodyPr>
          <a:lstStyle/>
          <a:p>
            <a:pPr marL="285750" lvl="0" indent="-285750">
              <a:buFont typeface="Wingdings" panose="05000000000000000000" pitchFamily="2" charset="2"/>
              <a:buChar char="l"/>
            </a:pPr>
            <a:r>
              <a:rPr lang="zh-CN" altLang="en-US" sz="2400" dirty="0">
                <a:solidFill>
                  <a:schemeClr val="tx1">
                    <a:lumMod val="75000"/>
                    <a:lumOff val="25000"/>
                  </a:schemeClr>
                </a:solidFill>
                <a:cs typeface="+mn-ea"/>
                <a:sym typeface="+mn-lt"/>
              </a:rPr>
              <a:t>规则</a:t>
            </a:r>
            <a:r>
              <a:rPr lang="en-US" altLang="zh-CN" sz="2400" dirty="0">
                <a:solidFill>
                  <a:schemeClr val="tx1">
                    <a:lumMod val="75000"/>
                    <a:lumOff val="25000"/>
                  </a:schemeClr>
                </a:solidFill>
                <a:cs typeface="+mn-ea"/>
                <a:sym typeface="+mn-lt"/>
              </a:rPr>
              <a:t>5</a:t>
            </a:r>
            <a:r>
              <a:rPr lang="zh-CN" altLang="en-US" sz="2400" dirty="0">
                <a:solidFill>
                  <a:schemeClr val="tx1">
                    <a:lumMod val="75000"/>
                    <a:lumOff val="25000"/>
                  </a:schemeClr>
                </a:solidFill>
                <a:cs typeface="+mn-ea"/>
                <a:sym typeface="+mn-lt"/>
              </a:rPr>
              <a:t>：安排</a:t>
            </a:r>
            <a:r>
              <a:rPr lang="en-US" altLang="zh-CN" sz="2400" dirty="0">
                <a:solidFill>
                  <a:schemeClr val="tx1">
                    <a:lumMod val="75000"/>
                    <a:lumOff val="25000"/>
                  </a:schemeClr>
                </a:solidFill>
                <a:cs typeface="+mn-ea"/>
                <a:sym typeface="+mn-lt"/>
              </a:rPr>
              <a:t>1</a:t>
            </a:r>
            <a:r>
              <a:rPr lang="zh-CN" altLang="en-US" sz="2400" dirty="0">
                <a:solidFill>
                  <a:schemeClr val="tx1">
                    <a:lumMod val="75000"/>
                    <a:lumOff val="25000"/>
                  </a:schemeClr>
                </a:solidFill>
                <a:cs typeface="+mn-ea"/>
                <a:sym typeface="+mn-lt"/>
              </a:rPr>
              <a:t>分钟私下里商谈的时间。</a:t>
            </a:r>
            <a:endParaRPr lang="zh-CN" altLang="en-US" sz="2400" dirty="0">
              <a:solidFill>
                <a:schemeClr val="tx1">
                  <a:lumMod val="75000"/>
                  <a:lumOff val="25000"/>
                </a:schemeClr>
              </a:solidFill>
              <a:cs typeface="+mn-ea"/>
              <a:sym typeface="+mn-lt"/>
            </a:endParaRPr>
          </a:p>
        </p:txBody>
      </p:sp>
      <p:sp>
        <p:nvSpPr>
          <p:cNvPr id="12" name="矩形 11"/>
          <p:cNvSpPr/>
          <p:nvPr/>
        </p:nvSpPr>
        <p:spPr>
          <a:xfrm>
            <a:off x="1106816" y="2861459"/>
            <a:ext cx="6793848" cy="461665"/>
          </a:xfrm>
          <a:prstGeom prst="rect">
            <a:avLst/>
          </a:prstGeom>
        </p:spPr>
        <p:txBody>
          <a:bodyPr wrap="none">
            <a:spAutoFit/>
          </a:bodyPr>
          <a:lstStyle/>
          <a:p>
            <a:pPr marL="285750" lvl="0" indent="-285750">
              <a:buFont typeface="Wingdings" panose="05000000000000000000" pitchFamily="2" charset="2"/>
              <a:buChar char="l"/>
            </a:pPr>
            <a:r>
              <a:rPr lang="zh-CN" altLang="en-US" sz="2400" dirty="0">
                <a:solidFill>
                  <a:schemeClr val="tx1">
                    <a:lumMod val="75000"/>
                    <a:lumOff val="25000"/>
                  </a:schemeClr>
                </a:solidFill>
                <a:cs typeface="+mn-ea"/>
                <a:sym typeface="+mn-lt"/>
              </a:rPr>
              <a:t>规则</a:t>
            </a:r>
            <a:r>
              <a:rPr lang="en-US" altLang="zh-CN" sz="2400" dirty="0">
                <a:solidFill>
                  <a:schemeClr val="tx1">
                    <a:lumMod val="75000"/>
                    <a:lumOff val="25000"/>
                  </a:schemeClr>
                </a:solidFill>
                <a:cs typeface="+mn-ea"/>
                <a:sym typeface="+mn-lt"/>
              </a:rPr>
              <a:t>6</a:t>
            </a:r>
            <a:r>
              <a:rPr lang="zh-CN" altLang="en-US" sz="2400" dirty="0">
                <a:solidFill>
                  <a:schemeClr val="tx1">
                    <a:lumMod val="75000"/>
                    <a:lumOff val="25000"/>
                  </a:schemeClr>
                </a:solidFill>
                <a:cs typeface="+mn-ea"/>
                <a:sym typeface="+mn-lt"/>
              </a:rPr>
              <a:t>：试着让准客户为你们的约谈准备资料。</a:t>
            </a:r>
            <a:endParaRPr lang="zh-CN" altLang="en-US" sz="2400" dirty="0">
              <a:solidFill>
                <a:schemeClr val="tx1">
                  <a:lumMod val="75000"/>
                  <a:lumOff val="25000"/>
                </a:schemeClr>
              </a:solidFill>
              <a:cs typeface="+mn-ea"/>
              <a:sym typeface="+mn-lt"/>
            </a:endParaRPr>
          </a:p>
        </p:txBody>
      </p:sp>
      <p:sp>
        <p:nvSpPr>
          <p:cNvPr id="13" name="矩形 12"/>
          <p:cNvSpPr/>
          <p:nvPr/>
        </p:nvSpPr>
        <p:spPr>
          <a:xfrm>
            <a:off x="1118075" y="4444188"/>
            <a:ext cx="3714478" cy="461665"/>
          </a:xfrm>
          <a:prstGeom prst="rect">
            <a:avLst/>
          </a:prstGeom>
        </p:spPr>
        <p:txBody>
          <a:bodyPr wrap="none">
            <a:spAutoFit/>
          </a:bodyPr>
          <a:lstStyle/>
          <a:p>
            <a:pPr marL="285750" lvl="0" indent="-285750">
              <a:buFont typeface="Wingdings" panose="05000000000000000000" pitchFamily="2" charset="2"/>
              <a:buChar char="l"/>
            </a:pPr>
            <a:r>
              <a:rPr lang="zh-CN" altLang="en-US" sz="2400" dirty="0">
                <a:solidFill>
                  <a:schemeClr val="tx1">
                    <a:lumMod val="75000"/>
                    <a:lumOff val="25000"/>
                  </a:schemeClr>
                </a:solidFill>
                <a:cs typeface="+mn-ea"/>
                <a:sym typeface="+mn-lt"/>
              </a:rPr>
              <a:t>规则</a:t>
            </a:r>
            <a:r>
              <a:rPr lang="en-US" altLang="zh-CN" sz="2400" dirty="0">
                <a:solidFill>
                  <a:schemeClr val="tx1">
                    <a:lumMod val="75000"/>
                    <a:lumOff val="25000"/>
                  </a:schemeClr>
                </a:solidFill>
                <a:cs typeface="+mn-ea"/>
                <a:sym typeface="+mn-lt"/>
              </a:rPr>
              <a:t>7</a:t>
            </a:r>
            <a:r>
              <a:rPr lang="zh-CN" altLang="en-US" sz="2400" dirty="0">
                <a:solidFill>
                  <a:schemeClr val="tx1">
                    <a:lumMod val="75000"/>
                    <a:lumOff val="25000"/>
                  </a:schemeClr>
                </a:solidFill>
                <a:cs typeface="+mn-ea"/>
                <a:sym typeface="+mn-lt"/>
              </a:rPr>
              <a:t>：不要寄太多资料</a:t>
            </a:r>
            <a:endParaRPr lang="zh-CN" altLang="en-US" sz="2400" dirty="0">
              <a:solidFill>
                <a:schemeClr val="tx1">
                  <a:lumMod val="75000"/>
                  <a:lumOff val="25000"/>
                </a:schemeClr>
              </a:solidFill>
              <a:cs typeface="+mn-ea"/>
              <a:sym typeface="+mn-lt"/>
            </a:endParaRPr>
          </a:p>
        </p:txBody>
      </p:sp>
      <p:sp>
        <p:nvSpPr>
          <p:cNvPr id="14" name="Freeform 14"/>
          <p:cNvSpPr>
            <a:spLocks noEditPoints="1"/>
          </p:cNvSpPr>
          <p:nvPr/>
        </p:nvSpPr>
        <p:spPr bwMode="auto">
          <a:xfrm>
            <a:off x="8974380" y="1923274"/>
            <a:ext cx="1507658" cy="2058461"/>
          </a:xfrm>
          <a:custGeom>
            <a:avLst/>
            <a:gdLst>
              <a:gd name="T0" fmla="*/ 95 w 723"/>
              <a:gd name="T1" fmla="*/ 160 h 986"/>
              <a:gd name="T2" fmla="*/ 80 w 723"/>
              <a:gd name="T3" fmla="*/ 986 h 986"/>
              <a:gd name="T4" fmla="*/ 723 w 723"/>
              <a:gd name="T5" fmla="*/ 242 h 986"/>
              <a:gd name="T6" fmla="*/ 668 w 723"/>
              <a:gd name="T7" fmla="*/ 260 h 986"/>
              <a:gd name="T8" fmla="*/ 83 w 723"/>
              <a:gd name="T9" fmla="*/ 929 h 986"/>
              <a:gd name="T10" fmla="*/ 313 w 723"/>
              <a:gd name="T11" fmla="*/ 105 h 986"/>
              <a:gd name="T12" fmla="*/ 410 w 723"/>
              <a:gd name="T13" fmla="*/ 105 h 986"/>
              <a:gd name="T14" fmla="*/ 360 w 723"/>
              <a:gd name="T15" fmla="*/ 157 h 986"/>
              <a:gd name="T16" fmla="*/ 253 w 723"/>
              <a:gd name="T17" fmla="*/ 107 h 986"/>
              <a:gd name="T18" fmla="*/ 133 w 723"/>
              <a:gd name="T19" fmla="*/ 250 h 986"/>
              <a:gd name="T20" fmla="*/ 590 w 723"/>
              <a:gd name="T21" fmla="*/ 250 h 986"/>
              <a:gd name="T22" fmla="*/ 470 w 723"/>
              <a:gd name="T23" fmla="*/ 107 h 986"/>
              <a:gd name="T24" fmla="*/ 253 w 723"/>
              <a:gd name="T25" fmla="*/ 107 h 986"/>
              <a:gd name="T26" fmla="*/ 255 w 723"/>
              <a:gd name="T27" fmla="*/ 749 h 986"/>
              <a:gd name="T28" fmla="*/ 175 w 723"/>
              <a:gd name="T29" fmla="*/ 771 h 986"/>
              <a:gd name="T30" fmla="*/ 158 w 723"/>
              <a:gd name="T31" fmla="*/ 789 h 986"/>
              <a:gd name="T32" fmla="*/ 255 w 723"/>
              <a:gd name="T33" fmla="*/ 796 h 986"/>
              <a:gd name="T34" fmla="*/ 153 w 723"/>
              <a:gd name="T35" fmla="*/ 846 h 986"/>
              <a:gd name="T36" fmla="*/ 280 w 723"/>
              <a:gd name="T37" fmla="*/ 784 h 986"/>
              <a:gd name="T38" fmla="*/ 280 w 723"/>
              <a:gd name="T39" fmla="*/ 744 h 986"/>
              <a:gd name="T40" fmla="*/ 128 w 723"/>
              <a:gd name="T41" fmla="*/ 751 h 986"/>
              <a:gd name="T42" fmla="*/ 248 w 723"/>
              <a:gd name="T43" fmla="*/ 879 h 986"/>
              <a:gd name="T44" fmla="*/ 248 w 723"/>
              <a:gd name="T45" fmla="*/ 387 h 986"/>
              <a:gd name="T46" fmla="*/ 175 w 723"/>
              <a:gd name="T47" fmla="*/ 409 h 986"/>
              <a:gd name="T48" fmla="*/ 200 w 723"/>
              <a:gd name="T49" fmla="*/ 474 h 986"/>
              <a:gd name="T50" fmla="*/ 153 w 723"/>
              <a:gd name="T51" fmla="*/ 492 h 986"/>
              <a:gd name="T52" fmla="*/ 248 w 723"/>
              <a:gd name="T53" fmla="*/ 362 h 986"/>
              <a:gd name="T54" fmla="*/ 128 w 723"/>
              <a:gd name="T55" fmla="*/ 489 h 986"/>
              <a:gd name="T56" fmla="*/ 279 w 723"/>
              <a:gd name="T57" fmla="*/ 416 h 986"/>
              <a:gd name="T58" fmla="*/ 278 w 723"/>
              <a:gd name="T59" fmla="*/ 382 h 986"/>
              <a:gd name="T60" fmla="*/ 255 w 723"/>
              <a:gd name="T61" fmla="*/ 582 h 986"/>
              <a:gd name="T62" fmla="*/ 158 w 723"/>
              <a:gd name="T63" fmla="*/ 607 h 986"/>
              <a:gd name="T64" fmla="*/ 255 w 723"/>
              <a:gd name="T65" fmla="*/ 672 h 986"/>
              <a:gd name="T66" fmla="*/ 280 w 723"/>
              <a:gd name="T67" fmla="*/ 563 h 986"/>
              <a:gd name="T68" fmla="*/ 128 w 723"/>
              <a:gd name="T69" fmla="*/ 569 h 986"/>
              <a:gd name="T70" fmla="*/ 255 w 723"/>
              <a:gd name="T71" fmla="*/ 696 h 986"/>
              <a:gd name="T72" fmla="*/ 334 w 723"/>
              <a:gd name="T73" fmla="*/ 538 h 986"/>
              <a:gd name="T74" fmla="*/ 378 w 723"/>
              <a:gd name="T75" fmla="*/ 836 h 986"/>
              <a:gd name="T76" fmla="*/ 580 w 723"/>
              <a:gd name="T77" fmla="*/ 774 h 986"/>
              <a:gd name="T78" fmla="*/ 370 w 723"/>
              <a:gd name="T79" fmla="*/ 829 h 986"/>
              <a:gd name="T80" fmla="*/ 580 w 723"/>
              <a:gd name="T81" fmla="*/ 587 h 986"/>
              <a:gd name="T82" fmla="*/ 370 w 723"/>
              <a:gd name="T83" fmla="*/ 474 h 986"/>
              <a:gd name="T84" fmla="*/ 370 w 723"/>
              <a:gd name="T85" fmla="*/ 40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3" h="986">
                <a:moveTo>
                  <a:pt x="55" y="260"/>
                </a:moveTo>
                <a:cubicBezTo>
                  <a:pt x="55" y="232"/>
                  <a:pt x="68" y="218"/>
                  <a:pt x="95" y="217"/>
                </a:cubicBezTo>
                <a:lnTo>
                  <a:pt x="95" y="160"/>
                </a:lnTo>
                <a:cubicBezTo>
                  <a:pt x="45" y="161"/>
                  <a:pt x="0" y="193"/>
                  <a:pt x="0" y="242"/>
                </a:cubicBezTo>
                <a:lnTo>
                  <a:pt x="0" y="906"/>
                </a:lnTo>
                <a:cubicBezTo>
                  <a:pt x="0" y="947"/>
                  <a:pt x="40" y="986"/>
                  <a:pt x="80" y="986"/>
                </a:cubicBezTo>
                <a:lnTo>
                  <a:pt x="643" y="986"/>
                </a:lnTo>
                <a:cubicBezTo>
                  <a:pt x="683" y="986"/>
                  <a:pt x="723" y="947"/>
                  <a:pt x="723" y="906"/>
                </a:cubicBezTo>
                <a:lnTo>
                  <a:pt x="723" y="242"/>
                </a:lnTo>
                <a:cubicBezTo>
                  <a:pt x="723" y="193"/>
                  <a:pt x="678" y="161"/>
                  <a:pt x="628" y="160"/>
                </a:cubicBezTo>
                <a:lnTo>
                  <a:pt x="628" y="217"/>
                </a:lnTo>
                <a:cubicBezTo>
                  <a:pt x="655" y="218"/>
                  <a:pt x="668" y="232"/>
                  <a:pt x="668" y="260"/>
                </a:cubicBezTo>
                <a:lnTo>
                  <a:pt x="668" y="889"/>
                </a:lnTo>
                <a:cubicBezTo>
                  <a:pt x="668" y="908"/>
                  <a:pt x="659" y="929"/>
                  <a:pt x="640" y="929"/>
                </a:cubicBezTo>
                <a:lnTo>
                  <a:pt x="83" y="929"/>
                </a:lnTo>
                <a:cubicBezTo>
                  <a:pt x="61" y="929"/>
                  <a:pt x="55" y="906"/>
                  <a:pt x="55" y="884"/>
                </a:cubicBezTo>
                <a:lnTo>
                  <a:pt x="55" y="260"/>
                </a:lnTo>
                <a:close/>
                <a:moveTo>
                  <a:pt x="313" y="105"/>
                </a:moveTo>
                <a:cubicBezTo>
                  <a:pt x="313" y="82"/>
                  <a:pt x="335" y="60"/>
                  <a:pt x="358" y="60"/>
                </a:cubicBezTo>
                <a:lnTo>
                  <a:pt x="365" y="60"/>
                </a:lnTo>
                <a:cubicBezTo>
                  <a:pt x="388" y="60"/>
                  <a:pt x="410" y="82"/>
                  <a:pt x="410" y="105"/>
                </a:cubicBezTo>
                <a:lnTo>
                  <a:pt x="410" y="110"/>
                </a:lnTo>
                <a:cubicBezTo>
                  <a:pt x="410" y="135"/>
                  <a:pt x="388" y="157"/>
                  <a:pt x="363" y="157"/>
                </a:cubicBezTo>
                <a:lnTo>
                  <a:pt x="360" y="157"/>
                </a:lnTo>
                <a:cubicBezTo>
                  <a:pt x="335" y="157"/>
                  <a:pt x="313" y="135"/>
                  <a:pt x="313" y="110"/>
                </a:cubicBezTo>
                <a:lnTo>
                  <a:pt x="313" y="105"/>
                </a:lnTo>
                <a:close/>
                <a:moveTo>
                  <a:pt x="253" y="107"/>
                </a:moveTo>
                <a:lnTo>
                  <a:pt x="173" y="107"/>
                </a:lnTo>
                <a:cubicBezTo>
                  <a:pt x="145" y="107"/>
                  <a:pt x="133" y="120"/>
                  <a:pt x="133" y="147"/>
                </a:cubicBezTo>
                <a:lnTo>
                  <a:pt x="133" y="250"/>
                </a:lnTo>
                <a:cubicBezTo>
                  <a:pt x="133" y="267"/>
                  <a:pt x="144" y="285"/>
                  <a:pt x="160" y="285"/>
                </a:cubicBezTo>
                <a:lnTo>
                  <a:pt x="563" y="285"/>
                </a:lnTo>
                <a:cubicBezTo>
                  <a:pt x="579" y="285"/>
                  <a:pt x="590" y="267"/>
                  <a:pt x="590" y="250"/>
                </a:cubicBezTo>
                <a:lnTo>
                  <a:pt x="590" y="147"/>
                </a:lnTo>
                <a:cubicBezTo>
                  <a:pt x="590" y="120"/>
                  <a:pt x="578" y="107"/>
                  <a:pt x="550" y="107"/>
                </a:cubicBezTo>
                <a:lnTo>
                  <a:pt x="470" y="107"/>
                </a:lnTo>
                <a:cubicBezTo>
                  <a:pt x="470" y="52"/>
                  <a:pt x="423" y="0"/>
                  <a:pt x="370" y="0"/>
                </a:cubicBezTo>
                <a:lnTo>
                  <a:pt x="353" y="0"/>
                </a:lnTo>
                <a:cubicBezTo>
                  <a:pt x="300" y="0"/>
                  <a:pt x="253" y="52"/>
                  <a:pt x="253" y="107"/>
                </a:cubicBezTo>
                <a:close/>
                <a:moveTo>
                  <a:pt x="153" y="756"/>
                </a:moveTo>
                <a:cubicBezTo>
                  <a:pt x="153" y="751"/>
                  <a:pt x="154" y="749"/>
                  <a:pt x="160" y="749"/>
                </a:cubicBezTo>
                <a:lnTo>
                  <a:pt x="255" y="749"/>
                </a:lnTo>
                <a:lnTo>
                  <a:pt x="255" y="756"/>
                </a:lnTo>
                <a:cubicBezTo>
                  <a:pt x="255" y="764"/>
                  <a:pt x="216" y="787"/>
                  <a:pt x="208" y="791"/>
                </a:cubicBezTo>
                <a:cubicBezTo>
                  <a:pt x="201" y="786"/>
                  <a:pt x="186" y="771"/>
                  <a:pt x="175" y="771"/>
                </a:cubicBezTo>
                <a:lnTo>
                  <a:pt x="173" y="771"/>
                </a:lnTo>
                <a:cubicBezTo>
                  <a:pt x="167" y="771"/>
                  <a:pt x="158" y="780"/>
                  <a:pt x="158" y="786"/>
                </a:cubicBezTo>
                <a:lnTo>
                  <a:pt x="158" y="789"/>
                </a:lnTo>
                <a:cubicBezTo>
                  <a:pt x="158" y="795"/>
                  <a:pt x="193" y="834"/>
                  <a:pt x="200" y="834"/>
                </a:cubicBezTo>
                <a:lnTo>
                  <a:pt x="203" y="834"/>
                </a:lnTo>
                <a:cubicBezTo>
                  <a:pt x="208" y="834"/>
                  <a:pt x="247" y="802"/>
                  <a:pt x="255" y="796"/>
                </a:cubicBezTo>
                <a:cubicBezTo>
                  <a:pt x="255" y="810"/>
                  <a:pt x="261" y="854"/>
                  <a:pt x="248" y="854"/>
                </a:cubicBezTo>
                <a:lnTo>
                  <a:pt x="160" y="854"/>
                </a:lnTo>
                <a:cubicBezTo>
                  <a:pt x="154" y="854"/>
                  <a:pt x="153" y="852"/>
                  <a:pt x="153" y="846"/>
                </a:cubicBezTo>
                <a:lnTo>
                  <a:pt x="153" y="756"/>
                </a:lnTo>
                <a:close/>
                <a:moveTo>
                  <a:pt x="248" y="879"/>
                </a:moveTo>
                <a:cubicBezTo>
                  <a:pt x="295" y="879"/>
                  <a:pt x="277" y="827"/>
                  <a:pt x="280" y="784"/>
                </a:cubicBezTo>
                <a:cubicBezTo>
                  <a:pt x="282" y="762"/>
                  <a:pt x="337" y="742"/>
                  <a:pt x="343" y="721"/>
                </a:cubicBezTo>
                <a:lnTo>
                  <a:pt x="335" y="721"/>
                </a:lnTo>
                <a:cubicBezTo>
                  <a:pt x="318" y="721"/>
                  <a:pt x="293" y="737"/>
                  <a:pt x="280" y="744"/>
                </a:cubicBezTo>
                <a:cubicBezTo>
                  <a:pt x="274" y="735"/>
                  <a:pt x="268" y="724"/>
                  <a:pt x="253" y="724"/>
                </a:cubicBezTo>
                <a:lnTo>
                  <a:pt x="155" y="724"/>
                </a:lnTo>
                <a:cubicBezTo>
                  <a:pt x="141" y="724"/>
                  <a:pt x="128" y="737"/>
                  <a:pt x="128" y="751"/>
                </a:cubicBezTo>
                <a:lnTo>
                  <a:pt x="128" y="851"/>
                </a:lnTo>
                <a:cubicBezTo>
                  <a:pt x="128" y="868"/>
                  <a:pt x="143" y="879"/>
                  <a:pt x="160" y="879"/>
                </a:cubicBezTo>
                <a:lnTo>
                  <a:pt x="248" y="879"/>
                </a:lnTo>
                <a:close/>
                <a:moveTo>
                  <a:pt x="153" y="394"/>
                </a:moveTo>
                <a:cubicBezTo>
                  <a:pt x="153" y="389"/>
                  <a:pt x="154" y="387"/>
                  <a:pt x="160" y="387"/>
                </a:cubicBezTo>
                <a:lnTo>
                  <a:pt x="248" y="387"/>
                </a:lnTo>
                <a:cubicBezTo>
                  <a:pt x="253" y="387"/>
                  <a:pt x="255" y="389"/>
                  <a:pt x="255" y="394"/>
                </a:cubicBezTo>
                <a:cubicBezTo>
                  <a:pt x="255" y="401"/>
                  <a:pt x="213" y="429"/>
                  <a:pt x="208" y="429"/>
                </a:cubicBezTo>
                <a:cubicBezTo>
                  <a:pt x="203" y="429"/>
                  <a:pt x="190" y="409"/>
                  <a:pt x="175" y="409"/>
                </a:cubicBezTo>
                <a:cubicBezTo>
                  <a:pt x="168" y="409"/>
                  <a:pt x="158" y="417"/>
                  <a:pt x="158" y="424"/>
                </a:cubicBezTo>
                <a:lnTo>
                  <a:pt x="158" y="427"/>
                </a:lnTo>
                <a:cubicBezTo>
                  <a:pt x="158" y="437"/>
                  <a:pt x="192" y="470"/>
                  <a:pt x="200" y="474"/>
                </a:cubicBezTo>
                <a:lnTo>
                  <a:pt x="255" y="434"/>
                </a:lnTo>
                <a:lnTo>
                  <a:pt x="255" y="492"/>
                </a:lnTo>
                <a:lnTo>
                  <a:pt x="153" y="492"/>
                </a:lnTo>
                <a:lnTo>
                  <a:pt x="153" y="394"/>
                </a:lnTo>
                <a:close/>
                <a:moveTo>
                  <a:pt x="278" y="382"/>
                </a:moveTo>
                <a:cubicBezTo>
                  <a:pt x="275" y="369"/>
                  <a:pt x="264" y="362"/>
                  <a:pt x="248" y="362"/>
                </a:cubicBezTo>
                <a:lnTo>
                  <a:pt x="160" y="362"/>
                </a:lnTo>
                <a:cubicBezTo>
                  <a:pt x="143" y="362"/>
                  <a:pt x="128" y="373"/>
                  <a:pt x="128" y="390"/>
                </a:cubicBezTo>
                <a:lnTo>
                  <a:pt x="128" y="489"/>
                </a:lnTo>
                <a:cubicBezTo>
                  <a:pt x="128" y="504"/>
                  <a:pt x="141" y="517"/>
                  <a:pt x="155" y="517"/>
                </a:cubicBezTo>
                <a:lnTo>
                  <a:pt x="253" y="517"/>
                </a:lnTo>
                <a:cubicBezTo>
                  <a:pt x="292" y="517"/>
                  <a:pt x="280" y="455"/>
                  <a:pt x="279" y="416"/>
                </a:cubicBezTo>
                <a:lnTo>
                  <a:pt x="343" y="362"/>
                </a:lnTo>
                <a:cubicBezTo>
                  <a:pt x="343" y="362"/>
                  <a:pt x="338" y="360"/>
                  <a:pt x="338" y="360"/>
                </a:cubicBezTo>
                <a:cubicBezTo>
                  <a:pt x="313" y="360"/>
                  <a:pt x="293" y="381"/>
                  <a:pt x="278" y="382"/>
                </a:cubicBezTo>
                <a:close/>
                <a:moveTo>
                  <a:pt x="153" y="569"/>
                </a:moveTo>
                <a:lnTo>
                  <a:pt x="255" y="569"/>
                </a:lnTo>
                <a:lnTo>
                  <a:pt x="255" y="582"/>
                </a:lnTo>
                <a:lnTo>
                  <a:pt x="208" y="612"/>
                </a:lnTo>
                <a:lnTo>
                  <a:pt x="176" y="588"/>
                </a:lnTo>
                <a:cubicBezTo>
                  <a:pt x="168" y="593"/>
                  <a:pt x="158" y="595"/>
                  <a:pt x="158" y="607"/>
                </a:cubicBezTo>
                <a:cubicBezTo>
                  <a:pt x="158" y="614"/>
                  <a:pt x="193" y="654"/>
                  <a:pt x="200" y="654"/>
                </a:cubicBezTo>
                <a:cubicBezTo>
                  <a:pt x="212" y="654"/>
                  <a:pt x="242" y="620"/>
                  <a:pt x="255" y="617"/>
                </a:cubicBezTo>
                <a:lnTo>
                  <a:pt x="255" y="672"/>
                </a:lnTo>
                <a:lnTo>
                  <a:pt x="153" y="672"/>
                </a:lnTo>
                <a:lnTo>
                  <a:pt x="153" y="569"/>
                </a:lnTo>
                <a:close/>
                <a:moveTo>
                  <a:pt x="280" y="563"/>
                </a:moveTo>
                <a:cubicBezTo>
                  <a:pt x="275" y="555"/>
                  <a:pt x="269" y="544"/>
                  <a:pt x="255" y="544"/>
                </a:cubicBezTo>
                <a:lnTo>
                  <a:pt x="153" y="544"/>
                </a:lnTo>
                <a:cubicBezTo>
                  <a:pt x="140" y="544"/>
                  <a:pt x="128" y="557"/>
                  <a:pt x="128" y="569"/>
                </a:cubicBezTo>
                <a:lnTo>
                  <a:pt x="128" y="672"/>
                </a:lnTo>
                <a:cubicBezTo>
                  <a:pt x="128" y="684"/>
                  <a:pt x="140" y="696"/>
                  <a:pt x="153" y="696"/>
                </a:cubicBezTo>
                <a:lnTo>
                  <a:pt x="255" y="696"/>
                </a:lnTo>
                <a:cubicBezTo>
                  <a:pt x="291" y="696"/>
                  <a:pt x="280" y="632"/>
                  <a:pt x="279" y="596"/>
                </a:cubicBezTo>
                <a:lnTo>
                  <a:pt x="343" y="542"/>
                </a:lnTo>
                <a:lnTo>
                  <a:pt x="334" y="538"/>
                </a:lnTo>
                <a:lnTo>
                  <a:pt x="280" y="563"/>
                </a:lnTo>
                <a:close/>
                <a:moveTo>
                  <a:pt x="370" y="829"/>
                </a:moveTo>
                <a:cubicBezTo>
                  <a:pt x="370" y="834"/>
                  <a:pt x="372" y="836"/>
                  <a:pt x="378" y="836"/>
                </a:cubicBezTo>
                <a:lnTo>
                  <a:pt x="573" y="836"/>
                </a:lnTo>
                <a:cubicBezTo>
                  <a:pt x="579" y="836"/>
                  <a:pt x="580" y="834"/>
                  <a:pt x="580" y="829"/>
                </a:cubicBezTo>
                <a:lnTo>
                  <a:pt x="580" y="774"/>
                </a:lnTo>
                <a:cubicBezTo>
                  <a:pt x="580" y="768"/>
                  <a:pt x="579" y="766"/>
                  <a:pt x="573" y="766"/>
                </a:cubicBezTo>
                <a:lnTo>
                  <a:pt x="370" y="766"/>
                </a:lnTo>
                <a:lnTo>
                  <a:pt x="370" y="829"/>
                </a:lnTo>
                <a:close/>
                <a:moveTo>
                  <a:pt x="370" y="654"/>
                </a:moveTo>
                <a:lnTo>
                  <a:pt x="580" y="654"/>
                </a:lnTo>
                <a:lnTo>
                  <a:pt x="580" y="587"/>
                </a:lnTo>
                <a:lnTo>
                  <a:pt x="370" y="587"/>
                </a:lnTo>
                <a:lnTo>
                  <a:pt x="370" y="654"/>
                </a:lnTo>
                <a:close/>
                <a:moveTo>
                  <a:pt x="370" y="474"/>
                </a:moveTo>
                <a:lnTo>
                  <a:pt x="523" y="474"/>
                </a:lnTo>
                <a:lnTo>
                  <a:pt x="523" y="407"/>
                </a:lnTo>
                <a:lnTo>
                  <a:pt x="370" y="407"/>
                </a:lnTo>
                <a:lnTo>
                  <a:pt x="370" y="474"/>
                </a:lnTo>
                <a:close/>
              </a:path>
            </a:pathLst>
          </a:custGeom>
          <a:gradFill>
            <a:gsLst>
              <a:gs pos="0">
                <a:srgbClr val="FE532B"/>
              </a:gs>
              <a:gs pos="100000">
                <a:srgbClr val="F54A05"/>
              </a:gs>
            </a:gsLst>
            <a:lin ang="5400000" scaled="1"/>
          </a:gra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75000"/>
                  <a:lumOff val="25000"/>
                </a:schemeClr>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0">
        <p:dissolve/>
      </p:transition>
    </mc:Choice>
    <mc:Fallback>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randombar(horizontal)">
                                      <p:cBhvr>
                                        <p:cTn id="11" dur="500"/>
                                        <p:tgtEl>
                                          <p:spTgt spid="9"/>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par>
                          <p:cTn id="20" fill="hold">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blinds(horizontal)">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9" grpId="0"/>
      <p:bldP spid="10" grpId="0"/>
      <p:bldP spid="14"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33362" y="245872"/>
            <a:ext cx="11725276" cy="6366256"/>
          </a:xfrm>
          <a:prstGeom prst="rect">
            <a:avLst/>
          </a:prstGeom>
          <a:noFill/>
          <a:ln>
            <a:solidFill>
              <a:srgbClr val="F74B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5003408" y="831203"/>
            <a:ext cx="2185182" cy="218518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4028766" y="3584511"/>
            <a:ext cx="4134465" cy="769441"/>
          </a:xfrm>
          <a:prstGeom prst="rect">
            <a:avLst/>
          </a:prstGeom>
        </p:spPr>
        <p:txBody>
          <a:bodyPr wrap="none">
            <a:spAutoFit/>
          </a:bodyPr>
          <a:lstStyle/>
          <a:p>
            <a:pPr algn="ctr"/>
            <a:r>
              <a:rPr lang="zh-CN" altLang="en-US" sz="4400" dirty="0">
                <a:solidFill>
                  <a:schemeClr val="tx1">
                    <a:lumMod val="75000"/>
                    <a:lumOff val="25000"/>
                  </a:schemeClr>
                </a:solidFill>
                <a:cs typeface="+mn-ea"/>
                <a:sym typeface="+mn-lt"/>
              </a:rPr>
              <a:t>导购的工作任务</a:t>
            </a:r>
            <a:endParaRPr lang="zh-CN" altLang="en-US" sz="4400" dirty="0">
              <a:solidFill>
                <a:schemeClr val="tx1">
                  <a:lumMod val="75000"/>
                  <a:lumOff val="25000"/>
                </a:schemeClr>
              </a:solidFill>
              <a:cs typeface="+mn-ea"/>
              <a:sym typeface="+mn-lt"/>
            </a:endParaRPr>
          </a:p>
        </p:txBody>
      </p:sp>
      <p:sp>
        <p:nvSpPr>
          <p:cNvPr id="7" name="箭头: V 形 6"/>
          <p:cNvSpPr/>
          <p:nvPr/>
        </p:nvSpPr>
        <p:spPr>
          <a:xfrm rot="16200000" flipH="1">
            <a:off x="5828062" y="5097845"/>
            <a:ext cx="535875" cy="975360"/>
          </a:xfrm>
          <a:prstGeom prst="chevron">
            <a:avLst>
              <a:gd name="adj" fmla="val 72508"/>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文本框 7"/>
          <p:cNvSpPr txBox="1"/>
          <p:nvPr/>
        </p:nvSpPr>
        <p:spPr>
          <a:xfrm>
            <a:off x="5355100" y="1259996"/>
            <a:ext cx="1481798" cy="1200329"/>
          </a:xfrm>
          <a:prstGeom prst="rect">
            <a:avLst/>
          </a:prstGeom>
          <a:noFill/>
        </p:spPr>
        <p:txBody>
          <a:bodyPr wrap="square" rtlCol="0">
            <a:spAutoFit/>
          </a:bodyPr>
          <a:lstStyle/>
          <a:p>
            <a:pPr algn="ctr"/>
            <a:r>
              <a:rPr lang="en-US" altLang="zh-CN" sz="7200" dirty="0">
                <a:solidFill>
                  <a:schemeClr val="bg1"/>
                </a:solidFill>
                <a:cs typeface="+mn-ea"/>
                <a:sym typeface="+mn-lt"/>
              </a:rPr>
              <a:t>03</a:t>
            </a:r>
            <a:endParaRPr lang="zh-CN" altLang="en-US" sz="7200" dirty="0">
              <a:solidFill>
                <a:schemeClr val="bg1"/>
              </a:solidFill>
              <a:cs typeface="+mn-ea"/>
              <a:sym typeface="+mn-lt"/>
            </a:endParaRPr>
          </a:p>
        </p:txBody>
      </p:sp>
      <p:sp>
        <p:nvSpPr>
          <p:cNvPr id="10" name="椭圆 9"/>
          <p:cNvSpPr/>
          <p:nvPr/>
        </p:nvSpPr>
        <p:spPr>
          <a:xfrm>
            <a:off x="10719174" y="3045706"/>
            <a:ext cx="132522" cy="13252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2711992" y="833192"/>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a:off x="8517682" y="1326335"/>
            <a:ext cx="185530" cy="18553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4015448" y="2458804"/>
            <a:ext cx="303092" cy="30309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4" name="椭圆 13"/>
          <p:cNvSpPr/>
          <p:nvPr/>
        </p:nvSpPr>
        <p:spPr>
          <a:xfrm>
            <a:off x="2273735" y="5533771"/>
            <a:ext cx="98403" cy="98403"/>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9639574" y="4353952"/>
            <a:ext cx="369096" cy="36909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10" grpId="0" animBg="1"/>
      <p:bldP spid="11" grpId="0" animBg="1"/>
      <p:bldP spid="12" grpId="0" animBg="1"/>
      <p:bldP spid="13" grpId="0" animBg="1"/>
      <p:bldP spid="14" grpId="0" animBg="1"/>
      <p:bldP spid="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56462" y="264534"/>
            <a:ext cx="3057248" cy="584775"/>
          </a:xfrm>
          <a:prstGeom prst="rect">
            <a:avLst/>
          </a:prstGeom>
        </p:spPr>
        <p:txBody>
          <a:bodyPr wrap="none">
            <a:spAutoFit/>
          </a:bodyPr>
          <a:lstStyle/>
          <a:p>
            <a:pPr algn="ctr"/>
            <a:r>
              <a:rPr lang="zh-CN" altLang="en-US" sz="3200" dirty="0">
                <a:solidFill>
                  <a:schemeClr val="tx1">
                    <a:lumMod val="75000"/>
                    <a:lumOff val="25000"/>
                  </a:schemeClr>
                </a:solidFill>
                <a:cs typeface="+mn-ea"/>
                <a:sym typeface="+mn-lt"/>
              </a:rPr>
              <a:t>导购的工作任务</a:t>
            </a:r>
            <a:endParaRPr lang="zh-CN" altLang="en-US" sz="3200" dirty="0">
              <a:solidFill>
                <a:schemeClr val="tx1">
                  <a:lumMod val="75000"/>
                  <a:lumOff val="25000"/>
                </a:schemeClr>
              </a:solidFill>
              <a:cs typeface="+mn-ea"/>
              <a:sym typeface="+mn-lt"/>
            </a:endParaRPr>
          </a:p>
        </p:txBody>
      </p:sp>
      <p:grpSp>
        <p:nvGrpSpPr>
          <p:cNvPr id="8" name="组合 7"/>
          <p:cNvGrpSpPr/>
          <p:nvPr/>
        </p:nvGrpSpPr>
        <p:grpSpPr>
          <a:xfrm>
            <a:off x="514860" y="433371"/>
            <a:ext cx="351692" cy="303373"/>
            <a:chOff x="992651" y="1308295"/>
            <a:chExt cx="505558" cy="436099"/>
          </a:xfrm>
        </p:grpSpPr>
        <p:sp>
          <p:nvSpPr>
            <p:cNvPr id="5" name="箭头: V 形 4"/>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p:cNvSpPr/>
          <p:nvPr/>
        </p:nvSpPr>
        <p:spPr>
          <a:xfrm>
            <a:off x="956462" y="1205579"/>
            <a:ext cx="9794789" cy="369332"/>
          </a:xfrm>
          <a:prstGeom prst="rect">
            <a:avLst/>
          </a:prstGeom>
        </p:spPr>
        <p:txBody>
          <a:bodyPr wrap="square">
            <a:spAutoFit/>
          </a:bodyPr>
          <a:lstStyle/>
          <a:p>
            <a:pPr lvl="0"/>
            <a:r>
              <a:rPr lang="zh-CN" altLang="en-US" b="1" dirty="0">
                <a:solidFill>
                  <a:schemeClr val="tx1">
                    <a:lumMod val="75000"/>
                    <a:lumOff val="25000"/>
                  </a:schemeClr>
                </a:solidFill>
                <a:cs typeface="+mn-ea"/>
                <a:sym typeface="+mn-lt"/>
              </a:rPr>
              <a:t>作为导购必须按以下要求向工程、业务部客户提供接待。作为导购需要做到以下几点：</a:t>
            </a:r>
            <a:endParaRPr lang="zh-CN" altLang="en-US" b="1" dirty="0">
              <a:solidFill>
                <a:schemeClr val="tx1">
                  <a:lumMod val="75000"/>
                  <a:lumOff val="25000"/>
                </a:schemeClr>
              </a:solidFill>
              <a:cs typeface="+mn-ea"/>
              <a:sym typeface="+mn-lt"/>
            </a:endParaRPr>
          </a:p>
        </p:txBody>
      </p:sp>
      <p:sp>
        <p:nvSpPr>
          <p:cNvPr id="9" name="Freeform 6"/>
          <p:cNvSpPr/>
          <p:nvPr/>
        </p:nvSpPr>
        <p:spPr bwMode="auto">
          <a:xfrm>
            <a:off x="6471546" y="3429384"/>
            <a:ext cx="1032048" cy="1190993"/>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noFill/>
          <a:ln>
            <a:gradFill>
              <a:gsLst>
                <a:gs pos="0">
                  <a:srgbClr val="F54A05"/>
                </a:gs>
                <a:gs pos="100000">
                  <a:srgbClr val="FE532B"/>
                </a:gs>
              </a:gsLst>
              <a:lin ang="5400000" scaled="1"/>
            </a:gra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10" name="Freeform 7"/>
          <p:cNvSpPr/>
          <p:nvPr/>
        </p:nvSpPr>
        <p:spPr bwMode="auto">
          <a:xfrm>
            <a:off x="4331267" y="3429384"/>
            <a:ext cx="1030858" cy="1190993"/>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noFill/>
          <a:ln>
            <a:gradFill>
              <a:gsLst>
                <a:gs pos="0">
                  <a:srgbClr val="F54A05"/>
                </a:gs>
                <a:gs pos="100000">
                  <a:srgbClr val="FE532B"/>
                </a:gs>
              </a:gsLst>
              <a:lin ang="5400000" scaled="1"/>
            </a:gra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11" name="Freeform 8"/>
          <p:cNvSpPr/>
          <p:nvPr/>
        </p:nvSpPr>
        <p:spPr bwMode="auto">
          <a:xfrm>
            <a:off x="4865742" y="2499218"/>
            <a:ext cx="1030858" cy="1192184"/>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noFill/>
          <a:ln>
            <a:gradFill>
              <a:gsLst>
                <a:gs pos="0">
                  <a:srgbClr val="FE532B"/>
                </a:gs>
                <a:gs pos="100000">
                  <a:srgbClr val="F54A05"/>
                </a:gs>
              </a:gsLst>
              <a:lin ang="5400000" scaled="1"/>
            </a:gra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12" name="Freeform 9"/>
          <p:cNvSpPr/>
          <p:nvPr/>
        </p:nvSpPr>
        <p:spPr bwMode="auto">
          <a:xfrm>
            <a:off x="5938262" y="2499218"/>
            <a:ext cx="1030858" cy="1192184"/>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noFill/>
          <a:ln>
            <a:gradFill>
              <a:gsLst>
                <a:gs pos="0">
                  <a:srgbClr val="F54A05"/>
                </a:gs>
                <a:gs pos="100000">
                  <a:srgbClr val="FE532B"/>
                </a:gs>
              </a:gsLst>
              <a:lin ang="5400000" scaled="1"/>
            </a:gra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13" name="Freeform 10"/>
          <p:cNvSpPr/>
          <p:nvPr/>
        </p:nvSpPr>
        <p:spPr bwMode="auto">
          <a:xfrm>
            <a:off x="4865742" y="4353594"/>
            <a:ext cx="1030858" cy="1192184"/>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noFill/>
          <a:ln>
            <a:gradFill>
              <a:gsLst>
                <a:gs pos="0">
                  <a:srgbClr val="F54A05"/>
                </a:gs>
                <a:gs pos="100000">
                  <a:srgbClr val="FE532B"/>
                </a:gs>
              </a:gsLst>
              <a:lin ang="5400000" scaled="1"/>
            </a:gra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14" name="Freeform 11"/>
          <p:cNvSpPr/>
          <p:nvPr/>
        </p:nvSpPr>
        <p:spPr bwMode="auto">
          <a:xfrm>
            <a:off x="5938262" y="4353594"/>
            <a:ext cx="1030858" cy="1192184"/>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noFill/>
          <a:ln>
            <a:gradFill>
              <a:gsLst>
                <a:gs pos="0">
                  <a:srgbClr val="F54A05"/>
                </a:gs>
                <a:gs pos="100000">
                  <a:srgbClr val="FE532B"/>
                </a:gs>
              </a:gsLst>
              <a:lin ang="5400000" scaled="1"/>
            </a:gra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15" name="Freeform 13"/>
          <p:cNvSpPr>
            <a:spLocks noEditPoints="1"/>
          </p:cNvSpPr>
          <p:nvPr/>
        </p:nvSpPr>
        <p:spPr bwMode="auto">
          <a:xfrm>
            <a:off x="4636001" y="3799782"/>
            <a:ext cx="459482" cy="453769"/>
          </a:xfrm>
          <a:custGeom>
            <a:avLst/>
            <a:gdLst>
              <a:gd name="T0" fmla="*/ 909 w 1006"/>
              <a:gd name="T1" fmla="*/ 858 h 995"/>
              <a:gd name="T2" fmla="*/ 805 w 1006"/>
              <a:gd name="T3" fmla="*/ 858 h 995"/>
              <a:gd name="T4" fmla="*/ 969 w 1006"/>
              <a:gd name="T5" fmla="*/ 97 h 995"/>
              <a:gd name="T6" fmla="*/ 834 w 1006"/>
              <a:gd name="T7" fmla="*/ 0 h 995"/>
              <a:gd name="T8" fmla="*/ 472 w 1006"/>
              <a:gd name="T9" fmla="*/ 323 h 995"/>
              <a:gd name="T10" fmla="*/ 421 w 1006"/>
              <a:gd name="T11" fmla="*/ 397 h 995"/>
              <a:gd name="T12" fmla="*/ 376 w 1006"/>
              <a:gd name="T13" fmla="*/ 419 h 995"/>
              <a:gd name="T14" fmla="*/ 381 w 1006"/>
              <a:gd name="T15" fmla="*/ 556 h 995"/>
              <a:gd name="T16" fmla="*/ 89 w 1006"/>
              <a:gd name="T17" fmla="*/ 810 h 995"/>
              <a:gd name="T18" fmla="*/ 57 w 1006"/>
              <a:gd name="T19" fmla="*/ 995 h 995"/>
              <a:gd name="T20" fmla="*/ 208 w 1006"/>
              <a:gd name="T21" fmla="*/ 844 h 995"/>
              <a:gd name="T22" fmla="*/ 445 w 1006"/>
              <a:gd name="T23" fmla="*/ 621 h 995"/>
              <a:gd name="T24" fmla="*/ 578 w 1006"/>
              <a:gd name="T25" fmla="*/ 621 h 995"/>
              <a:gd name="T26" fmla="*/ 616 w 1006"/>
              <a:gd name="T27" fmla="*/ 537 h 995"/>
              <a:gd name="T28" fmla="*/ 674 w 1006"/>
              <a:gd name="T29" fmla="*/ 525 h 995"/>
              <a:gd name="T30" fmla="*/ 969 w 1006"/>
              <a:gd name="T31" fmla="*/ 97 h 995"/>
              <a:gd name="T32" fmla="*/ 392 w 1006"/>
              <a:gd name="T33" fmla="*/ 325 h 995"/>
              <a:gd name="T34" fmla="*/ 404 w 1006"/>
              <a:gd name="T35" fmla="*/ 312 h 995"/>
              <a:gd name="T36" fmla="*/ 436 w 1006"/>
              <a:gd name="T37" fmla="*/ 281 h 995"/>
              <a:gd name="T38" fmla="*/ 215 w 1006"/>
              <a:gd name="T39" fmla="*/ 1 h 995"/>
              <a:gd name="T40" fmla="*/ 280 w 1006"/>
              <a:gd name="T41" fmla="*/ 160 h 995"/>
              <a:gd name="T42" fmla="*/ 21 w 1006"/>
              <a:gd name="T43" fmla="*/ 195 h 995"/>
              <a:gd name="T44" fmla="*/ 232 w 1006"/>
              <a:gd name="T45" fmla="*/ 447 h 995"/>
              <a:gd name="T46" fmla="*/ 303 w 1006"/>
              <a:gd name="T47" fmla="*/ 433 h 995"/>
              <a:gd name="T48" fmla="*/ 363 w 1006"/>
              <a:gd name="T49" fmla="*/ 354 h 995"/>
              <a:gd name="T50" fmla="*/ 672 w 1006"/>
              <a:gd name="T51" fmla="*/ 606 h 995"/>
              <a:gd name="T52" fmla="*/ 617 w 1006"/>
              <a:gd name="T53" fmla="*/ 660 h 995"/>
              <a:gd name="T54" fmla="*/ 741 w 1006"/>
              <a:gd name="T55" fmla="*/ 871 h 995"/>
              <a:gd name="T56" fmla="*/ 869 w 1006"/>
              <a:gd name="T57" fmla="*/ 995 h 995"/>
              <a:gd name="T58" fmla="*/ 980 w 1006"/>
              <a:gd name="T59" fmla="*/ 825 h 995"/>
              <a:gd name="T60" fmla="*/ 702 w 1006"/>
              <a:gd name="T61" fmla="*/ 576 h 995"/>
              <a:gd name="T62" fmla="*/ 658 w 1006"/>
              <a:gd name="T63" fmla="*/ 579 h 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06" h="995">
                <a:moveTo>
                  <a:pt x="857" y="806"/>
                </a:moveTo>
                <a:cubicBezTo>
                  <a:pt x="886" y="806"/>
                  <a:pt x="909" y="829"/>
                  <a:pt x="909" y="858"/>
                </a:cubicBezTo>
                <a:cubicBezTo>
                  <a:pt x="909" y="887"/>
                  <a:pt x="886" y="910"/>
                  <a:pt x="857" y="910"/>
                </a:cubicBezTo>
                <a:cubicBezTo>
                  <a:pt x="828" y="910"/>
                  <a:pt x="805" y="887"/>
                  <a:pt x="805" y="858"/>
                </a:cubicBezTo>
                <a:cubicBezTo>
                  <a:pt x="805" y="829"/>
                  <a:pt x="828" y="806"/>
                  <a:pt x="857" y="806"/>
                </a:cubicBezTo>
                <a:close/>
                <a:moveTo>
                  <a:pt x="969" y="97"/>
                </a:moveTo>
                <a:lnTo>
                  <a:pt x="900" y="28"/>
                </a:lnTo>
                <a:cubicBezTo>
                  <a:pt x="882" y="9"/>
                  <a:pt x="858" y="0"/>
                  <a:pt x="834" y="0"/>
                </a:cubicBezTo>
                <a:cubicBezTo>
                  <a:pt x="810" y="0"/>
                  <a:pt x="786" y="9"/>
                  <a:pt x="767" y="28"/>
                </a:cubicBezTo>
                <a:lnTo>
                  <a:pt x="472" y="323"/>
                </a:lnTo>
                <a:cubicBezTo>
                  <a:pt x="481" y="340"/>
                  <a:pt x="475" y="367"/>
                  <a:pt x="460" y="381"/>
                </a:cubicBezTo>
                <a:cubicBezTo>
                  <a:pt x="451" y="391"/>
                  <a:pt x="435" y="397"/>
                  <a:pt x="421" y="397"/>
                </a:cubicBezTo>
                <a:cubicBezTo>
                  <a:pt x="414" y="397"/>
                  <a:pt x="408" y="396"/>
                  <a:pt x="402" y="393"/>
                </a:cubicBezTo>
                <a:lnTo>
                  <a:pt x="376" y="419"/>
                </a:lnTo>
                <a:cubicBezTo>
                  <a:pt x="340" y="455"/>
                  <a:pt x="340" y="515"/>
                  <a:pt x="376" y="552"/>
                </a:cubicBezTo>
                <a:lnTo>
                  <a:pt x="381" y="556"/>
                </a:lnTo>
                <a:lnTo>
                  <a:pt x="151" y="787"/>
                </a:lnTo>
                <a:lnTo>
                  <a:pt x="89" y="810"/>
                </a:lnTo>
                <a:lnTo>
                  <a:pt x="0" y="938"/>
                </a:lnTo>
                <a:lnTo>
                  <a:pt x="57" y="995"/>
                </a:lnTo>
                <a:lnTo>
                  <a:pt x="185" y="906"/>
                </a:lnTo>
                <a:lnTo>
                  <a:pt x="208" y="844"/>
                </a:lnTo>
                <a:lnTo>
                  <a:pt x="439" y="614"/>
                </a:lnTo>
                <a:lnTo>
                  <a:pt x="445" y="621"/>
                </a:lnTo>
                <a:cubicBezTo>
                  <a:pt x="464" y="639"/>
                  <a:pt x="488" y="648"/>
                  <a:pt x="512" y="648"/>
                </a:cubicBezTo>
                <a:cubicBezTo>
                  <a:pt x="536" y="648"/>
                  <a:pt x="560" y="639"/>
                  <a:pt x="578" y="621"/>
                </a:cubicBezTo>
                <a:lnTo>
                  <a:pt x="604" y="595"/>
                </a:lnTo>
                <a:cubicBezTo>
                  <a:pt x="596" y="577"/>
                  <a:pt x="602" y="551"/>
                  <a:pt x="616" y="537"/>
                </a:cubicBezTo>
                <a:cubicBezTo>
                  <a:pt x="626" y="527"/>
                  <a:pt x="642" y="521"/>
                  <a:pt x="656" y="521"/>
                </a:cubicBezTo>
                <a:cubicBezTo>
                  <a:pt x="662" y="521"/>
                  <a:pt x="669" y="522"/>
                  <a:pt x="674" y="525"/>
                </a:cubicBezTo>
                <a:lnTo>
                  <a:pt x="969" y="230"/>
                </a:lnTo>
                <a:cubicBezTo>
                  <a:pt x="1006" y="193"/>
                  <a:pt x="1006" y="133"/>
                  <a:pt x="969" y="97"/>
                </a:cubicBezTo>
                <a:close/>
                <a:moveTo>
                  <a:pt x="363" y="354"/>
                </a:moveTo>
                <a:lnTo>
                  <a:pt x="392" y="325"/>
                </a:lnTo>
                <a:lnTo>
                  <a:pt x="418" y="338"/>
                </a:lnTo>
                <a:lnTo>
                  <a:pt x="404" y="312"/>
                </a:lnTo>
                <a:lnTo>
                  <a:pt x="433" y="284"/>
                </a:lnTo>
                <a:lnTo>
                  <a:pt x="436" y="281"/>
                </a:lnTo>
                <a:cubicBezTo>
                  <a:pt x="442" y="264"/>
                  <a:pt x="446" y="248"/>
                  <a:pt x="446" y="233"/>
                </a:cubicBezTo>
                <a:cubicBezTo>
                  <a:pt x="446" y="115"/>
                  <a:pt x="333" y="0"/>
                  <a:pt x="215" y="1"/>
                </a:cubicBezTo>
                <a:cubicBezTo>
                  <a:pt x="214" y="1"/>
                  <a:pt x="201" y="15"/>
                  <a:pt x="193" y="22"/>
                </a:cubicBezTo>
                <a:cubicBezTo>
                  <a:pt x="288" y="117"/>
                  <a:pt x="280" y="102"/>
                  <a:pt x="280" y="160"/>
                </a:cubicBezTo>
                <a:cubicBezTo>
                  <a:pt x="280" y="207"/>
                  <a:pt x="205" y="282"/>
                  <a:pt x="159" y="282"/>
                </a:cubicBezTo>
                <a:cubicBezTo>
                  <a:pt x="99" y="282"/>
                  <a:pt x="118" y="291"/>
                  <a:pt x="21" y="195"/>
                </a:cubicBezTo>
                <a:cubicBezTo>
                  <a:pt x="14" y="202"/>
                  <a:pt x="0" y="215"/>
                  <a:pt x="0" y="216"/>
                </a:cubicBezTo>
                <a:cubicBezTo>
                  <a:pt x="2" y="334"/>
                  <a:pt x="113" y="447"/>
                  <a:pt x="232" y="447"/>
                </a:cubicBezTo>
                <a:cubicBezTo>
                  <a:pt x="253" y="447"/>
                  <a:pt x="276" y="440"/>
                  <a:pt x="299" y="429"/>
                </a:cubicBezTo>
                <a:lnTo>
                  <a:pt x="303" y="433"/>
                </a:lnTo>
                <a:cubicBezTo>
                  <a:pt x="310" y="414"/>
                  <a:pt x="322" y="395"/>
                  <a:pt x="337" y="380"/>
                </a:cubicBezTo>
                <a:lnTo>
                  <a:pt x="363" y="354"/>
                </a:lnTo>
                <a:close/>
                <a:moveTo>
                  <a:pt x="658" y="579"/>
                </a:moveTo>
                <a:lnTo>
                  <a:pt x="672" y="606"/>
                </a:lnTo>
                <a:lnTo>
                  <a:pt x="644" y="634"/>
                </a:lnTo>
                <a:lnTo>
                  <a:pt x="617" y="660"/>
                </a:lnTo>
                <a:cubicBezTo>
                  <a:pt x="602" y="675"/>
                  <a:pt x="584" y="687"/>
                  <a:pt x="564" y="694"/>
                </a:cubicBezTo>
                <a:lnTo>
                  <a:pt x="741" y="871"/>
                </a:lnTo>
                <a:lnTo>
                  <a:pt x="824" y="983"/>
                </a:lnTo>
                <a:lnTo>
                  <a:pt x="869" y="995"/>
                </a:lnTo>
                <a:lnTo>
                  <a:pt x="992" y="871"/>
                </a:lnTo>
                <a:lnTo>
                  <a:pt x="980" y="825"/>
                </a:lnTo>
                <a:lnTo>
                  <a:pt x="869" y="743"/>
                </a:lnTo>
                <a:lnTo>
                  <a:pt x="702" y="576"/>
                </a:lnTo>
                <a:lnTo>
                  <a:pt x="685" y="592"/>
                </a:lnTo>
                <a:lnTo>
                  <a:pt x="658" y="579"/>
                </a:lnTo>
                <a:close/>
              </a:path>
            </a:pathLst>
          </a:custGeom>
          <a:gradFill>
            <a:gsLst>
              <a:gs pos="0">
                <a:srgbClr val="F54A05"/>
              </a:gs>
              <a:gs pos="100000">
                <a:srgbClr val="FA6B27"/>
              </a:gs>
            </a:gsLst>
            <a:lin ang="5400000" scaled="1"/>
          </a:gra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16" name="Freeform 14"/>
          <p:cNvSpPr>
            <a:spLocks noEditPoints="1"/>
          </p:cNvSpPr>
          <p:nvPr/>
        </p:nvSpPr>
        <p:spPr bwMode="auto">
          <a:xfrm>
            <a:off x="5232374" y="2821978"/>
            <a:ext cx="329732" cy="450195"/>
          </a:xfrm>
          <a:custGeom>
            <a:avLst/>
            <a:gdLst>
              <a:gd name="T0" fmla="*/ 95 w 723"/>
              <a:gd name="T1" fmla="*/ 160 h 986"/>
              <a:gd name="T2" fmla="*/ 80 w 723"/>
              <a:gd name="T3" fmla="*/ 986 h 986"/>
              <a:gd name="T4" fmla="*/ 723 w 723"/>
              <a:gd name="T5" fmla="*/ 242 h 986"/>
              <a:gd name="T6" fmla="*/ 668 w 723"/>
              <a:gd name="T7" fmla="*/ 260 h 986"/>
              <a:gd name="T8" fmla="*/ 83 w 723"/>
              <a:gd name="T9" fmla="*/ 929 h 986"/>
              <a:gd name="T10" fmla="*/ 313 w 723"/>
              <a:gd name="T11" fmla="*/ 105 h 986"/>
              <a:gd name="T12" fmla="*/ 410 w 723"/>
              <a:gd name="T13" fmla="*/ 105 h 986"/>
              <a:gd name="T14" fmla="*/ 360 w 723"/>
              <a:gd name="T15" fmla="*/ 157 h 986"/>
              <a:gd name="T16" fmla="*/ 253 w 723"/>
              <a:gd name="T17" fmla="*/ 107 h 986"/>
              <a:gd name="T18" fmla="*/ 133 w 723"/>
              <a:gd name="T19" fmla="*/ 250 h 986"/>
              <a:gd name="T20" fmla="*/ 590 w 723"/>
              <a:gd name="T21" fmla="*/ 250 h 986"/>
              <a:gd name="T22" fmla="*/ 470 w 723"/>
              <a:gd name="T23" fmla="*/ 107 h 986"/>
              <a:gd name="T24" fmla="*/ 253 w 723"/>
              <a:gd name="T25" fmla="*/ 107 h 986"/>
              <a:gd name="T26" fmla="*/ 255 w 723"/>
              <a:gd name="T27" fmla="*/ 749 h 986"/>
              <a:gd name="T28" fmla="*/ 175 w 723"/>
              <a:gd name="T29" fmla="*/ 771 h 986"/>
              <a:gd name="T30" fmla="*/ 158 w 723"/>
              <a:gd name="T31" fmla="*/ 789 h 986"/>
              <a:gd name="T32" fmla="*/ 255 w 723"/>
              <a:gd name="T33" fmla="*/ 796 h 986"/>
              <a:gd name="T34" fmla="*/ 153 w 723"/>
              <a:gd name="T35" fmla="*/ 846 h 986"/>
              <a:gd name="T36" fmla="*/ 280 w 723"/>
              <a:gd name="T37" fmla="*/ 784 h 986"/>
              <a:gd name="T38" fmla="*/ 280 w 723"/>
              <a:gd name="T39" fmla="*/ 744 h 986"/>
              <a:gd name="T40" fmla="*/ 128 w 723"/>
              <a:gd name="T41" fmla="*/ 751 h 986"/>
              <a:gd name="T42" fmla="*/ 248 w 723"/>
              <a:gd name="T43" fmla="*/ 879 h 986"/>
              <a:gd name="T44" fmla="*/ 248 w 723"/>
              <a:gd name="T45" fmla="*/ 387 h 986"/>
              <a:gd name="T46" fmla="*/ 175 w 723"/>
              <a:gd name="T47" fmla="*/ 409 h 986"/>
              <a:gd name="T48" fmla="*/ 200 w 723"/>
              <a:gd name="T49" fmla="*/ 474 h 986"/>
              <a:gd name="T50" fmla="*/ 153 w 723"/>
              <a:gd name="T51" fmla="*/ 492 h 986"/>
              <a:gd name="T52" fmla="*/ 248 w 723"/>
              <a:gd name="T53" fmla="*/ 362 h 986"/>
              <a:gd name="T54" fmla="*/ 128 w 723"/>
              <a:gd name="T55" fmla="*/ 489 h 986"/>
              <a:gd name="T56" fmla="*/ 279 w 723"/>
              <a:gd name="T57" fmla="*/ 416 h 986"/>
              <a:gd name="T58" fmla="*/ 278 w 723"/>
              <a:gd name="T59" fmla="*/ 382 h 986"/>
              <a:gd name="T60" fmla="*/ 255 w 723"/>
              <a:gd name="T61" fmla="*/ 582 h 986"/>
              <a:gd name="T62" fmla="*/ 158 w 723"/>
              <a:gd name="T63" fmla="*/ 607 h 986"/>
              <a:gd name="T64" fmla="*/ 255 w 723"/>
              <a:gd name="T65" fmla="*/ 672 h 986"/>
              <a:gd name="T66" fmla="*/ 280 w 723"/>
              <a:gd name="T67" fmla="*/ 563 h 986"/>
              <a:gd name="T68" fmla="*/ 128 w 723"/>
              <a:gd name="T69" fmla="*/ 569 h 986"/>
              <a:gd name="T70" fmla="*/ 255 w 723"/>
              <a:gd name="T71" fmla="*/ 696 h 986"/>
              <a:gd name="T72" fmla="*/ 334 w 723"/>
              <a:gd name="T73" fmla="*/ 538 h 986"/>
              <a:gd name="T74" fmla="*/ 378 w 723"/>
              <a:gd name="T75" fmla="*/ 836 h 986"/>
              <a:gd name="T76" fmla="*/ 580 w 723"/>
              <a:gd name="T77" fmla="*/ 774 h 986"/>
              <a:gd name="T78" fmla="*/ 370 w 723"/>
              <a:gd name="T79" fmla="*/ 829 h 986"/>
              <a:gd name="T80" fmla="*/ 580 w 723"/>
              <a:gd name="T81" fmla="*/ 587 h 986"/>
              <a:gd name="T82" fmla="*/ 370 w 723"/>
              <a:gd name="T83" fmla="*/ 474 h 986"/>
              <a:gd name="T84" fmla="*/ 370 w 723"/>
              <a:gd name="T85" fmla="*/ 40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3" h="986">
                <a:moveTo>
                  <a:pt x="55" y="260"/>
                </a:moveTo>
                <a:cubicBezTo>
                  <a:pt x="55" y="232"/>
                  <a:pt x="68" y="218"/>
                  <a:pt x="95" y="217"/>
                </a:cubicBezTo>
                <a:lnTo>
                  <a:pt x="95" y="160"/>
                </a:lnTo>
                <a:cubicBezTo>
                  <a:pt x="45" y="161"/>
                  <a:pt x="0" y="193"/>
                  <a:pt x="0" y="242"/>
                </a:cubicBezTo>
                <a:lnTo>
                  <a:pt x="0" y="906"/>
                </a:lnTo>
                <a:cubicBezTo>
                  <a:pt x="0" y="947"/>
                  <a:pt x="40" y="986"/>
                  <a:pt x="80" y="986"/>
                </a:cubicBezTo>
                <a:lnTo>
                  <a:pt x="643" y="986"/>
                </a:lnTo>
                <a:cubicBezTo>
                  <a:pt x="683" y="986"/>
                  <a:pt x="723" y="947"/>
                  <a:pt x="723" y="906"/>
                </a:cubicBezTo>
                <a:lnTo>
                  <a:pt x="723" y="242"/>
                </a:lnTo>
                <a:cubicBezTo>
                  <a:pt x="723" y="193"/>
                  <a:pt x="678" y="161"/>
                  <a:pt x="628" y="160"/>
                </a:cubicBezTo>
                <a:lnTo>
                  <a:pt x="628" y="217"/>
                </a:lnTo>
                <a:cubicBezTo>
                  <a:pt x="655" y="218"/>
                  <a:pt x="668" y="232"/>
                  <a:pt x="668" y="260"/>
                </a:cubicBezTo>
                <a:lnTo>
                  <a:pt x="668" y="889"/>
                </a:lnTo>
                <a:cubicBezTo>
                  <a:pt x="668" y="908"/>
                  <a:pt x="659" y="929"/>
                  <a:pt x="640" y="929"/>
                </a:cubicBezTo>
                <a:lnTo>
                  <a:pt x="83" y="929"/>
                </a:lnTo>
                <a:cubicBezTo>
                  <a:pt x="61" y="929"/>
                  <a:pt x="55" y="906"/>
                  <a:pt x="55" y="884"/>
                </a:cubicBezTo>
                <a:lnTo>
                  <a:pt x="55" y="260"/>
                </a:lnTo>
                <a:close/>
                <a:moveTo>
                  <a:pt x="313" y="105"/>
                </a:moveTo>
                <a:cubicBezTo>
                  <a:pt x="313" y="82"/>
                  <a:pt x="335" y="60"/>
                  <a:pt x="358" y="60"/>
                </a:cubicBezTo>
                <a:lnTo>
                  <a:pt x="365" y="60"/>
                </a:lnTo>
                <a:cubicBezTo>
                  <a:pt x="388" y="60"/>
                  <a:pt x="410" y="82"/>
                  <a:pt x="410" y="105"/>
                </a:cubicBezTo>
                <a:lnTo>
                  <a:pt x="410" y="110"/>
                </a:lnTo>
                <a:cubicBezTo>
                  <a:pt x="410" y="135"/>
                  <a:pt x="388" y="157"/>
                  <a:pt x="363" y="157"/>
                </a:cubicBezTo>
                <a:lnTo>
                  <a:pt x="360" y="157"/>
                </a:lnTo>
                <a:cubicBezTo>
                  <a:pt x="335" y="157"/>
                  <a:pt x="313" y="135"/>
                  <a:pt x="313" y="110"/>
                </a:cubicBezTo>
                <a:lnTo>
                  <a:pt x="313" y="105"/>
                </a:lnTo>
                <a:close/>
                <a:moveTo>
                  <a:pt x="253" y="107"/>
                </a:moveTo>
                <a:lnTo>
                  <a:pt x="173" y="107"/>
                </a:lnTo>
                <a:cubicBezTo>
                  <a:pt x="145" y="107"/>
                  <a:pt x="133" y="120"/>
                  <a:pt x="133" y="147"/>
                </a:cubicBezTo>
                <a:lnTo>
                  <a:pt x="133" y="250"/>
                </a:lnTo>
                <a:cubicBezTo>
                  <a:pt x="133" y="267"/>
                  <a:pt x="144" y="285"/>
                  <a:pt x="160" y="285"/>
                </a:cubicBezTo>
                <a:lnTo>
                  <a:pt x="563" y="285"/>
                </a:lnTo>
                <a:cubicBezTo>
                  <a:pt x="579" y="285"/>
                  <a:pt x="590" y="267"/>
                  <a:pt x="590" y="250"/>
                </a:cubicBezTo>
                <a:lnTo>
                  <a:pt x="590" y="147"/>
                </a:lnTo>
                <a:cubicBezTo>
                  <a:pt x="590" y="120"/>
                  <a:pt x="578" y="107"/>
                  <a:pt x="550" y="107"/>
                </a:cubicBezTo>
                <a:lnTo>
                  <a:pt x="470" y="107"/>
                </a:lnTo>
                <a:cubicBezTo>
                  <a:pt x="470" y="52"/>
                  <a:pt x="423" y="0"/>
                  <a:pt x="370" y="0"/>
                </a:cubicBezTo>
                <a:lnTo>
                  <a:pt x="353" y="0"/>
                </a:lnTo>
                <a:cubicBezTo>
                  <a:pt x="300" y="0"/>
                  <a:pt x="253" y="52"/>
                  <a:pt x="253" y="107"/>
                </a:cubicBezTo>
                <a:close/>
                <a:moveTo>
                  <a:pt x="153" y="756"/>
                </a:moveTo>
                <a:cubicBezTo>
                  <a:pt x="153" y="751"/>
                  <a:pt x="154" y="749"/>
                  <a:pt x="160" y="749"/>
                </a:cubicBezTo>
                <a:lnTo>
                  <a:pt x="255" y="749"/>
                </a:lnTo>
                <a:lnTo>
                  <a:pt x="255" y="756"/>
                </a:lnTo>
                <a:cubicBezTo>
                  <a:pt x="255" y="764"/>
                  <a:pt x="216" y="787"/>
                  <a:pt x="208" y="791"/>
                </a:cubicBezTo>
                <a:cubicBezTo>
                  <a:pt x="201" y="786"/>
                  <a:pt x="186" y="771"/>
                  <a:pt x="175" y="771"/>
                </a:cubicBezTo>
                <a:lnTo>
                  <a:pt x="173" y="771"/>
                </a:lnTo>
                <a:cubicBezTo>
                  <a:pt x="167" y="771"/>
                  <a:pt x="158" y="780"/>
                  <a:pt x="158" y="786"/>
                </a:cubicBezTo>
                <a:lnTo>
                  <a:pt x="158" y="789"/>
                </a:lnTo>
                <a:cubicBezTo>
                  <a:pt x="158" y="795"/>
                  <a:pt x="193" y="834"/>
                  <a:pt x="200" y="834"/>
                </a:cubicBezTo>
                <a:lnTo>
                  <a:pt x="203" y="834"/>
                </a:lnTo>
                <a:cubicBezTo>
                  <a:pt x="208" y="834"/>
                  <a:pt x="247" y="802"/>
                  <a:pt x="255" y="796"/>
                </a:cubicBezTo>
                <a:cubicBezTo>
                  <a:pt x="255" y="810"/>
                  <a:pt x="261" y="854"/>
                  <a:pt x="248" y="854"/>
                </a:cubicBezTo>
                <a:lnTo>
                  <a:pt x="160" y="854"/>
                </a:lnTo>
                <a:cubicBezTo>
                  <a:pt x="154" y="854"/>
                  <a:pt x="153" y="852"/>
                  <a:pt x="153" y="846"/>
                </a:cubicBezTo>
                <a:lnTo>
                  <a:pt x="153" y="756"/>
                </a:lnTo>
                <a:close/>
                <a:moveTo>
                  <a:pt x="248" y="879"/>
                </a:moveTo>
                <a:cubicBezTo>
                  <a:pt x="295" y="879"/>
                  <a:pt x="277" y="827"/>
                  <a:pt x="280" y="784"/>
                </a:cubicBezTo>
                <a:cubicBezTo>
                  <a:pt x="282" y="762"/>
                  <a:pt x="337" y="742"/>
                  <a:pt x="343" y="721"/>
                </a:cubicBezTo>
                <a:lnTo>
                  <a:pt x="335" y="721"/>
                </a:lnTo>
                <a:cubicBezTo>
                  <a:pt x="318" y="721"/>
                  <a:pt x="293" y="737"/>
                  <a:pt x="280" y="744"/>
                </a:cubicBezTo>
                <a:cubicBezTo>
                  <a:pt x="274" y="735"/>
                  <a:pt x="268" y="724"/>
                  <a:pt x="253" y="724"/>
                </a:cubicBezTo>
                <a:lnTo>
                  <a:pt x="155" y="724"/>
                </a:lnTo>
                <a:cubicBezTo>
                  <a:pt x="141" y="724"/>
                  <a:pt x="128" y="737"/>
                  <a:pt x="128" y="751"/>
                </a:cubicBezTo>
                <a:lnTo>
                  <a:pt x="128" y="851"/>
                </a:lnTo>
                <a:cubicBezTo>
                  <a:pt x="128" y="868"/>
                  <a:pt x="143" y="879"/>
                  <a:pt x="160" y="879"/>
                </a:cubicBezTo>
                <a:lnTo>
                  <a:pt x="248" y="879"/>
                </a:lnTo>
                <a:close/>
                <a:moveTo>
                  <a:pt x="153" y="394"/>
                </a:moveTo>
                <a:cubicBezTo>
                  <a:pt x="153" y="389"/>
                  <a:pt x="154" y="387"/>
                  <a:pt x="160" y="387"/>
                </a:cubicBezTo>
                <a:lnTo>
                  <a:pt x="248" y="387"/>
                </a:lnTo>
                <a:cubicBezTo>
                  <a:pt x="253" y="387"/>
                  <a:pt x="255" y="389"/>
                  <a:pt x="255" y="394"/>
                </a:cubicBezTo>
                <a:cubicBezTo>
                  <a:pt x="255" y="401"/>
                  <a:pt x="213" y="429"/>
                  <a:pt x="208" y="429"/>
                </a:cubicBezTo>
                <a:cubicBezTo>
                  <a:pt x="203" y="429"/>
                  <a:pt x="190" y="409"/>
                  <a:pt x="175" y="409"/>
                </a:cubicBezTo>
                <a:cubicBezTo>
                  <a:pt x="168" y="409"/>
                  <a:pt x="158" y="417"/>
                  <a:pt x="158" y="424"/>
                </a:cubicBezTo>
                <a:lnTo>
                  <a:pt x="158" y="427"/>
                </a:lnTo>
                <a:cubicBezTo>
                  <a:pt x="158" y="437"/>
                  <a:pt x="192" y="470"/>
                  <a:pt x="200" y="474"/>
                </a:cubicBezTo>
                <a:lnTo>
                  <a:pt x="255" y="434"/>
                </a:lnTo>
                <a:lnTo>
                  <a:pt x="255" y="492"/>
                </a:lnTo>
                <a:lnTo>
                  <a:pt x="153" y="492"/>
                </a:lnTo>
                <a:lnTo>
                  <a:pt x="153" y="394"/>
                </a:lnTo>
                <a:close/>
                <a:moveTo>
                  <a:pt x="278" y="382"/>
                </a:moveTo>
                <a:cubicBezTo>
                  <a:pt x="275" y="369"/>
                  <a:pt x="264" y="362"/>
                  <a:pt x="248" y="362"/>
                </a:cubicBezTo>
                <a:lnTo>
                  <a:pt x="160" y="362"/>
                </a:lnTo>
                <a:cubicBezTo>
                  <a:pt x="143" y="362"/>
                  <a:pt x="128" y="373"/>
                  <a:pt x="128" y="390"/>
                </a:cubicBezTo>
                <a:lnTo>
                  <a:pt x="128" y="489"/>
                </a:lnTo>
                <a:cubicBezTo>
                  <a:pt x="128" y="504"/>
                  <a:pt x="141" y="517"/>
                  <a:pt x="155" y="517"/>
                </a:cubicBezTo>
                <a:lnTo>
                  <a:pt x="253" y="517"/>
                </a:lnTo>
                <a:cubicBezTo>
                  <a:pt x="292" y="517"/>
                  <a:pt x="280" y="455"/>
                  <a:pt x="279" y="416"/>
                </a:cubicBezTo>
                <a:lnTo>
                  <a:pt x="343" y="362"/>
                </a:lnTo>
                <a:cubicBezTo>
                  <a:pt x="343" y="362"/>
                  <a:pt x="338" y="360"/>
                  <a:pt x="338" y="360"/>
                </a:cubicBezTo>
                <a:cubicBezTo>
                  <a:pt x="313" y="360"/>
                  <a:pt x="293" y="381"/>
                  <a:pt x="278" y="382"/>
                </a:cubicBezTo>
                <a:close/>
                <a:moveTo>
                  <a:pt x="153" y="569"/>
                </a:moveTo>
                <a:lnTo>
                  <a:pt x="255" y="569"/>
                </a:lnTo>
                <a:lnTo>
                  <a:pt x="255" y="582"/>
                </a:lnTo>
                <a:lnTo>
                  <a:pt x="208" y="612"/>
                </a:lnTo>
                <a:lnTo>
                  <a:pt x="176" y="588"/>
                </a:lnTo>
                <a:cubicBezTo>
                  <a:pt x="168" y="593"/>
                  <a:pt x="158" y="595"/>
                  <a:pt x="158" y="607"/>
                </a:cubicBezTo>
                <a:cubicBezTo>
                  <a:pt x="158" y="614"/>
                  <a:pt x="193" y="654"/>
                  <a:pt x="200" y="654"/>
                </a:cubicBezTo>
                <a:cubicBezTo>
                  <a:pt x="212" y="654"/>
                  <a:pt x="242" y="620"/>
                  <a:pt x="255" y="617"/>
                </a:cubicBezTo>
                <a:lnTo>
                  <a:pt x="255" y="672"/>
                </a:lnTo>
                <a:lnTo>
                  <a:pt x="153" y="672"/>
                </a:lnTo>
                <a:lnTo>
                  <a:pt x="153" y="569"/>
                </a:lnTo>
                <a:close/>
                <a:moveTo>
                  <a:pt x="280" y="563"/>
                </a:moveTo>
                <a:cubicBezTo>
                  <a:pt x="275" y="555"/>
                  <a:pt x="269" y="544"/>
                  <a:pt x="255" y="544"/>
                </a:cubicBezTo>
                <a:lnTo>
                  <a:pt x="153" y="544"/>
                </a:lnTo>
                <a:cubicBezTo>
                  <a:pt x="140" y="544"/>
                  <a:pt x="128" y="557"/>
                  <a:pt x="128" y="569"/>
                </a:cubicBezTo>
                <a:lnTo>
                  <a:pt x="128" y="672"/>
                </a:lnTo>
                <a:cubicBezTo>
                  <a:pt x="128" y="684"/>
                  <a:pt x="140" y="696"/>
                  <a:pt x="153" y="696"/>
                </a:cubicBezTo>
                <a:lnTo>
                  <a:pt x="255" y="696"/>
                </a:lnTo>
                <a:cubicBezTo>
                  <a:pt x="291" y="696"/>
                  <a:pt x="280" y="632"/>
                  <a:pt x="279" y="596"/>
                </a:cubicBezTo>
                <a:lnTo>
                  <a:pt x="343" y="542"/>
                </a:lnTo>
                <a:lnTo>
                  <a:pt x="334" y="538"/>
                </a:lnTo>
                <a:lnTo>
                  <a:pt x="280" y="563"/>
                </a:lnTo>
                <a:close/>
                <a:moveTo>
                  <a:pt x="370" y="829"/>
                </a:moveTo>
                <a:cubicBezTo>
                  <a:pt x="370" y="834"/>
                  <a:pt x="372" y="836"/>
                  <a:pt x="378" y="836"/>
                </a:cubicBezTo>
                <a:lnTo>
                  <a:pt x="573" y="836"/>
                </a:lnTo>
                <a:cubicBezTo>
                  <a:pt x="579" y="836"/>
                  <a:pt x="580" y="834"/>
                  <a:pt x="580" y="829"/>
                </a:cubicBezTo>
                <a:lnTo>
                  <a:pt x="580" y="774"/>
                </a:lnTo>
                <a:cubicBezTo>
                  <a:pt x="580" y="768"/>
                  <a:pt x="579" y="766"/>
                  <a:pt x="573" y="766"/>
                </a:cubicBezTo>
                <a:lnTo>
                  <a:pt x="370" y="766"/>
                </a:lnTo>
                <a:lnTo>
                  <a:pt x="370" y="829"/>
                </a:lnTo>
                <a:close/>
                <a:moveTo>
                  <a:pt x="370" y="654"/>
                </a:moveTo>
                <a:lnTo>
                  <a:pt x="580" y="654"/>
                </a:lnTo>
                <a:lnTo>
                  <a:pt x="580" y="587"/>
                </a:lnTo>
                <a:lnTo>
                  <a:pt x="370" y="587"/>
                </a:lnTo>
                <a:lnTo>
                  <a:pt x="370" y="654"/>
                </a:lnTo>
                <a:close/>
                <a:moveTo>
                  <a:pt x="370" y="474"/>
                </a:moveTo>
                <a:lnTo>
                  <a:pt x="523" y="474"/>
                </a:lnTo>
                <a:lnTo>
                  <a:pt x="523" y="407"/>
                </a:lnTo>
                <a:lnTo>
                  <a:pt x="370" y="407"/>
                </a:lnTo>
                <a:lnTo>
                  <a:pt x="370" y="474"/>
                </a:lnTo>
                <a:close/>
              </a:path>
            </a:pathLst>
          </a:custGeom>
          <a:gradFill>
            <a:gsLst>
              <a:gs pos="0">
                <a:srgbClr val="FE532B"/>
              </a:gs>
              <a:gs pos="100000">
                <a:srgbClr val="F54A05"/>
              </a:gs>
            </a:gsLst>
            <a:lin ang="5400000" scaled="1"/>
          </a:gra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17" name="Freeform 15"/>
          <p:cNvSpPr>
            <a:spLocks noEditPoints="1"/>
          </p:cNvSpPr>
          <p:nvPr/>
        </p:nvSpPr>
        <p:spPr bwMode="auto">
          <a:xfrm>
            <a:off x="6193000" y="2871999"/>
            <a:ext cx="523761" cy="449005"/>
          </a:xfrm>
          <a:custGeom>
            <a:avLst/>
            <a:gdLst>
              <a:gd name="T0" fmla="*/ 737 w 1149"/>
              <a:gd name="T1" fmla="*/ 427 h 983"/>
              <a:gd name="T2" fmla="*/ 640 w 1149"/>
              <a:gd name="T3" fmla="*/ 427 h 983"/>
              <a:gd name="T4" fmla="*/ 616 w 1149"/>
              <a:gd name="T5" fmla="*/ 502 h 983"/>
              <a:gd name="T6" fmla="*/ 640 w 1149"/>
              <a:gd name="T7" fmla="*/ 810 h 983"/>
              <a:gd name="T8" fmla="*/ 575 w 1149"/>
              <a:gd name="T9" fmla="*/ 921 h 983"/>
              <a:gd name="T10" fmla="*/ 514 w 1149"/>
              <a:gd name="T11" fmla="*/ 810 h 983"/>
              <a:gd name="T12" fmla="*/ 549 w 1149"/>
              <a:gd name="T13" fmla="*/ 503 h 983"/>
              <a:gd name="T14" fmla="*/ 524 w 1149"/>
              <a:gd name="T15" fmla="*/ 427 h 983"/>
              <a:gd name="T16" fmla="*/ 417 w 1149"/>
              <a:gd name="T17" fmla="*/ 427 h 983"/>
              <a:gd name="T18" fmla="*/ 417 w 1149"/>
              <a:gd name="T19" fmla="*/ 427 h 983"/>
              <a:gd name="T20" fmla="*/ 241 w 1149"/>
              <a:gd name="T21" fmla="*/ 612 h 983"/>
              <a:gd name="T22" fmla="*/ 266 w 1149"/>
              <a:gd name="T23" fmla="*/ 801 h 983"/>
              <a:gd name="T24" fmla="*/ 443 w 1149"/>
              <a:gd name="T25" fmla="*/ 983 h 983"/>
              <a:gd name="T26" fmla="*/ 711 w 1149"/>
              <a:gd name="T27" fmla="*/ 983 h 983"/>
              <a:gd name="T28" fmla="*/ 888 w 1149"/>
              <a:gd name="T29" fmla="*/ 799 h 983"/>
              <a:gd name="T30" fmla="*/ 913 w 1149"/>
              <a:gd name="T31" fmla="*/ 609 h 983"/>
              <a:gd name="T32" fmla="*/ 737 w 1149"/>
              <a:gd name="T33" fmla="*/ 427 h 983"/>
              <a:gd name="T34" fmla="*/ 218 w 1149"/>
              <a:gd name="T35" fmla="*/ 308 h 983"/>
              <a:gd name="T36" fmla="*/ 330 w 1149"/>
              <a:gd name="T37" fmla="*/ 196 h 983"/>
              <a:gd name="T38" fmla="*/ 218 w 1149"/>
              <a:gd name="T39" fmla="*/ 83 h 983"/>
              <a:gd name="T40" fmla="*/ 105 w 1149"/>
              <a:gd name="T41" fmla="*/ 196 h 983"/>
              <a:gd name="T42" fmla="*/ 218 w 1149"/>
              <a:gd name="T43" fmla="*/ 308 h 983"/>
              <a:gd name="T44" fmla="*/ 318 w 1149"/>
              <a:gd name="T45" fmla="*/ 344 h 983"/>
              <a:gd name="T46" fmla="*/ 118 w 1149"/>
              <a:gd name="T47" fmla="*/ 344 h 983"/>
              <a:gd name="T48" fmla="*/ 118 w 1149"/>
              <a:gd name="T49" fmla="*/ 343 h 983"/>
              <a:gd name="T50" fmla="*/ 7 w 1149"/>
              <a:gd name="T51" fmla="*/ 458 h 983"/>
              <a:gd name="T52" fmla="*/ 23 w 1149"/>
              <a:gd name="T53" fmla="*/ 577 h 983"/>
              <a:gd name="T54" fmla="*/ 134 w 1149"/>
              <a:gd name="T55" fmla="*/ 689 h 983"/>
              <a:gd name="T56" fmla="*/ 191 w 1149"/>
              <a:gd name="T57" fmla="*/ 689 h 983"/>
              <a:gd name="T58" fmla="*/ 180 w 1149"/>
              <a:gd name="T59" fmla="*/ 606 h 983"/>
              <a:gd name="T60" fmla="*/ 180 w 1149"/>
              <a:gd name="T61" fmla="*/ 606 h 983"/>
              <a:gd name="T62" fmla="*/ 180 w 1149"/>
              <a:gd name="T63" fmla="*/ 606 h 983"/>
              <a:gd name="T64" fmla="*/ 231 w 1149"/>
              <a:gd name="T65" fmla="*/ 449 h 983"/>
              <a:gd name="T66" fmla="*/ 308 w 1149"/>
              <a:gd name="T67" fmla="*/ 393 h 983"/>
              <a:gd name="T68" fmla="*/ 387 w 1149"/>
              <a:gd name="T69" fmla="*/ 367 h 983"/>
              <a:gd name="T70" fmla="*/ 318 w 1149"/>
              <a:gd name="T71" fmla="*/ 344 h 983"/>
              <a:gd name="T72" fmla="*/ 931 w 1149"/>
              <a:gd name="T73" fmla="*/ 308 h 983"/>
              <a:gd name="T74" fmla="*/ 1043 w 1149"/>
              <a:gd name="T75" fmla="*/ 196 h 983"/>
              <a:gd name="T76" fmla="*/ 931 w 1149"/>
              <a:gd name="T77" fmla="*/ 83 h 983"/>
              <a:gd name="T78" fmla="*/ 819 w 1149"/>
              <a:gd name="T79" fmla="*/ 196 h 983"/>
              <a:gd name="T80" fmla="*/ 931 w 1149"/>
              <a:gd name="T81" fmla="*/ 308 h 983"/>
              <a:gd name="T82" fmla="*/ 1031 w 1149"/>
              <a:gd name="T83" fmla="*/ 344 h 983"/>
              <a:gd name="T84" fmla="*/ 831 w 1149"/>
              <a:gd name="T85" fmla="*/ 344 h 983"/>
              <a:gd name="T86" fmla="*/ 831 w 1149"/>
              <a:gd name="T87" fmla="*/ 343 h 983"/>
              <a:gd name="T88" fmla="*/ 763 w 1149"/>
              <a:gd name="T89" fmla="*/ 366 h 983"/>
              <a:gd name="T90" fmla="*/ 847 w 1149"/>
              <a:gd name="T91" fmla="*/ 393 h 983"/>
              <a:gd name="T92" fmla="*/ 925 w 1149"/>
              <a:gd name="T93" fmla="*/ 450 h 983"/>
              <a:gd name="T94" fmla="*/ 974 w 1149"/>
              <a:gd name="T95" fmla="*/ 603 h 983"/>
              <a:gd name="T96" fmla="*/ 974 w 1149"/>
              <a:gd name="T97" fmla="*/ 603 h 983"/>
              <a:gd name="T98" fmla="*/ 974 w 1149"/>
              <a:gd name="T99" fmla="*/ 603 h 983"/>
              <a:gd name="T100" fmla="*/ 962 w 1149"/>
              <a:gd name="T101" fmla="*/ 689 h 983"/>
              <a:gd name="T102" fmla="*/ 1015 w 1149"/>
              <a:gd name="T103" fmla="*/ 689 h 983"/>
              <a:gd name="T104" fmla="*/ 1126 w 1149"/>
              <a:gd name="T105" fmla="*/ 575 h 983"/>
              <a:gd name="T106" fmla="*/ 1142 w 1149"/>
              <a:gd name="T107" fmla="*/ 456 h 983"/>
              <a:gd name="T108" fmla="*/ 1031 w 1149"/>
              <a:gd name="T109" fmla="*/ 344 h 983"/>
              <a:gd name="T110" fmla="*/ 756 w 1149"/>
              <a:gd name="T111" fmla="*/ 184 h 983"/>
              <a:gd name="T112" fmla="*/ 577 w 1149"/>
              <a:gd name="T113" fmla="*/ 369 h 983"/>
              <a:gd name="T114" fmla="*/ 398 w 1149"/>
              <a:gd name="T115" fmla="*/ 184 h 983"/>
              <a:gd name="T116" fmla="*/ 577 w 1149"/>
              <a:gd name="T117" fmla="*/ 0 h 983"/>
              <a:gd name="T118" fmla="*/ 756 w 1149"/>
              <a:gd name="T119" fmla="*/ 184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9" h="983">
                <a:moveTo>
                  <a:pt x="737" y="427"/>
                </a:moveTo>
                <a:lnTo>
                  <a:pt x="640" y="427"/>
                </a:lnTo>
                <a:cubicBezTo>
                  <a:pt x="641" y="437"/>
                  <a:pt x="642" y="483"/>
                  <a:pt x="616" y="502"/>
                </a:cubicBezTo>
                <a:cubicBezTo>
                  <a:pt x="616" y="502"/>
                  <a:pt x="658" y="735"/>
                  <a:pt x="640" y="810"/>
                </a:cubicBezTo>
                <a:cubicBezTo>
                  <a:pt x="633" y="842"/>
                  <a:pt x="606" y="921"/>
                  <a:pt x="575" y="921"/>
                </a:cubicBezTo>
                <a:cubicBezTo>
                  <a:pt x="544" y="920"/>
                  <a:pt x="520" y="841"/>
                  <a:pt x="514" y="810"/>
                </a:cubicBezTo>
                <a:cubicBezTo>
                  <a:pt x="499" y="735"/>
                  <a:pt x="549" y="503"/>
                  <a:pt x="549" y="503"/>
                </a:cubicBezTo>
                <a:cubicBezTo>
                  <a:pt x="541" y="500"/>
                  <a:pt x="527" y="486"/>
                  <a:pt x="524" y="427"/>
                </a:cubicBezTo>
                <a:lnTo>
                  <a:pt x="417" y="427"/>
                </a:lnTo>
                <a:lnTo>
                  <a:pt x="417" y="427"/>
                </a:lnTo>
                <a:cubicBezTo>
                  <a:pt x="320" y="427"/>
                  <a:pt x="229" y="510"/>
                  <a:pt x="241" y="612"/>
                </a:cubicBezTo>
                <a:lnTo>
                  <a:pt x="266" y="801"/>
                </a:lnTo>
                <a:cubicBezTo>
                  <a:pt x="286" y="902"/>
                  <a:pt x="345" y="983"/>
                  <a:pt x="443" y="983"/>
                </a:cubicBezTo>
                <a:lnTo>
                  <a:pt x="711" y="983"/>
                </a:lnTo>
                <a:cubicBezTo>
                  <a:pt x="809" y="983"/>
                  <a:pt x="868" y="899"/>
                  <a:pt x="888" y="799"/>
                </a:cubicBezTo>
                <a:lnTo>
                  <a:pt x="913" y="609"/>
                </a:lnTo>
                <a:cubicBezTo>
                  <a:pt x="925" y="510"/>
                  <a:pt x="834" y="427"/>
                  <a:pt x="737" y="427"/>
                </a:cubicBezTo>
                <a:close/>
                <a:moveTo>
                  <a:pt x="218" y="308"/>
                </a:moveTo>
                <a:cubicBezTo>
                  <a:pt x="280" y="308"/>
                  <a:pt x="330" y="258"/>
                  <a:pt x="330" y="196"/>
                </a:cubicBezTo>
                <a:cubicBezTo>
                  <a:pt x="330" y="134"/>
                  <a:pt x="280" y="83"/>
                  <a:pt x="218" y="83"/>
                </a:cubicBezTo>
                <a:cubicBezTo>
                  <a:pt x="156" y="83"/>
                  <a:pt x="105" y="134"/>
                  <a:pt x="105" y="196"/>
                </a:cubicBezTo>
                <a:cubicBezTo>
                  <a:pt x="105" y="258"/>
                  <a:pt x="156" y="308"/>
                  <a:pt x="218" y="308"/>
                </a:cubicBezTo>
                <a:close/>
                <a:moveTo>
                  <a:pt x="318" y="344"/>
                </a:moveTo>
                <a:lnTo>
                  <a:pt x="118" y="344"/>
                </a:lnTo>
                <a:lnTo>
                  <a:pt x="118" y="343"/>
                </a:lnTo>
                <a:cubicBezTo>
                  <a:pt x="57" y="343"/>
                  <a:pt x="0" y="395"/>
                  <a:pt x="7" y="458"/>
                </a:cubicBezTo>
                <a:lnTo>
                  <a:pt x="23" y="577"/>
                </a:lnTo>
                <a:cubicBezTo>
                  <a:pt x="35" y="639"/>
                  <a:pt x="73" y="689"/>
                  <a:pt x="134" y="689"/>
                </a:cubicBezTo>
                <a:lnTo>
                  <a:pt x="191" y="689"/>
                </a:lnTo>
                <a:lnTo>
                  <a:pt x="180" y="606"/>
                </a:lnTo>
                <a:lnTo>
                  <a:pt x="180" y="606"/>
                </a:lnTo>
                <a:lnTo>
                  <a:pt x="180" y="606"/>
                </a:lnTo>
                <a:cubicBezTo>
                  <a:pt x="173" y="549"/>
                  <a:pt x="191" y="493"/>
                  <a:pt x="231" y="449"/>
                </a:cubicBezTo>
                <a:cubicBezTo>
                  <a:pt x="252" y="425"/>
                  <a:pt x="279" y="406"/>
                  <a:pt x="308" y="393"/>
                </a:cubicBezTo>
                <a:cubicBezTo>
                  <a:pt x="333" y="379"/>
                  <a:pt x="359" y="371"/>
                  <a:pt x="387" y="367"/>
                </a:cubicBezTo>
                <a:cubicBezTo>
                  <a:pt x="367" y="352"/>
                  <a:pt x="343" y="344"/>
                  <a:pt x="318" y="344"/>
                </a:cubicBezTo>
                <a:close/>
                <a:moveTo>
                  <a:pt x="931" y="308"/>
                </a:moveTo>
                <a:cubicBezTo>
                  <a:pt x="993" y="308"/>
                  <a:pt x="1043" y="258"/>
                  <a:pt x="1043" y="196"/>
                </a:cubicBezTo>
                <a:cubicBezTo>
                  <a:pt x="1043" y="134"/>
                  <a:pt x="993" y="83"/>
                  <a:pt x="931" y="83"/>
                </a:cubicBezTo>
                <a:cubicBezTo>
                  <a:pt x="869" y="83"/>
                  <a:pt x="819" y="134"/>
                  <a:pt x="819" y="196"/>
                </a:cubicBezTo>
                <a:cubicBezTo>
                  <a:pt x="819" y="258"/>
                  <a:pt x="869" y="308"/>
                  <a:pt x="931" y="308"/>
                </a:cubicBezTo>
                <a:close/>
                <a:moveTo>
                  <a:pt x="1031" y="344"/>
                </a:moveTo>
                <a:lnTo>
                  <a:pt x="831" y="344"/>
                </a:lnTo>
                <a:lnTo>
                  <a:pt x="831" y="343"/>
                </a:lnTo>
                <a:cubicBezTo>
                  <a:pt x="806" y="343"/>
                  <a:pt x="782" y="352"/>
                  <a:pt x="763" y="366"/>
                </a:cubicBezTo>
                <a:cubicBezTo>
                  <a:pt x="792" y="370"/>
                  <a:pt x="821" y="379"/>
                  <a:pt x="847" y="393"/>
                </a:cubicBezTo>
                <a:cubicBezTo>
                  <a:pt x="877" y="406"/>
                  <a:pt x="903" y="426"/>
                  <a:pt x="925" y="450"/>
                </a:cubicBezTo>
                <a:cubicBezTo>
                  <a:pt x="963" y="494"/>
                  <a:pt x="981" y="548"/>
                  <a:pt x="974" y="603"/>
                </a:cubicBezTo>
                <a:lnTo>
                  <a:pt x="974" y="603"/>
                </a:lnTo>
                <a:lnTo>
                  <a:pt x="974" y="603"/>
                </a:lnTo>
                <a:lnTo>
                  <a:pt x="962" y="689"/>
                </a:lnTo>
                <a:lnTo>
                  <a:pt x="1015" y="689"/>
                </a:lnTo>
                <a:cubicBezTo>
                  <a:pt x="1076" y="689"/>
                  <a:pt x="1114" y="637"/>
                  <a:pt x="1126" y="575"/>
                </a:cubicBezTo>
                <a:lnTo>
                  <a:pt x="1142" y="456"/>
                </a:lnTo>
                <a:cubicBezTo>
                  <a:pt x="1149" y="395"/>
                  <a:pt x="1092" y="344"/>
                  <a:pt x="1031" y="344"/>
                </a:cubicBezTo>
                <a:close/>
                <a:moveTo>
                  <a:pt x="756" y="184"/>
                </a:moveTo>
                <a:cubicBezTo>
                  <a:pt x="756" y="286"/>
                  <a:pt x="676" y="369"/>
                  <a:pt x="577" y="369"/>
                </a:cubicBezTo>
                <a:cubicBezTo>
                  <a:pt x="478" y="369"/>
                  <a:pt x="398" y="286"/>
                  <a:pt x="398" y="184"/>
                </a:cubicBezTo>
                <a:cubicBezTo>
                  <a:pt x="398" y="82"/>
                  <a:pt x="478" y="0"/>
                  <a:pt x="577" y="0"/>
                </a:cubicBezTo>
                <a:cubicBezTo>
                  <a:pt x="676" y="0"/>
                  <a:pt x="756" y="82"/>
                  <a:pt x="756" y="184"/>
                </a:cubicBezTo>
                <a:close/>
              </a:path>
            </a:pathLst>
          </a:custGeom>
          <a:gradFill>
            <a:gsLst>
              <a:gs pos="0">
                <a:srgbClr val="F54A05"/>
              </a:gs>
              <a:gs pos="100000">
                <a:srgbClr val="FA6B27"/>
              </a:gs>
            </a:gsLst>
            <a:lin ang="5400000" scaled="1"/>
          </a:gra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18" name="Freeform 17"/>
          <p:cNvSpPr>
            <a:spLocks noEditPoints="1"/>
          </p:cNvSpPr>
          <p:nvPr/>
        </p:nvSpPr>
        <p:spPr bwMode="auto">
          <a:xfrm>
            <a:off x="6744884" y="3797400"/>
            <a:ext cx="459482" cy="460915"/>
          </a:xfrm>
          <a:custGeom>
            <a:avLst/>
            <a:gdLst>
              <a:gd name="T0" fmla="*/ 504 w 1008"/>
              <a:gd name="T1" fmla="*/ 1009 h 1009"/>
              <a:gd name="T2" fmla="*/ 0 w 1008"/>
              <a:gd name="T3" fmla="*/ 504 h 1009"/>
              <a:gd name="T4" fmla="*/ 504 w 1008"/>
              <a:gd name="T5" fmla="*/ 0 h 1009"/>
              <a:gd name="T6" fmla="*/ 1008 w 1008"/>
              <a:gd name="T7" fmla="*/ 504 h 1009"/>
              <a:gd name="T8" fmla="*/ 504 w 1008"/>
              <a:gd name="T9" fmla="*/ 1009 h 1009"/>
              <a:gd name="T10" fmla="*/ 725 w 1008"/>
              <a:gd name="T11" fmla="*/ 769 h 1009"/>
              <a:gd name="T12" fmla="*/ 725 w 1008"/>
              <a:gd name="T13" fmla="*/ 769 h 1009"/>
              <a:gd name="T14" fmla="*/ 538 w 1008"/>
              <a:gd name="T15" fmla="*/ 586 h 1009"/>
              <a:gd name="T16" fmla="*/ 504 w 1008"/>
              <a:gd name="T17" fmla="*/ 592 h 1009"/>
              <a:gd name="T18" fmla="*/ 416 w 1008"/>
              <a:gd name="T19" fmla="*/ 504 h 1009"/>
              <a:gd name="T20" fmla="*/ 456 w 1008"/>
              <a:gd name="T21" fmla="*/ 431 h 1009"/>
              <a:gd name="T22" fmla="*/ 456 w 1008"/>
              <a:gd name="T23" fmla="*/ 179 h 1009"/>
              <a:gd name="T24" fmla="*/ 553 w 1008"/>
              <a:gd name="T25" fmla="*/ 179 h 1009"/>
              <a:gd name="T26" fmla="*/ 553 w 1008"/>
              <a:gd name="T27" fmla="*/ 431 h 1009"/>
              <a:gd name="T28" fmla="*/ 592 w 1008"/>
              <a:gd name="T29" fmla="*/ 504 h 1009"/>
              <a:gd name="T30" fmla="*/ 586 w 1008"/>
              <a:gd name="T31" fmla="*/ 536 h 1009"/>
              <a:gd name="T32" fmla="*/ 774 w 1008"/>
              <a:gd name="T33" fmla="*/ 719 h 1009"/>
              <a:gd name="T34" fmla="*/ 725 w 1008"/>
              <a:gd name="T35" fmla="*/ 769 h 1009"/>
              <a:gd name="T36" fmla="*/ 168 w 1008"/>
              <a:gd name="T37" fmla="*/ 471 h 1009"/>
              <a:gd name="T38" fmla="*/ 168 w 1008"/>
              <a:gd name="T39" fmla="*/ 471 h 1009"/>
              <a:gd name="T40" fmla="*/ 234 w 1008"/>
              <a:gd name="T41" fmla="*/ 471 h 1009"/>
              <a:gd name="T42" fmla="*/ 234 w 1008"/>
              <a:gd name="T43" fmla="*/ 538 h 1009"/>
              <a:gd name="T44" fmla="*/ 168 w 1008"/>
              <a:gd name="T45" fmla="*/ 538 h 1009"/>
              <a:gd name="T46" fmla="*/ 168 w 1008"/>
              <a:gd name="T47" fmla="*/ 471 h 1009"/>
              <a:gd name="T48" fmla="*/ 774 w 1008"/>
              <a:gd name="T49" fmla="*/ 471 h 1009"/>
              <a:gd name="T50" fmla="*/ 774 w 1008"/>
              <a:gd name="T51" fmla="*/ 471 h 1009"/>
              <a:gd name="T52" fmla="*/ 840 w 1008"/>
              <a:gd name="T53" fmla="*/ 471 h 1009"/>
              <a:gd name="T54" fmla="*/ 840 w 1008"/>
              <a:gd name="T55" fmla="*/ 538 h 1009"/>
              <a:gd name="T56" fmla="*/ 774 w 1008"/>
              <a:gd name="T57" fmla="*/ 538 h 1009"/>
              <a:gd name="T58" fmla="*/ 774 w 1008"/>
              <a:gd name="T59" fmla="*/ 471 h 1009"/>
              <a:gd name="T60" fmla="*/ 470 w 1008"/>
              <a:gd name="T61" fmla="*/ 840 h 1009"/>
              <a:gd name="T62" fmla="*/ 470 w 1008"/>
              <a:gd name="T63" fmla="*/ 840 h 1009"/>
              <a:gd name="T64" fmla="*/ 470 w 1008"/>
              <a:gd name="T65" fmla="*/ 775 h 1009"/>
              <a:gd name="T66" fmla="*/ 538 w 1008"/>
              <a:gd name="T67" fmla="*/ 775 h 1009"/>
              <a:gd name="T68" fmla="*/ 538 w 1008"/>
              <a:gd name="T69" fmla="*/ 840 h 1009"/>
              <a:gd name="T70" fmla="*/ 470 w 1008"/>
              <a:gd name="T71" fmla="*/ 840 h 1009"/>
              <a:gd name="T72" fmla="*/ 504 w 1008"/>
              <a:gd name="T73" fmla="*/ 912 h 1009"/>
              <a:gd name="T74" fmla="*/ 504 w 1008"/>
              <a:gd name="T75" fmla="*/ 912 h 1009"/>
              <a:gd name="T76" fmla="*/ 912 w 1008"/>
              <a:gd name="T77" fmla="*/ 504 h 1009"/>
              <a:gd name="T78" fmla="*/ 504 w 1008"/>
              <a:gd name="T79" fmla="*/ 97 h 1009"/>
              <a:gd name="T80" fmla="*/ 96 w 1008"/>
              <a:gd name="T81" fmla="*/ 504 h 1009"/>
              <a:gd name="T82" fmla="*/ 504 w 1008"/>
              <a:gd name="T83" fmla="*/ 912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gradFill>
            <a:gsLst>
              <a:gs pos="0">
                <a:srgbClr val="F54A05"/>
              </a:gs>
              <a:gs pos="100000">
                <a:srgbClr val="FA6B27"/>
              </a:gs>
            </a:gsLst>
            <a:lin ang="5400000" scaled="1"/>
          </a:gra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nvGrpSpPr>
          <p:cNvPr id="19" name="组合 18"/>
          <p:cNvGrpSpPr/>
          <p:nvPr/>
        </p:nvGrpSpPr>
        <p:grpSpPr>
          <a:xfrm>
            <a:off x="6201658" y="4714677"/>
            <a:ext cx="506444" cy="470018"/>
            <a:chOff x="5928340" y="670992"/>
            <a:chExt cx="506444" cy="470018"/>
          </a:xfrm>
          <a:gradFill>
            <a:gsLst>
              <a:gs pos="0">
                <a:srgbClr val="F54A05"/>
              </a:gs>
              <a:gs pos="100000">
                <a:srgbClr val="FA6B27"/>
              </a:gs>
            </a:gsLst>
            <a:lin ang="5400000" scaled="1"/>
          </a:gradFill>
        </p:grpSpPr>
        <p:sp>
          <p:nvSpPr>
            <p:cNvPr id="20" name="Freeform 36"/>
            <p:cNvSpPr>
              <a:spLocks noEditPoints="1"/>
            </p:cNvSpPr>
            <p:nvPr/>
          </p:nvSpPr>
          <p:spPr bwMode="auto">
            <a:xfrm>
              <a:off x="5993909" y="670992"/>
              <a:ext cx="241151" cy="160240"/>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endParaRPr lang="zh-CN" altLang="en-US">
                <a:solidFill>
                  <a:schemeClr val="tx1">
                    <a:lumMod val="75000"/>
                    <a:lumOff val="25000"/>
                  </a:schemeClr>
                </a:solidFill>
                <a:cs typeface="+mn-ea"/>
                <a:sym typeface="+mn-lt"/>
              </a:endParaRPr>
            </a:p>
          </p:txBody>
        </p:sp>
        <p:sp>
          <p:nvSpPr>
            <p:cNvPr id="21" name="Freeform 37"/>
            <p:cNvSpPr>
              <a:spLocks noEditPoints="1"/>
            </p:cNvSpPr>
            <p:nvPr/>
          </p:nvSpPr>
          <p:spPr bwMode="auto">
            <a:xfrm>
              <a:off x="6183208" y="766203"/>
              <a:ext cx="251576" cy="263409"/>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endParaRPr lang="zh-CN" altLang="en-US">
                <a:solidFill>
                  <a:schemeClr val="tx1">
                    <a:lumMod val="75000"/>
                    <a:lumOff val="25000"/>
                  </a:schemeClr>
                </a:solidFill>
                <a:cs typeface="+mn-ea"/>
                <a:sym typeface="+mn-lt"/>
              </a:endParaRPr>
            </a:p>
          </p:txBody>
        </p:sp>
        <p:sp>
          <p:nvSpPr>
            <p:cNvPr id="22" name="Freeform 38"/>
            <p:cNvSpPr>
              <a:spLocks noEditPoints="1"/>
            </p:cNvSpPr>
            <p:nvPr/>
          </p:nvSpPr>
          <p:spPr bwMode="auto">
            <a:xfrm>
              <a:off x="5928340" y="836444"/>
              <a:ext cx="304799" cy="304566"/>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endParaRPr lang="zh-CN" altLang="en-US">
                <a:solidFill>
                  <a:schemeClr val="tx1">
                    <a:lumMod val="75000"/>
                    <a:lumOff val="25000"/>
                  </a:schemeClr>
                </a:solidFill>
                <a:cs typeface="+mn-ea"/>
                <a:sym typeface="+mn-lt"/>
              </a:endParaRPr>
            </a:p>
          </p:txBody>
        </p:sp>
      </p:grpSp>
      <p:grpSp>
        <p:nvGrpSpPr>
          <p:cNvPr id="23" name="组合 22"/>
          <p:cNvGrpSpPr/>
          <p:nvPr/>
        </p:nvGrpSpPr>
        <p:grpSpPr>
          <a:xfrm>
            <a:off x="5135017" y="4707578"/>
            <a:ext cx="428365" cy="468379"/>
            <a:chOff x="697828" y="4453123"/>
            <a:chExt cx="229831" cy="251300"/>
          </a:xfrm>
          <a:gradFill>
            <a:gsLst>
              <a:gs pos="0">
                <a:srgbClr val="F54A05"/>
              </a:gs>
              <a:gs pos="100000">
                <a:srgbClr val="FA6B27"/>
              </a:gs>
            </a:gsLst>
            <a:lin ang="5400000" scaled="1"/>
          </a:gradFill>
        </p:grpSpPr>
        <p:sp>
          <p:nvSpPr>
            <p:cNvPr id="24" name="Freeform 665"/>
            <p:cNvSpPr/>
            <p:nvPr/>
          </p:nvSpPr>
          <p:spPr bwMode="auto">
            <a:xfrm>
              <a:off x="697828" y="4453123"/>
              <a:ext cx="229831" cy="17745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grpFill/>
            <a:ln>
              <a:noFill/>
            </a:ln>
          </p:spPr>
          <p:txBody>
            <a:bodyPr vert="horz" wrap="square" lIns="68589" tIns="34295" rIns="68589" bIns="34295" numCol="1" anchor="t" anchorCtr="0" compatLnSpc="1"/>
            <a:lstStyle/>
            <a:p>
              <a:endParaRPr lang="zh-CN" altLang="en-US">
                <a:solidFill>
                  <a:schemeClr val="tx1">
                    <a:lumMod val="75000"/>
                    <a:lumOff val="25000"/>
                  </a:schemeClr>
                </a:solidFill>
                <a:cs typeface="+mn-ea"/>
                <a:sym typeface="+mn-lt"/>
              </a:endParaRPr>
            </a:p>
          </p:txBody>
        </p:sp>
        <p:sp>
          <p:nvSpPr>
            <p:cNvPr id="25" name="Rectangle 666"/>
            <p:cNvSpPr>
              <a:spLocks noChangeArrowheads="1"/>
            </p:cNvSpPr>
            <p:nvPr/>
          </p:nvSpPr>
          <p:spPr bwMode="auto">
            <a:xfrm>
              <a:off x="718073" y="4643682"/>
              <a:ext cx="33343" cy="60741"/>
            </a:xfrm>
            <a:prstGeom prst="rect">
              <a:avLst/>
            </a:prstGeom>
            <a:grpFill/>
            <a:ln>
              <a:noFill/>
            </a:ln>
          </p:spPr>
          <p:txBody>
            <a:bodyPr vert="horz" wrap="square" lIns="68589" tIns="34295" rIns="68589" bIns="34295" numCol="1" anchor="t" anchorCtr="0" compatLnSpc="1"/>
            <a:lstStyle/>
            <a:p>
              <a:endParaRPr lang="zh-CN" altLang="en-US">
                <a:solidFill>
                  <a:schemeClr val="tx1">
                    <a:lumMod val="75000"/>
                    <a:lumOff val="25000"/>
                  </a:schemeClr>
                </a:solidFill>
                <a:cs typeface="+mn-ea"/>
                <a:sym typeface="+mn-lt"/>
              </a:endParaRPr>
            </a:p>
          </p:txBody>
        </p:sp>
        <p:sp>
          <p:nvSpPr>
            <p:cNvPr id="26" name="Rectangle 667"/>
            <p:cNvSpPr>
              <a:spLocks noChangeArrowheads="1"/>
            </p:cNvSpPr>
            <p:nvPr/>
          </p:nvSpPr>
          <p:spPr bwMode="auto">
            <a:xfrm>
              <a:off x="772851" y="4613906"/>
              <a:ext cx="33343" cy="90515"/>
            </a:xfrm>
            <a:prstGeom prst="rect">
              <a:avLst/>
            </a:prstGeom>
            <a:grpFill/>
            <a:ln>
              <a:noFill/>
            </a:ln>
          </p:spPr>
          <p:txBody>
            <a:bodyPr vert="horz" wrap="square" lIns="68589" tIns="34295" rIns="68589" bIns="34295" numCol="1" anchor="t" anchorCtr="0" compatLnSpc="1"/>
            <a:lstStyle/>
            <a:p>
              <a:endParaRPr lang="zh-CN" altLang="en-US">
                <a:solidFill>
                  <a:schemeClr val="tx1">
                    <a:lumMod val="75000"/>
                    <a:lumOff val="25000"/>
                  </a:schemeClr>
                </a:solidFill>
                <a:cs typeface="+mn-ea"/>
                <a:sym typeface="+mn-lt"/>
              </a:endParaRPr>
            </a:p>
          </p:txBody>
        </p:sp>
        <p:sp>
          <p:nvSpPr>
            <p:cNvPr id="27" name="Rectangle 668"/>
            <p:cNvSpPr>
              <a:spLocks noChangeArrowheads="1"/>
            </p:cNvSpPr>
            <p:nvPr/>
          </p:nvSpPr>
          <p:spPr bwMode="auto">
            <a:xfrm>
              <a:off x="828820" y="4584131"/>
              <a:ext cx="33343" cy="120291"/>
            </a:xfrm>
            <a:prstGeom prst="rect">
              <a:avLst/>
            </a:prstGeom>
            <a:grpFill/>
            <a:ln>
              <a:noFill/>
            </a:ln>
          </p:spPr>
          <p:txBody>
            <a:bodyPr vert="horz" wrap="square" lIns="68589" tIns="34295" rIns="68589" bIns="34295" numCol="1" anchor="t" anchorCtr="0" compatLnSpc="1"/>
            <a:lstStyle/>
            <a:p>
              <a:endParaRPr lang="zh-CN" altLang="en-US">
                <a:solidFill>
                  <a:schemeClr val="tx1">
                    <a:lumMod val="75000"/>
                    <a:lumOff val="25000"/>
                  </a:schemeClr>
                </a:solidFill>
                <a:cs typeface="+mn-ea"/>
                <a:sym typeface="+mn-lt"/>
              </a:endParaRPr>
            </a:p>
          </p:txBody>
        </p:sp>
        <p:sp>
          <p:nvSpPr>
            <p:cNvPr id="28" name="Rectangle 669"/>
            <p:cNvSpPr>
              <a:spLocks noChangeArrowheads="1"/>
            </p:cNvSpPr>
            <p:nvPr/>
          </p:nvSpPr>
          <p:spPr bwMode="auto">
            <a:xfrm>
              <a:off x="883598" y="4554357"/>
              <a:ext cx="33343" cy="150065"/>
            </a:xfrm>
            <a:prstGeom prst="rect">
              <a:avLst/>
            </a:prstGeom>
            <a:grpFill/>
            <a:ln>
              <a:noFill/>
            </a:ln>
          </p:spPr>
          <p:txBody>
            <a:bodyPr vert="horz" wrap="square" lIns="68589" tIns="34295" rIns="68589" bIns="34295" numCol="1" anchor="t" anchorCtr="0" compatLnSpc="1"/>
            <a:lstStyle/>
            <a:p>
              <a:endParaRPr lang="zh-CN" altLang="en-US">
                <a:solidFill>
                  <a:schemeClr val="tx1">
                    <a:lumMod val="75000"/>
                    <a:lumOff val="25000"/>
                  </a:schemeClr>
                </a:solidFill>
                <a:cs typeface="+mn-ea"/>
                <a:sym typeface="+mn-lt"/>
              </a:endParaRPr>
            </a:p>
          </p:txBody>
        </p:sp>
      </p:grpSp>
      <p:sp>
        <p:nvSpPr>
          <p:cNvPr id="29" name="MH_SubTitle_1"/>
          <p:cNvSpPr/>
          <p:nvPr/>
        </p:nvSpPr>
        <p:spPr bwMode="auto">
          <a:xfrm>
            <a:off x="1533330" y="2389833"/>
            <a:ext cx="2719153" cy="1039167"/>
          </a:xfrm>
          <a:custGeom>
            <a:avLst/>
            <a:gdLst>
              <a:gd name="T0" fmla="*/ 1884 w 1884"/>
              <a:gd name="T1" fmla="*/ 720 h 720"/>
              <a:gd name="T2" fmla="*/ 1506 w 1884"/>
              <a:gd name="T3" fmla="*/ 0 h 720"/>
              <a:gd name="T4" fmla="*/ 0 w 1884"/>
              <a:gd name="T5" fmla="*/ 0 h 720"/>
              <a:gd name="T6" fmla="*/ 0 w 1884"/>
              <a:gd name="T7" fmla="*/ 720 h 720"/>
              <a:gd name="T8" fmla="*/ 1884 w 1884"/>
              <a:gd name="T9" fmla="*/ 720 h 720"/>
            </a:gdLst>
            <a:ahLst/>
            <a:cxnLst>
              <a:cxn ang="0">
                <a:pos x="T0" y="T1"/>
              </a:cxn>
              <a:cxn ang="0">
                <a:pos x="T2" y="T3"/>
              </a:cxn>
              <a:cxn ang="0">
                <a:pos x="T4" y="T5"/>
              </a:cxn>
              <a:cxn ang="0">
                <a:pos x="T6" y="T7"/>
              </a:cxn>
              <a:cxn ang="0">
                <a:pos x="T8" y="T9"/>
              </a:cxn>
            </a:cxnLst>
            <a:rect l="0" t="0" r="r" b="b"/>
            <a:pathLst>
              <a:path w="1884" h="720">
                <a:moveTo>
                  <a:pt x="1884" y="720"/>
                </a:moveTo>
                <a:lnTo>
                  <a:pt x="1506" y="0"/>
                </a:lnTo>
                <a:lnTo>
                  <a:pt x="0" y="0"/>
                </a:lnTo>
                <a:lnTo>
                  <a:pt x="0" y="720"/>
                </a:lnTo>
                <a:lnTo>
                  <a:pt x="1884" y="720"/>
                </a:lnTo>
                <a:close/>
              </a:path>
            </a:pathLst>
          </a:cu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r">
              <a:lnSpc>
                <a:spcPct val="120000"/>
              </a:lnSpc>
              <a:defRPr/>
            </a:pPr>
            <a:r>
              <a:rPr lang="zh-CN" altLang="en-US" dirty="0">
                <a:solidFill>
                  <a:schemeClr val="tx1">
                    <a:lumMod val="75000"/>
                    <a:lumOff val="25000"/>
                  </a:schemeClr>
                </a:solidFill>
                <a:cs typeface="+mn-ea"/>
                <a:sym typeface="+mn-lt"/>
              </a:rPr>
              <a:t>全面掌握并按标准执行</a:t>
            </a:r>
            <a:endParaRPr lang="en-US" altLang="zh-CN" dirty="0">
              <a:solidFill>
                <a:schemeClr val="tx1">
                  <a:lumMod val="75000"/>
                  <a:lumOff val="25000"/>
                </a:schemeClr>
              </a:solidFill>
              <a:cs typeface="+mn-ea"/>
              <a:sym typeface="+mn-lt"/>
            </a:endParaRPr>
          </a:p>
          <a:p>
            <a:pPr algn="r">
              <a:lnSpc>
                <a:spcPct val="120000"/>
              </a:lnSpc>
              <a:defRPr/>
            </a:pPr>
            <a:r>
              <a:rPr lang="zh-CN" altLang="en-US" dirty="0">
                <a:solidFill>
                  <a:schemeClr val="tx1">
                    <a:lumMod val="75000"/>
                    <a:lumOff val="25000"/>
                  </a:schemeClr>
                </a:solidFill>
                <a:cs typeface="+mn-ea"/>
                <a:sym typeface="+mn-lt"/>
              </a:rPr>
              <a:t>“</a:t>
            </a:r>
            <a:r>
              <a:rPr lang="en-US" altLang="zh-CN" dirty="0">
                <a:solidFill>
                  <a:schemeClr val="tx1">
                    <a:lumMod val="75000"/>
                    <a:lumOff val="25000"/>
                  </a:schemeClr>
                </a:solidFill>
                <a:cs typeface="+mn-ea"/>
                <a:sym typeface="+mn-lt"/>
              </a:rPr>
              <a:t>7</a:t>
            </a:r>
            <a:r>
              <a:rPr lang="zh-CN" altLang="en-US" dirty="0">
                <a:solidFill>
                  <a:schemeClr val="tx1">
                    <a:lumMod val="75000"/>
                    <a:lumOff val="25000"/>
                  </a:schemeClr>
                </a:solidFill>
                <a:cs typeface="+mn-ea"/>
                <a:sym typeface="+mn-lt"/>
              </a:rPr>
              <a:t>星”服务</a:t>
            </a:r>
            <a:endParaRPr lang="zh-CN" altLang="en-US" dirty="0">
              <a:solidFill>
                <a:schemeClr val="tx1">
                  <a:lumMod val="75000"/>
                  <a:lumOff val="25000"/>
                </a:schemeClr>
              </a:solidFill>
              <a:cs typeface="+mn-ea"/>
              <a:sym typeface="+mn-lt"/>
            </a:endParaRPr>
          </a:p>
        </p:txBody>
      </p:sp>
      <p:sp>
        <p:nvSpPr>
          <p:cNvPr id="30" name="MH_SubTitle_2"/>
          <p:cNvSpPr/>
          <p:nvPr/>
        </p:nvSpPr>
        <p:spPr bwMode="auto">
          <a:xfrm>
            <a:off x="998855" y="3405246"/>
            <a:ext cx="3075164" cy="1046864"/>
          </a:xfrm>
          <a:custGeom>
            <a:avLst/>
            <a:gdLst>
              <a:gd name="T0" fmla="*/ 1938 w 2130"/>
              <a:gd name="T1" fmla="*/ 726 h 726"/>
              <a:gd name="T2" fmla="*/ 2130 w 2130"/>
              <a:gd name="T3" fmla="*/ 366 h 726"/>
              <a:gd name="T4" fmla="*/ 1932 w 2130"/>
              <a:gd name="T5" fmla="*/ 0 h 726"/>
              <a:gd name="T6" fmla="*/ 0 w 2130"/>
              <a:gd name="T7" fmla="*/ 0 h 726"/>
              <a:gd name="T8" fmla="*/ 0 w 2130"/>
              <a:gd name="T9" fmla="*/ 726 h 726"/>
              <a:gd name="T10" fmla="*/ 1938 w 2130"/>
              <a:gd name="T11" fmla="*/ 726 h 726"/>
            </a:gdLst>
            <a:ahLst/>
            <a:cxnLst>
              <a:cxn ang="0">
                <a:pos x="T0" y="T1"/>
              </a:cxn>
              <a:cxn ang="0">
                <a:pos x="T2" y="T3"/>
              </a:cxn>
              <a:cxn ang="0">
                <a:pos x="T4" y="T5"/>
              </a:cxn>
              <a:cxn ang="0">
                <a:pos x="T6" y="T7"/>
              </a:cxn>
              <a:cxn ang="0">
                <a:pos x="T8" y="T9"/>
              </a:cxn>
              <a:cxn ang="0">
                <a:pos x="T10" y="T11"/>
              </a:cxn>
            </a:cxnLst>
            <a:rect l="0" t="0" r="r" b="b"/>
            <a:pathLst>
              <a:path w="2130" h="726">
                <a:moveTo>
                  <a:pt x="1938" y="726"/>
                </a:moveTo>
                <a:lnTo>
                  <a:pt x="2130" y="366"/>
                </a:lnTo>
                <a:lnTo>
                  <a:pt x="1932" y="0"/>
                </a:lnTo>
                <a:lnTo>
                  <a:pt x="0" y="0"/>
                </a:lnTo>
                <a:lnTo>
                  <a:pt x="0" y="726"/>
                </a:lnTo>
                <a:lnTo>
                  <a:pt x="1938" y="726"/>
                </a:lnTo>
                <a:close/>
              </a:path>
            </a:pathLst>
          </a:cu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r">
              <a:lnSpc>
                <a:spcPct val="120000"/>
              </a:lnSpc>
              <a:defRPr/>
            </a:pPr>
            <a:r>
              <a:rPr lang="zh-CN" altLang="en-US" dirty="0">
                <a:solidFill>
                  <a:schemeClr val="tx1">
                    <a:lumMod val="75000"/>
                    <a:lumOff val="25000"/>
                  </a:schemeClr>
                </a:solidFill>
                <a:cs typeface="+mn-ea"/>
                <a:sym typeface="+mn-lt"/>
              </a:rPr>
              <a:t>熟练掌握一切产品相关信息</a:t>
            </a:r>
            <a:endParaRPr lang="zh-CN" altLang="en-US" dirty="0">
              <a:solidFill>
                <a:schemeClr val="tx1">
                  <a:lumMod val="75000"/>
                  <a:lumOff val="25000"/>
                </a:schemeClr>
              </a:solidFill>
              <a:cs typeface="+mn-ea"/>
              <a:sym typeface="+mn-lt"/>
            </a:endParaRPr>
          </a:p>
        </p:txBody>
      </p:sp>
      <p:sp>
        <p:nvSpPr>
          <p:cNvPr id="31" name="MH_SubTitle_3"/>
          <p:cNvSpPr/>
          <p:nvPr/>
        </p:nvSpPr>
        <p:spPr bwMode="auto">
          <a:xfrm>
            <a:off x="1420428" y="4539314"/>
            <a:ext cx="2728775" cy="1046864"/>
          </a:xfrm>
          <a:custGeom>
            <a:avLst/>
            <a:gdLst>
              <a:gd name="T0" fmla="*/ 1890 w 1890"/>
              <a:gd name="T1" fmla="*/ 0 h 726"/>
              <a:gd name="T2" fmla="*/ 0 w 1890"/>
              <a:gd name="T3" fmla="*/ 0 h 726"/>
              <a:gd name="T4" fmla="*/ 0 w 1890"/>
              <a:gd name="T5" fmla="*/ 726 h 726"/>
              <a:gd name="T6" fmla="*/ 1506 w 1890"/>
              <a:gd name="T7" fmla="*/ 726 h 726"/>
              <a:gd name="T8" fmla="*/ 1890 w 1890"/>
              <a:gd name="T9" fmla="*/ 0 h 726"/>
            </a:gdLst>
            <a:ahLst/>
            <a:cxnLst>
              <a:cxn ang="0">
                <a:pos x="T0" y="T1"/>
              </a:cxn>
              <a:cxn ang="0">
                <a:pos x="T2" y="T3"/>
              </a:cxn>
              <a:cxn ang="0">
                <a:pos x="T4" y="T5"/>
              </a:cxn>
              <a:cxn ang="0">
                <a:pos x="T6" y="T7"/>
              </a:cxn>
              <a:cxn ang="0">
                <a:pos x="T8" y="T9"/>
              </a:cxn>
            </a:cxnLst>
            <a:rect l="0" t="0" r="r" b="b"/>
            <a:pathLst>
              <a:path w="1890" h="726">
                <a:moveTo>
                  <a:pt x="1890" y="0"/>
                </a:moveTo>
                <a:lnTo>
                  <a:pt x="0" y="0"/>
                </a:lnTo>
                <a:lnTo>
                  <a:pt x="0" y="726"/>
                </a:lnTo>
                <a:lnTo>
                  <a:pt x="1506" y="726"/>
                </a:lnTo>
                <a:lnTo>
                  <a:pt x="1890" y="0"/>
                </a:lnTo>
                <a:close/>
              </a:path>
            </a:pathLst>
          </a:cu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r">
              <a:lnSpc>
                <a:spcPct val="120000"/>
              </a:lnSpc>
              <a:defRPr/>
            </a:pPr>
            <a:r>
              <a:rPr lang="zh-CN" altLang="en-US" dirty="0">
                <a:solidFill>
                  <a:schemeClr val="tx1">
                    <a:lumMod val="75000"/>
                    <a:lumOff val="25000"/>
                  </a:schemeClr>
                </a:solidFill>
                <a:cs typeface="+mn-ea"/>
                <a:sym typeface="+mn-lt"/>
              </a:rPr>
              <a:t>熟悉公司的各种业务流程</a:t>
            </a:r>
            <a:endParaRPr lang="zh-CN" altLang="en-US" dirty="0">
              <a:solidFill>
                <a:schemeClr val="tx1">
                  <a:lumMod val="75000"/>
                  <a:lumOff val="25000"/>
                </a:schemeClr>
              </a:solidFill>
              <a:cs typeface="+mn-ea"/>
              <a:sym typeface="+mn-lt"/>
            </a:endParaRPr>
          </a:p>
        </p:txBody>
      </p:sp>
      <p:sp>
        <p:nvSpPr>
          <p:cNvPr id="32" name="MH_SubTitle_4"/>
          <p:cNvSpPr/>
          <p:nvPr/>
        </p:nvSpPr>
        <p:spPr bwMode="auto">
          <a:xfrm flipH="1">
            <a:off x="7468989" y="2366079"/>
            <a:ext cx="2907370" cy="1039167"/>
          </a:xfrm>
          <a:custGeom>
            <a:avLst/>
            <a:gdLst>
              <a:gd name="T0" fmla="*/ 1884 w 1884"/>
              <a:gd name="T1" fmla="*/ 720 h 720"/>
              <a:gd name="T2" fmla="*/ 1506 w 1884"/>
              <a:gd name="T3" fmla="*/ 0 h 720"/>
              <a:gd name="T4" fmla="*/ 0 w 1884"/>
              <a:gd name="T5" fmla="*/ 0 h 720"/>
              <a:gd name="T6" fmla="*/ 0 w 1884"/>
              <a:gd name="T7" fmla="*/ 720 h 720"/>
              <a:gd name="T8" fmla="*/ 1884 w 1884"/>
              <a:gd name="T9" fmla="*/ 720 h 720"/>
            </a:gdLst>
            <a:ahLst/>
            <a:cxnLst>
              <a:cxn ang="0">
                <a:pos x="T0" y="T1"/>
              </a:cxn>
              <a:cxn ang="0">
                <a:pos x="T2" y="T3"/>
              </a:cxn>
              <a:cxn ang="0">
                <a:pos x="T4" y="T5"/>
              </a:cxn>
              <a:cxn ang="0">
                <a:pos x="T6" y="T7"/>
              </a:cxn>
              <a:cxn ang="0">
                <a:pos x="T8" y="T9"/>
              </a:cxn>
            </a:cxnLst>
            <a:rect l="0" t="0" r="r" b="b"/>
            <a:pathLst>
              <a:path w="1884" h="720">
                <a:moveTo>
                  <a:pt x="1884" y="720"/>
                </a:moveTo>
                <a:lnTo>
                  <a:pt x="1506" y="0"/>
                </a:lnTo>
                <a:lnTo>
                  <a:pt x="0" y="0"/>
                </a:lnTo>
                <a:lnTo>
                  <a:pt x="0" y="720"/>
                </a:lnTo>
                <a:lnTo>
                  <a:pt x="1884" y="720"/>
                </a:lnTo>
                <a:close/>
              </a:path>
            </a:pathLst>
          </a:cu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20000"/>
              </a:lnSpc>
              <a:defRPr/>
            </a:pPr>
            <a:r>
              <a:rPr lang="zh-CN" altLang="en-US" dirty="0">
                <a:solidFill>
                  <a:schemeClr val="tx1">
                    <a:lumMod val="75000"/>
                    <a:lumOff val="25000"/>
                  </a:schemeClr>
                </a:solidFill>
                <a:cs typeface="+mn-ea"/>
                <a:sym typeface="+mn-lt"/>
              </a:rPr>
              <a:t>直接完成店面布置、样</a:t>
            </a:r>
            <a:endParaRPr lang="en-US" altLang="zh-CN" dirty="0">
              <a:solidFill>
                <a:schemeClr val="tx1">
                  <a:lumMod val="75000"/>
                  <a:lumOff val="25000"/>
                </a:schemeClr>
              </a:solidFill>
              <a:cs typeface="+mn-ea"/>
              <a:sym typeface="+mn-lt"/>
            </a:endParaRPr>
          </a:p>
          <a:p>
            <a:pPr>
              <a:lnSpc>
                <a:spcPct val="120000"/>
              </a:lnSpc>
              <a:defRPr/>
            </a:pPr>
            <a:r>
              <a:rPr lang="zh-CN" altLang="en-US" dirty="0">
                <a:solidFill>
                  <a:schemeClr val="tx1">
                    <a:lumMod val="75000"/>
                    <a:lumOff val="25000"/>
                  </a:schemeClr>
                </a:solidFill>
                <a:cs typeface="+mn-ea"/>
                <a:sym typeface="+mn-lt"/>
              </a:rPr>
              <a:t>品展示及卫生清洁工作</a:t>
            </a:r>
            <a:endParaRPr lang="zh-CN" altLang="en-US" dirty="0">
              <a:solidFill>
                <a:schemeClr val="tx1">
                  <a:lumMod val="75000"/>
                  <a:lumOff val="25000"/>
                </a:schemeClr>
              </a:solidFill>
              <a:cs typeface="+mn-ea"/>
              <a:sym typeface="+mn-lt"/>
            </a:endParaRPr>
          </a:p>
        </p:txBody>
      </p:sp>
      <p:sp>
        <p:nvSpPr>
          <p:cNvPr id="33" name="MH_SubTitle_5"/>
          <p:cNvSpPr/>
          <p:nvPr/>
        </p:nvSpPr>
        <p:spPr bwMode="auto">
          <a:xfrm flipH="1">
            <a:off x="7716463" y="3461619"/>
            <a:ext cx="2907370" cy="1048789"/>
          </a:xfrm>
          <a:custGeom>
            <a:avLst/>
            <a:gdLst>
              <a:gd name="T0" fmla="*/ 1938 w 2130"/>
              <a:gd name="T1" fmla="*/ 726 h 726"/>
              <a:gd name="T2" fmla="*/ 2130 w 2130"/>
              <a:gd name="T3" fmla="*/ 366 h 726"/>
              <a:gd name="T4" fmla="*/ 1932 w 2130"/>
              <a:gd name="T5" fmla="*/ 0 h 726"/>
              <a:gd name="T6" fmla="*/ 0 w 2130"/>
              <a:gd name="T7" fmla="*/ 0 h 726"/>
              <a:gd name="T8" fmla="*/ 0 w 2130"/>
              <a:gd name="T9" fmla="*/ 726 h 726"/>
              <a:gd name="T10" fmla="*/ 1938 w 2130"/>
              <a:gd name="T11" fmla="*/ 726 h 726"/>
            </a:gdLst>
            <a:ahLst/>
            <a:cxnLst>
              <a:cxn ang="0">
                <a:pos x="T0" y="T1"/>
              </a:cxn>
              <a:cxn ang="0">
                <a:pos x="T2" y="T3"/>
              </a:cxn>
              <a:cxn ang="0">
                <a:pos x="T4" y="T5"/>
              </a:cxn>
              <a:cxn ang="0">
                <a:pos x="T6" y="T7"/>
              </a:cxn>
              <a:cxn ang="0">
                <a:pos x="T8" y="T9"/>
              </a:cxn>
              <a:cxn ang="0">
                <a:pos x="T10" y="T11"/>
              </a:cxn>
            </a:cxnLst>
            <a:rect l="0" t="0" r="r" b="b"/>
            <a:pathLst>
              <a:path w="2130" h="726">
                <a:moveTo>
                  <a:pt x="1938" y="726"/>
                </a:moveTo>
                <a:lnTo>
                  <a:pt x="2130" y="366"/>
                </a:lnTo>
                <a:lnTo>
                  <a:pt x="1932" y="0"/>
                </a:lnTo>
                <a:lnTo>
                  <a:pt x="0" y="0"/>
                </a:lnTo>
                <a:lnTo>
                  <a:pt x="0" y="726"/>
                </a:lnTo>
                <a:lnTo>
                  <a:pt x="1938" y="726"/>
                </a:lnTo>
                <a:close/>
              </a:path>
            </a:pathLst>
          </a:cu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20000"/>
              </a:lnSpc>
              <a:defRPr/>
            </a:pPr>
            <a:r>
              <a:rPr lang="zh-CN" altLang="en-US" dirty="0">
                <a:solidFill>
                  <a:schemeClr val="tx1">
                    <a:lumMod val="75000"/>
                    <a:lumOff val="25000"/>
                  </a:schemeClr>
                </a:solidFill>
                <a:cs typeface="+mn-ea"/>
                <a:sym typeface="+mn-lt"/>
              </a:rPr>
              <a:t>接待客户，促进并完成销售业务</a:t>
            </a:r>
            <a:endParaRPr lang="zh-CN" altLang="en-US" dirty="0">
              <a:solidFill>
                <a:schemeClr val="tx1">
                  <a:lumMod val="75000"/>
                  <a:lumOff val="25000"/>
                </a:schemeClr>
              </a:solidFill>
              <a:cs typeface="+mn-ea"/>
              <a:sym typeface="+mn-lt"/>
            </a:endParaRPr>
          </a:p>
        </p:txBody>
      </p:sp>
      <p:sp>
        <p:nvSpPr>
          <p:cNvPr id="34" name="MH_SubTitle_6"/>
          <p:cNvSpPr/>
          <p:nvPr/>
        </p:nvSpPr>
        <p:spPr bwMode="auto">
          <a:xfrm flipH="1">
            <a:off x="7468989" y="4558683"/>
            <a:ext cx="3402317" cy="1048789"/>
          </a:xfrm>
          <a:custGeom>
            <a:avLst/>
            <a:gdLst>
              <a:gd name="T0" fmla="*/ 1890 w 1890"/>
              <a:gd name="T1" fmla="*/ 0 h 726"/>
              <a:gd name="T2" fmla="*/ 0 w 1890"/>
              <a:gd name="T3" fmla="*/ 0 h 726"/>
              <a:gd name="T4" fmla="*/ 0 w 1890"/>
              <a:gd name="T5" fmla="*/ 726 h 726"/>
              <a:gd name="T6" fmla="*/ 1506 w 1890"/>
              <a:gd name="T7" fmla="*/ 726 h 726"/>
              <a:gd name="T8" fmla="*/ 1890 w 1890"/>
              <a:gd name="T9" fmla="*/ 0 h 726"/>
            </a:gdLst>
            <a:ahLst/>
            <a:cxnLst>
              <a:cxn ang="0">
                <a:pos x="T0" y="T1"/>
              </a:cxn>
              <a:cxn ang="0">
                <a:pos x="T2" y="T3"/>
              </a:cxn>
              <a:cxn ang="0">
                <a:pos x="T4" y="T5"/>
              </a:cxn>
              <a:cxn ang="0">
                <a:pos x="T6" y="T7"/>
              </a:cxn>
              <a:cxn ang="0">
                <a:pos x="T8" y="T9"/>
              </a:cxn>
            </a:cxnLst>
            <a:rect l="0" t="0" r="r" b="b"/>
            <a:pathLst>
              <a:path w="1890" h="726">
                <a:moveTo>
                  <a:pt x="1890" y="0"/>
                </a:moveTo>
                <a:lnTo>
                  <a:pt x="0" y="0"/>
                </a:lnTo>
                <a:lnTo>
                  <a:pt x="0" y="726"/>
                </a:lnTo>
                <a:lnTo>
                  <a:pt x="1506" y="726"/>
                </a:lnTo>
                <a:lnTo>
                  <a:pt x="1890" y="0"/>
                </a:lnTo>
                <a:close/>
              </a:path>
            </a:pathLst>
          </a:cu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20000"/>
              </a:lnSpc>
              <a:defRPr/>
            </a:pPr>
            <a:r>
              <a:rPr lang="zh-CN" altLang="en-US" dirty="0">
                <a:solidFill>
                  <a:schemeClr val="tx1">
                    <a:lumMod val="75000"/>
                    <a:lumOff val="25000"/>
                  </a:schemeClr>
                </a:solidFill>
                <a:cs typeface="+mn-ea"/>
                <a:sym typeface="+mn-lt"/>
              </a:rPr>
              <a:t>了解顾客需求信息，收集和</a:t>
            </a:r>
            <a:endParaRPr lang="en-US" altLang="zh-CN" dirty="0">
              <a:solidFill>
                <a:schemeClr val="tx1">
                  <a:lumMod val="75000"/>
                  <a:lumOff val="25000"/>
                </a:schemeClr>
              </a:solidFill>
              <a:cs typeface="+mn-ea"/>
              <a:sym typeface="+mn-lt"/>
            </a:endParaRPr>
          </a:p>
          <a:p>
            <a:pPr>
              <a:lnSpc>
                <a:spcPct val="120000"/>
              </a:lnSpc>
              <a:defRPr/>
            </a:pPr>
            <a:r>
              <a:rPr lang="zh-CN" altLang="en-US" dirty="0">
                <a:solidFill>
                  <a:schemeClr val="tx1">
                    <a:lumMod val="75000"/>
                    <a:lumOff val="25000"/>
                  </a:schemeClr>
                </a:solidFill>
                <a:cs typeface="+mn-ea"/>
                <a:sym typeface="+mn-lt"/>
              </a:rPr>
              <a:t>反馈市场及竞争对手信息</a:t>
            </a:r>
            <a:endParaRPr lang="zh-CN" altLang="en-US"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400" advTm="0">
        <p14:ripp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50" presetClass="entr" presetSubtype="0" decel="10000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p:cTn id="10" dur="1000" fill="hold"/>
                                        <p:tgtEl>
                                          <p:spTgt spid="6"/>
                                        </p:tgtEl>
                                        <p:attrNameLst>
                                          <p:attrName>ppt_w</p:attrName>
                                        </p:attrNameLst>
                                      </p:cBhvr>
                                      <p:tavLst>
                                        <p:tav tm="0">
                                          <p:val>
                                            <p:strVal val="#ppt_w+.3"/>
                                          </p:val>
                                        </p:tav>
                                        <p:tav tm="100000">
                                          <p:val>
                                            <p:strVal val="#ppt_w"/>
                                          </p:val>
                                        </p:tav>
                                      </p:tavLst>
                                    </p:anim>
                                    <p:anim calcmode="lin" valueType="num">
                                      <p:cBhvr>
                                        <p:cTn id="11" dur="1000" fill="hold"/>
                                        <p:tgtEl>
                                          <p:spTgt spid="6"/>
                                        </p:tgtEl>
                                        <p:attrNameLst>
                                          <p:attrName>ppt_h</p:attrName>
                                        </p:attrNameLst>
                                      </p:cBhvr>
                                      <p:tavLst>
                                        <p:tav tm="0">
                                          <p:val>
                                            <p:strVal val="#ppt_h"/>
                                          </p:val>
                                        </p:tav>
                                        <p:tav tm="100000">
                                          <p:val>
                                            <p:strVal val="#ppt_h"/>
                                          </p:val>
                                        </p:tav>
                                      </p:tavLst>
                                    </p:anim>
                                    <p:animEffect transition="in" filter="fade">
                                      <p:cBhvr>
                                        <p:cTn id="12" dur="1000"/>
                                        <p:tgtEl>
                                          <p:spTgt spid="6"/>
                                        </p:tgtEl>
                                      </p:cBhvr>
                                    </p:animEffect>
                                  </p:childTnLst>
                                </p:cTn>
                              </p:par>
                            </p:childTnLst>
                          </p:cTn>
                        </p:par>
                        <p:par>
                          <p:cTn id="13" fill="hold">
                            <p:stCondLst>
                              <p:cond delay="500"/>
                            </p:stCondLst>
                            <p:childTnLst>
                              <p:par>
                                <p:cTn id="14" presetID="3" presetClass="entr" presetSubtype="10" fill="hold" grpId="0" nodeType="afterEffect" nodePh="1">
                                  <p:stCondLst>
                                    <p:cond delay="0"/>
                                  </p:stCondLst>
                                  <p:endCondLst>
                                    <p:cond evt="begin" delay="0">
                                      <p:tn val="14"/>
                                    </p:cond>
                                  </p:end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childTnLst>
                          </p:cTn>
                        </p:par>
                        <p:par>
                          <p:cTn id="17" fill="hold">
                            <p:stCondLst>
                              <p:cond delay="1000"/>
                            </p:stCondLst>
                            <p:childTnLst>
                              <p:par>
                                <p:cTn id="18" presetID="3" presetClass="entr" presetSubtype="10" fill="hold" grpId="0" nodeType="afterEffect" nodePh="1">
                                  <p:stCondLst>
                                    <p:cond delay="0"/>
                                  </p:stCondLst>
                                  <p:endCondLst>
                                    <p:cond evt="begin" delay="0">
                                      <p:tn val="18"/>
                                    </p:cond>
                                  </p:endCondLst>
                                  <p:childTnLst>
                                    <p:set>
                                      <p:cBhvr>
                                        <p:cTn id="19" dur="1" fill="hold">
                                          <p:stCondLst>
                                            <p:cond delay="0"/>
                                          </p:stCondLst>
                                        </p:cTn>
                                        <p:tgtEl>
                                          <p:spTgt spid="10"/>
                                        </p:tgtEl>
                                        <p:attrNameLst>
                                          <p:attrName>style.visibility</p:attrName>
                                        </p:attrNameLst>
                                      </p:cBhvr>
                                      <p:to>
                                        <p:strVal val="visible"/>
                                      </p:to>
                                    </p:set>
                                    <p:animEffect transition="in" filter="blinds(horizontal)">
                                      <p:cBhvr>
                                        <p:cTn id="20" dur="500"/>
                                        <p:tgtEl>
                                          <p:spTgt spid="10"/>
                                        </p:tgtEl>
                                      </p:cBhvr>
                                    </p:animEffect>
                                  </p:childTnLst>
                                </p:cTn>
                              </p:par>
                            </p:childTnLst>
                          </p:cTn>
                        </p:par>
                        <p:par>
                          <p:cTn id="21" fill="hold">
                            <p:stCondLst>
                              <p:cond delay="1500"/>
                            </p:stCondLst>
                            <p:childTnLst>
                              <p:par>
                                <p:cTn id="22" presetID="3" presetClass="entr" presetSubtype="10" fill="hold" grpId="0" nodeType="afterEffect" nodePh="1">
                                  <p:stCondLst>
                                    <p:cond delay="0"/>
                                  </p:stCondLst>
                                  <p:endCondLst>
                                    <p:cond evt="begin" delay="0">
                                      <p:tn val="22"/>
                                    </p:cond>
                                  </p:endCondLst>
                                  <p:childTnLst>
                                    <p:set>
                                      <p:cBhvr>
                                        <p:cTn id="23" dur="1" fill="hold">
                                          <p:stCondLst>
                                            <p:cond delay="0"/>
                                          </p:stCondLst>
                                        </p:cTn>
                                        <p:tgtEl>
                                          <p:spTgt spid="11"/>
                                        </p:tgtEl>
                                        <p:attrNameLst>
                                          <p:attrName>style.visibility</p:attrName>
                                        </p:attrNameLst>
                                      </p:cBhvr>
                                      <p:to>
                                        <p:strVal val="visible"/>
                                      </p:to>
                                    </p:set>
                                    <p:animEffect transition="in" filter="blinds(horizontal)">
                                      <p:cBhvr>
                                        <p:cTn id="24" dur="500"/>
                                        <p:tgtEl>
                                          <p:spTgt spid="11"/>
                                        </p:tgtEl>
                                      </p:cBhvr>
                                    </p:animEffect>
                                  </p:childTnLst>
                                </p:cTn>
                              </p:par>
                            </p:childTnLst>
                          </p:cTn>
                        </p:par>
                        <p:par>
                          <p:cTn id="25" fill="hold">
                            <p:stCondLst>
                              <p:cond delay="2000"/>
                            </p:stCondLst>
                            <p:childTnLst>
                              <p:par>
                                <p:cTn id="26" presetID="3" presetClass="entr" presetSubtype="10" fill="hold" grpId="0" nodeType="afterEffect" nodePh="1">
                                  <p:stCondLst>
                                    <p:cond delay="0"/>
                                  </p:stCondLst>
                                  <p:endCondLst>
                                    <p:cond evt="begin" delay="0">
                                      <p:tn val="26"/>
                                    </p:cond>
                                  </p:endCondLst>
                                  <p:childTnLst>
                                    <p:set>
                                      <p:cBhvr>
                                        <p:cTn id="27" dur="1" fill="hold">
                                          <p:stCondLst>
                                            <p:cond delay="0"/>
                                          </p:stCondLst>
                                        </p:cTn>
                                        <p:tgtEl>
                                          <p:spTgt spid="12"/>
                                        </p:tgtEl>
                                        <p:attrNameLst>
                                          <p:attrName>style.visibility</p:attrName>
                                        </p:attrNameLst>
                                      </p:cBhvr>
                                      <p:to>
                                        <p:strVal val="visible"/>
                                      </p:to>
                                    </p:set>
                                    <p:animEffect transition="in" filter="blinds(horizontal)">
                                      <p:cBhvr>
                                        <p:cTn id="28" dur="500"/>
                                        <p:tgtEl>
                                          <p:spTgt spid="12"/>
                                        </p:tgtEl>
                                      </p:cBhvr>
                                    </p:animEffect>
                                  </p:childTnLst>
                                </p:cTn>
                              </p:par>
                            </p:childTnLst>
                          </p:cTn>
                        </p:par>
                        <p:par>
                          <p:cTn id="29" fill="hold">
                            <p:stCondLst>
                              <p:cond delay="2500"/>
                            </p:stCondLst>
                            <p:childTnLst>
                              <p:par>
                                <p:cTn id="30" presetID="3" presetClass="entr" presetSubtype="10" fill="hold" grpId="0" nodeType="afterEffect" nodePh="1">
                                  <p:stCondLst>
                                    <p:cond delay="0"/>
                                  </p:stCondLst>
                                  <p:endCondLst>
                                    <p:cond evt="begin" delay="0">
                                      <p:tn val="30"/>
                                    </p:cond>
                                  </p:endCondLst>
                                  <p:childTnLst>
                                    <p:set>
                                      <p:cBhvr>
                                        <p:cTn id="31" dur="1" fill="hold">
                                          <p:stCondLst>
                                            <p:cond delay="0"/>
                                          </p:stCondLst>
                                        </p:cTn>
                                        <p:tgtEl>
                                          <p:spTgt spid="13"/>
                                        </p:tgtEl>
                                        <p:attrNameLst>
                                          <p:attrName>style.visibility</p:attrName>
                                        </p:attrNameLst>
                                      </p:cBhvr>
                                      <p:to>
                                        <p:strVal val="visible"/>
                                      </p:to>
                                    </p:set>
                                    <p:animEffect transition="in" filter="blinds(horizontal)">
                                      <p:cBhvr>
                                        <p:cTn id="32" dur="500"/>
                                        <p:tgtEl>
                                          <p:spTgt spid="13"/>
                                        </p:tgtEl>
                                      </p:cBhvr>
                                    </p:animEffect>
                                  </p:childTnLst>
                                </p:cTn>
                              </p:par>
                            </p:childTnLst>
                          </p:cTn>
                        </p:par>
                        <p:par>
                          <p:cTn id="33" fill="hold">
                            <p:stCondLst>
                              <p:cond delay="3000"/>
                            </p:stCondLst>
                            <p:childTnLst>
                              <p:par>
                                <p:cTn id="34" presetID="3" presetClass="entr" presetSubtype="10" fill="hold" grpId="0" nodeType="afterEffect" nodePh="1">
                                  <p:stCondLst>
                                    <p:cond delay="0"/>
                                  </p:stCondLst>
                                  <p:endCondLst>
                                    <p:cond evt="begin" delay="0">
                                      <p:tn val="34"/>
                                    </p:cond>
                                  </p:endCondLst>
                                  <p:childTnLst>
                                    <p:set>
                                      <p:cBhvr>
                                        <p:cTn id="35" dur="1" fill="hold">
                                          <p:stCondLst>
                                            <p:cond delay="0"/>
                                          </p:stCondLst>
                                        </p:cTn>
                                        <p:tgtEl>
                                          <p:spTgt spid="14"/>
                                        </p:tgtEl>
                                        <p:attrNameLst>
                                          <p:attrName>style.visibility</p:attrName>
                                        </p:attrNameLst>
                                      </p:cBhvr>
                                      <p:to>
                                        <p:strVal val="visible"/>
                                      </p:to>
                                    </p:set>
                                    <p:animEffect transition="in" filter="blinds(horizontal)">
                                      <p:cBhvr>
                                        <p:cTn id="36" dur="500"/>
                                        <p:tgtEl>
                                          <p:spTgt spid="14"/>
                                        </p:tgtEl>
                                      </p:cBhvr>
                                    </p:animEffect>
                                  </p:childTnLst>
                                </p:cTn>
                              </p:par>
                            </p:childTnLst>
                          </p:cTn>
                        </p:par>
                        <p:par>
                          <p:cTn id="37" fill="hold">
                            <p:stCondLst>
                              <p:cond delay="3500"/>
                            </p:stCondLst>
                            <p:childTnLst>
                              <p:par>
                                <p:cTn id="38" presetID="3" presetClass="entr" presetSubtype="10"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linds(horizontal)">
                                      <p:cBhvr>
                                        <p:cTn id="40" dur="500"/>
                                        <p:tgtEl>
                                          <p:spTgt spid="15"/>
                                        </p:tgtEl>
                                      </p:cBhvr>
                                    </p:animEffect>
                                  </p:childTnLst>
                                </p:cTn>
                              </p:par>
                            </p:childTnLst>
                          </p:cTn>
                        </p:par>
                        <p:par>
                          <p:cTn id="41" fill="hold">
                            <p:stCondLst>
                              <p:cond delay="4000"/>
                            </p:stCondLst>
                            <p:childTnLst>
                              <p:par>
                                <p:cTn id="42" presetID="3" presetClass="entr" presetSubtype="10"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blinds(horizontal)">
                                      <p:cBhvr>
                                        <p:cTn id="44" dur="500"/>
                                        <p:tgtEl>
                                          <p:spTgt spid="16"/>
                                        </p:tgtEl>
                                      </p:cBhvr>
                                    </p:animEffect>
                                  </p:childTnLst>
                                </p:cTn>
                              </p:par>
                            </p:childTnLst>
                          </p:cTn>
                        </p:par>
                        <p:par>
                          <p:cTn id="45" fill="hold">
                            <p:stCondLst>
                              <p:cond delay="4500"/>
                            </p:stCondLst>
                            <p:childTnLst>
                              <p:par>
                                <p:cTn id="46" presetID="3" presetClass="entr" presetSubtype="1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blinds(horizontal)">
                                      <p:cBhvr>
                                        <p:cTn id="48" dur="500"/>
                                        <p:tgtEl>
                                          <p:spTgt spid="17"/>
                                        </p:tgtEl>
                                      </p:cBhvr>
                                    </p:animEffect>
                                  </p:childTnLst>
                                </p:cTn>
                              </p:par>
                            </p:childTnLst>
                          </p:cTn>
                        </p:par>
                        <p:par>
                          <p:cTn id="49" fill="hold">
                            <p:stCondLst>
                              <p:cond delay="5000"/>
                            </p:stCondLst>
                            <p:childTnLst>
                              <p:par>
                                <p:cTn id="50" presetID="3" presetClass="entr" presetSubtype="10"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blinds(horizontal)">
                                      <p:cBhvr>
                                        <p:cTn id="52" dur="500"/>
                                        <p:tgtEl>
                                          <p:spTgt spid="18"/>
                                        </p:tgtEl>
                                      </p:cBhvr>
                                    </p:animEffect>
                                  </p:childTnLst>
                                </p:cTn>
                              </p:par>
                            </p:childTnLst>
                          </p:cTn>
                        </p:par>
                        <p:par>
                          <p:cTn id="53" fill="hold">
                            <p:stCondLst>
                              <p:cond delay="5500"/>
                            </p:stCondLst>
                            <p:childTnLst>
                              <p:par>
                                <p:cTn id="54" presetID="3" presetClass="entr" presetSubtype="10"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blinds(horizontal)">
                                      <p:cBhvr>
                                        <p:cTn id="56" dur="500"/>
                                        <p:tgtEl>
                                          <p:spTgt spid="19"/>
                                        </p:tgtEl>
                                      </p:cBhvr>
                                    </p:animEffect>
                                  </p:childTnLst>
                                </p:cTn>
                              </p:par>
                            </p:childTnLst>
                          </p:cTn>
                        </p:par>
                        <p:par>
                          <p:cTn id="57" fill="hold">
                            <p:stCondLst>
                              <p:cond delay="6000"/>
                            </p:stCondLst>
                            <p:childTnLst>
                              <p:par>
                                <p:cTn id="58" presetID="3" presetClass="entr" presetSubtype="10" fill="hold"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blinds(horizontal)">
                                      <p:cBhvr>
                                        <p:cTn id="60" dur="500"/>
                                        <p:tgtEl>
                                          <p:spTgt spid="23"/>
                                        </p:tgtEl>
                                      </p:cBhvr>
                                    </p:animEffect>
                                  </p:childTnLst>
                                </p:cTn>
                              </p:par>
                            </p:childTnLst>
                          </p:cTn>
                        </p:par>
                        <p:par>
                          <p:cTn id="61" fill="hold">
                            <p:stCondLst>
                              <p:cond delay="6500"/>
                            </p:stCondLst>
                            <p:childTnLst>
                              <p:par>
                                <p:cTn id="62" presetID="23" presetClass="entr" presetSubtype="16"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p:cTn id="64" dur="500" fill="hold"/>
                                        <p:tgtEl>
                                          <p:spTgt spid="29"/>
                                        </p:tgtEl>
                                        <p:attrNameLst>
                                          <p:attrName>ppt_w</p:attrName>
                                        </p:attrNameLst>
                                      </p:cBhvr>
                                      <p:tavLst>
                                        <p:tav tm="0">
                                          <p:val>
                                            <p:fltVal val="0"/>
                                          </p:val>
                                        </p:tav>
                                        <p:tav tm="100000">
                                          <p:val>
                                            <p:strVal val="#ppt_w"/>
                                          </p:val>
                                        </p:tav>
                                      </p:tavLst>
                                    </p:anim>
                                    <p:anim calcmode="lin" valueType="num">
                                      <p:cBhvr>
                                        <p:cTn id="65" dur="500" fill="hold"/>
                                        <p:tgtEl>
                                          <p:spTgt spid="29"/>
                                        </p:tgtEl>
                                        <p:attrNameLst>
                                          <p:attrName>ppt_h</p:attrName>
                                        </p:attrNameLst>
                                      </p:cBhvr>
                                      <p:tavLst>
                                        <p:tav tm="0">
                                          <p:val>
                                            <p:fltVal val="0"/>
                                          </p:val>
                                        </p:tav>
                                        <p:tav tm="100000">
                                          <p:val>
                                            <p:strVal val="#ppt_h"/>
                                          </p:val>
                                        </p:tav>
                                      </p:tavLst>
                                    </p:anim>
                                  </p:childTnLst>
                                </p:cTn>
                              </p:par>
                              <p:par>
                                <p:cTn id="66" presetID="23" presetClass="entr" presetSubtype="16" fill="hold" grpId="0" nodeType="withEffect">
                                  <p:stCondLst>
                                    <p:cond delay="0"/>
                                  </p:stCondLst>
                                  <p:childTnLst>
                                    <p:set>
                                      <p:cBhvr>
                                        <p:cTn id="67" dur="1" fill="hold">
                                          <p:stCondLst>
                                            <p:cond delay="0"/>
                                          </p:stCondLst>
                                        </p:cTn>
                                        <p:tgtEl>
                                          <p:spTgt spid="30"/>
                                        </p:tgtEl>
                                        <p:attrNameLst>
                                          <p:attrName>style.visibility</p:attrName>
                                        </p:attrNameLst>
                                      </p:cBhvr>
                                      <p:to>
                                        <p:strVal val="visible"/>
                                      </p:to>
                                    </p:set>
                                    <p:anim calcmode="lin" valueType="num">
                                      <p:cBhvr>
                                        <p:cTn id="68" dur="500" fill="hold"/>
                                        <p:tgtEl>
                                          <p:spTgt spid="30"/>
                                        </p:tgtEl>
                                        <p:attrNameLst>
                                          <p:attrName>ppt_w</p:attrName>
                                        </p:attrNameLst>
                                      </p:cBhvr>
                                      <p:tavLst>
                                        <p:tav tm="0">
                                          <p:val>
                                            <p:fltVal val="0"/>
                                          </p:val>
                                        </p:tav>
                                        <p:tav tm="100000">
                                          <p:val>
                                            <p:strVal val="#ppt_w"/>
                                          </p:val>
                                        </p:tav>
                                      </p:tavLst>
                                    </p:anim>
                                    <p:anim calcmode="lin" valueType="num">
                                      <p:cBhvr>
                                        <p:cTn id="69" dur="500" fill="hold"/>
                                        <p:tgtEl>
                                          <p:spTgt spid="30"/>
                                        </p:tgtEl>
                                        <p:attrNameLst>
                                          <p:attrName>ppt_h</p:attrName>
                                        </p:attrNameLst>
                                      </p:cBhvr>
                                      <p:tavLst>
                                        <p:tav tm="0">
                                          <p:val>
                                            <p:fltVal val="0"/>
                                          </p:val>
                                        </p:tav>
                                        <p:tav tm="100000">
                                          <p:val>
                                            <p:strVal val="#ppt_h"/>
                                          </p:val>
                                        </p:tav>
                                      </p:tavLst>
                                    </p:anim>
                                  </p:childTnLst>
                                </p:cTn>
                              </p:par>
                              <p:par>
                                <p:cTn id="70" presetID="23" presetClass="entr" presetSubtype="16" fill="hold" grpId="0" nodeType="withEffect">
                                  <p:stCondLst>
                                    <p:cond delay="0"/>
                                  </p:stCondLst>
                                  <p:childTnLst>
                                    <p:set>
                                      <p:cBhvr>
                                        <p:cTn id="71" dur="1" fill="hold">
                                          <p:stCondLst>
                                            <p:cond delay="0"/>
                                          </p:stCondLst>
                                        </p:cTn>
                                        <p:tgtEl>
                                          <p:spTgt spid="31"/>
                                        </p:tgtEl>
                                        <p:attrNameLst>
                                          <p:attrName>style.visibility</p:attrName>
                                        </p:attrNameLst>
                                      </p:cBhvr>
                                      <p:to>
                                        <p:strVal val="visible"/>
                                      </p:to>
                                    </p:set>
                                    <p:anim calcmode="lin" valueType="num">
                                      <p:cBhvr>
                                        <p:cTn id="72" dur="500" fill="hold"/>
                                        <p:tgtEl>
                                          <p:spTgt spid="31"/>
                                        </p:tgtEl>
                                        <p:attrNameLst>
                                          <p:attrName>ppt_w</p:attrName>
                                        </p:attrNameLst>
                                      </p:cBhvr>
                                      <p:tavLst>
                                        <p:tav tm="0">
                                          <p:val>
                                            <p:fltVal val="0"/>
                                          </p:val>
                                        </p:tav>
                                        <p:tav tm="100000">
                                          <p:val>
                                            <p:strVal val="#ppt_w"/>
                                          </p:val>
                                        </p:tav>
                                      </p:tavLst>
                                    </p:anim>
                                    <p:anim calcmode="lin" valueType="num">
                                      <p:cBhvr>
                                        <p:cTn id="73" dur="500" fill="hold"/>
                                        <p:tgtEl>
                                          <p:spTgt spid="31"/>
                                        </p:tgtEl>
                                        <p:attrNameLst>
                                          <p:attrName>ppt_h</p:attrName>
                                        </p:attrNameLst>
                                      </p:cBhvr>
                                      <p:tavLst>
                                        <p:tav tm="0">
                                          <p:val>
                                            <p:fltVal val="0"/>
                                          </p:val>
                                        </p:tav>
                                        <p:tav tm="100000">
                                          <p:val>
                                            <p:strVal val="#ppt_h"/>
                                          </p:val>
                                        </p:tav>
                                      </p:tavLst>
                                    </p:anim>
                                  </p:childTnLst>
                                </p:cTn>
                              </p:par>
                              <p:par>
                                <p:cTn id="74" presetID="23" presetClass="entr" presetSubtype="16" fill="hold" grpId="0" nodeType="withEffect">
                                  <p:stCondLst>
                                    <p:cond delay="0"/>
                                  </p:stCondLst>
                                  <p:childTnLst>
                                    <p:set>
                                      <p:cBhvr>
                                        <p:cTn id="75" dur="1" fill="hold">
                                          <p:stCondLst>
                                            <p:cond delay="0"/>
                                          </p:stCondLst>
                                        </p:cTn>
                                        <p:tgtEl>
                                          <p:spTgt spid="32"/>
                                        </p:tgtEl>
                                        <p:attrNameLst>
                                          <p:attrName>style.visibility</p:attrName>
                                        </p:attrNameLst>
                                      </p:cBhvr>
                                      <p:to>
                                        <p:strVal val="visible"/>
                                      </p:to>
                                    </p:set>
                                    <p:anim calcmode="lin" valueType="num">
                                      <p:cBhvr>
                                        <p:cTn id="76" dur="500" fill="hold"/>
                                        <p:tgtEl>
                                          <p:spTgt spid="32"/>
                                        </p:tgtEl>
                                        <p:attrNameLst>
                                          <p:attrName>ppt_w</p:attrName>
                                        </p:attrNameLst>
                                      </p:cBhvr>
                                      <p:tavLst>
                                        <p:tav tm="0">
                                          <p:val>
                                            <p:fltVal val="0"/>
                                          </p:val>
                                        </p:tav>
                                        <p:tav tm="100000">
                                          <p:val>
                                            <p:strVal val="#ppt_w"/>
                                          </p:val>
                                        </p:tav>
                                      </p:tavLst>
                                    </p:anim>
                                    <p:anim calcmode="lin" valueType="num">
                                      <p:cBhvr>
                                        <p:cTn id="77" dur="500" fill="hold"/>
                                        <p:tgtEl>
                                          <p:spTgt spid="32"/>
                                        </p:tgtEl>
                                        <p:attrNameLst>
                                          <p:attrName>ppt_h</p:attrName>
                                        </p:attrNameLst>
                                      </p:cBhvr>
                                      <p:tavLst>
                                        <p:tav tm="0">
                                          <p:val>
                                            <p:fltVal val="0"/>
                                          </p:val>
                                        </p:tav>
                                        <p:tav tm="100000">
                                          <p:val>
                                            <p:strVal val="#ppt_h"/>
                                          </p:val>
                                        </p:tav>
                                      </p:tavLst>
                                    </p:anim>
                                  </p:childTnLst>
                                </p:cTn>
                              </p:par>
                              <p:par>
                                <p:cTn id="78" presetID="23" presetClass="entr" presetSubtype="16" fill="hold" grpId="0" nodeType="withEffect">
                                  <p:stCondLst>
                                    <p:cond delay="0"/>
                                  </p:stCondLst>
                                  <p:childTnLst>
                                    <p:set>
                                      <p:cBhvr>
                                        <p:cTn id="79" dur="1" fill="hold">
                                          <p:stCondLst>
                                            <p:cond delay="0"/>
                                          </p:stCondLst>
                                        </p:cTn>
                                        <p:tgtEl>
                                          <p:spTgt spid="33"/>
                                        </p:tgtEl>
                                        <p:attrNameLst>
                                          <p:attrName>style.visibility</p:attrName>
                                        </p:attrNameLst>
                                      </p:cBhvr>
                                      <p:to>
                                        <p:strVal val="visible"/>
                                      </p:to>
                                    </p:set>
                                    <p:anim calcmode="lin" valueType="num">
                                      <p:cBhvr>
                                        <p:cTn id="80" dur="500" fill="hold"/>
                                        <p:tgtEl>
                                          <p:spTgt spid="33"/>
                                        </p:tgtEl>
                                        <p:attrNameLst>
                                          <p:attrName>ppt_w</p:attrName>
                                        </p:attrNameLst>
                                      </p:cBhvr>
                                      <p:tavLst>
                                        <p:tav tm="0">
                                          <p:val>
                                            <p:fltVal val="0"/>
                                          </p:val>
                                        </p:tav>
                                        <p:tav tm="100000">
                                          <p:val>
                                            <p:strVal val="#ppt_w"/>
                                          </p:val>
                                        </p:tav>
                                      </p:tavLst>
                                    </p:anim>
                                    <p:anim calcmode="lin" valueType="num">
                                      <p:cBhvr>
                                        <p:cTn id="81" dur="500" fill="hold"/>
                                        <p:tgtEl>
                                          <p:spTgt spid="33"/>
                                        </p:tgtEl>
                                        <p:attrNameLst>
                                          <p:attrName>ppt_h</p:attrName>
                                        </p:attrNameLst>
                                      </p:cBhvr>
                                      <p:tavLst>
                                        <p:tav tm="0">
                                          <p:val>
                                            <p:fltVal val="0"/>
                                          </p:val>
                                        </p:tav>
                                        <p:tav tm="100000">
                                          <p:val>
                                            <p:strVal val="#ppt_h"/>
                                          </p:val>
                                        </p:tav>
                                      </p:tavLst>
                                    </p:anim>
                                  </p:childTnLst>
                                </p:cTn>
                              </p:par>
                              <p:par>
                                <p:cTn id="82" presetID="23" presetClass="entr" presetSubtype="16" fill="hold" grpId="0" nodeType="withEffect">
                                  <p:stCondLst>
                                    <p:cond delay="0"/>
                                  </p:stCondLst>
                                  <p:childTnLst>
                                    <p:set>
                                      <p:cBhvr>
                                        <p:cTn id="83" dur="1" fill="hold">
                                          <p:stCondLst>
                                            <p:cond delay="0"/>
                                          </p:stCondLst>
                                        </p:cTn>
                                        <p:tgtEl>
                                          <p:spTgt spid="34"/>
                                        </p:tgtEl>
                                        <p:attrNameLst>
                                          <p:attrName>style.visibility</p:attrName>
                                        </p:attrNameLst>
                                      </p:cBhvr>
                                      <p:to>
                                        <p:strVal val="visible"/>
                                      </p:to>
                                    </p:set>
                                    <p:anim calcmode="lin" valueType="num">
                                      <p:cBhvr>
                                        <p:cTn id="84" dur="500" fill="hold"/>
                                        <p:tgtEl>
                                          <p:spTgt spid="34"/>
                                        </p:tgtEl>
                                        <p:attrNameLst>
                                          <p:attrName>ppt_w</p:attrName>
                                        </p:attrNameLst>
                                      </p:cBhvr>
                                      <p:tavLst>
                                        <p:tav tm="0">
                                          <p:val>
                                            <p:fltVal val="0"/>
                                          </p:val>
                                        </p:tav>
                                        <p:tav tm="100000">
                                          <p:val>
                                            <p:strVal val="#ppt_w"/>
                                          </p:val>
                                        </p:tav>
                                      </p:tavLst>
                                    </p:anim>
                                    <p:anim calcmode="lin" valueType="num">
                                      <p:cBhvr>
                                        <p:cTn id="85" dur="500" fill="hold"/>
                                        <p:tgtEl>
                                          <p:spTgt spid="3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17" grpId="0" bldLvl="0" animBg="1"/>
      <p:bldP spid="18" grpId="0" bldLvl="0" animBg="1"/>
      <p:bldP spid="29" grpId="0"/>
      <p:bldP spid="30" grpId="0"/>
      <p:bldP spid="31" grpId="0"/>
      <p:bldP spid="32" grpId="0"/>
      <p:bldP spid="33" grpId="0"/>
      <p:bldP spid="3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33362" y="245872"/>
            <a:ext cx="11725276" cy="6366256"/>
          </a:xfrm>
          <a:prstGeom prst="rect">
            <a:avLst/>
          </a:prstGeom>
          <a:noFill/>
          <a:ln>
            <a:solidFill>
              <a:srgbClr val="F74B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5003408" y="831203"/>
            <a:ext cx="2185182" cy="218518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5439409" y="3584511"/>
            <a:ext cx="1313180" cy="769441"/>
          </a:xfrm>
          <a:prstGeom prst="rect">
            <a:avLst/>
          </a:prstGeom>
        </p:spPr>
        <p:txBody>
          <a:bodyPr wrap="none">
            <a:spAutoFit/>
          </a:bodyPr>
          <a:lstStyle/>
          <a:p>
            <a:pPr algn="ctr"/>
            <a:r>
              <a:rPr lang="zh-CN" altLang="en-US" sz="4400" dirty="0">
                <a:solidFill>
                  <a:schemeClr val="tx1">
                    <a:lumMod val="75000"/>
                    <a:lumOff val="25000"/>
                  </a:schemeClr>
                </a:solidFill>
                <a:cs typeface="+mn-ea"/>
                <a:sym typeface="+mn-lt"/>
              </a:rPr>
              <a:t>后续</a:t>
            </a:r>
            <a:endParaRPr lang="zh-CN" altLang="en-US" sz="4400" dirty="0">
              <a:solidFill>
                <a:schemeClr val="tx1">
                  <a:lumMod val="75000"/>
                  <a:lumOff val="25000"/>
                </a:schemeClr>
              </a:solidFill>
              <a:cs typeface="+mn-ea"/>
              <a:sym typeface="+mn-lt"/>
            </a:endParaRPr>
          </a:p>
        </p:txBody>
      </p:sp>
      <p:sp>
        <p:nvSpPr>
          <p:cNvPr id="7" name="箭头: V 形 6"/>
          <p:cNvSpPr/>
          <p:nvPr/>
        </p:nvSpPr>
        <p:spPr>
          <a:xfrm rot="16200000" flipH="1">
            <a:off x="5828062" y="5097845"/>
            <a:ext cx="535875" cy="975360"/>
          </a:xfrm>
          <a:prstGeom prst="chevron">
            <a:avLst>
              <a:gd name="adj" fmla="val 72508"/>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文本框 7"/>
          <p:cNvSpPr txBox="1"/>
          <p:nvPr/>
        </p:nvSpPr>
        <p:spPr>
          <a:xfrm>
            <a:off x="5298829" y="1259996"/>
            <a:ext cx="1594340" cy="1200329"/>
          </a:xfrm>
          <a:prstGeom prst="rect">
            <a:avLst/>
          </a:prstGeom>
          <a:noFill/>
        </p:spPr>
        <p:txBody>
          <a:bodyPr wrap="square" rtlCol="0">
            <a:spAutoFit/>
          </a:bodyPr>
          <a:lstStyle/>
          <a:p>
            <a:pPr algn="ctr"/>
            <a:r>
              <a:rPr lang="en-US" altLang="zh-CN" sz="7200" dirty="0">
                <a:solidFill>
                  <a:schemeClr val="bg1"/>
                </a:solidFill>
                <a:cs typeface="+mn-ea"/>
                <a:sym typeface="+mn-lt"/>
              </a:rPr>
              <a:t>04</a:t>
            </a:r>
            <a:endParaRPr lang="zh-CN" altLang="en-US" sz="7200" dirty="0">
              <a:solidFill>
                <a:schemeClr val="bg1"/>
              </a:solidFill>
              <a:cs typeface="+mn-ea"/>
              <a:sym typeface="+mn-lt"/>
            </a:endParaRPr>
          </a:p>
        </p:txBody>
      </p:sp>
      <p:sp>
        <p:nvSpPr>
          <p:cNvPr id="10" name="椭圆 9"/>
          <p:cNvSpPr/>
          <p:nvPr/>
        </p:nvSpPr>
        <p:spPr>
          <a:xfrm>
            <a:off x="10719174" y="3045706"/>
            <a:ext cx="132522" cy="13252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2711992" y="833192"/>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a:off x="8517682" y="1326335"/>
            <a:ext cx="185530" cy="18553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4015448" y="2458804"/>
            <a:ext cx="303092" cy="30309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4" name="椭圆 13"/>
          <p:cNvSpPr/>
          <p:nvPr/>
        </p:nvSpPr>
        <p:spPr>
          <a:xfrm>
            <a:off x="2273735" y="5533771"/>
            <a:ext cx="98403" cy="98403"/>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9639574" y="4353952"/>
            <a:ext cx="369096" cy="36909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10" grpId="0" animBg="1"/>
      <p:bldP spid="11" grpId="0" animBg="1"/>
      <p:bldP spid="12" grpId="0" animBg="1"/>
      <p:bldP spid="13" grpId="0" animBg="1"/>
      <p:bldP spid="14" grpId="0" animBg="1"/>
      <p:bldP spid="1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94688" y="264535"/>
            <a:ext cx="1005403" cy="584775"/>
          </a:xfrm>
          <a:prstGeom prst="rect">
            <a:avLst/>
          </a:prstGeom>
        </p:spPr>
        <p:txBody>
          <a:bodyPr wrap="none">
            <a:spAutoFit/>
          </a:bodyPr>
          <a:lstStyle/>
          <a:p>
            <a:pPr algn="ctr"/>
            <a:r>
              <a:rPr lang="zh-CN" altLang="en-US" sz="3200" dirty="0">
                <a:solidFill>
                  <a:schemeClr val="tx1">
                    <a:lumMod val="75000"/>
                    <a:lumOff val="25000"/>
                  </a:schemeClr>
                </a:solidFill>
                <a:cs typeface="+mn-ea"/>
                <a:sym typeface="+mn-lt"/>
              </a:rPr>
              <a:t>后续</a:t>
            </a:r>
            <a:endParaRPr lang="zh-CN" altLang="en-US" sz="3200" dirty="0">
              <a:solidFill>
                <a:schemeClr val="tx1">
                  <a:lumMod val="75000"/>
                  <a:lumOff val="25000"/>
                </a:schemeClr>
              </a:solidFill>
              <a:cs typeface="+mn-ea"/>
              <a:sym typeface="+mn-lt"/>
            </a:endParaRPr>
          </a:p>
        </p:txBody>
      </p:sp>
      <p:grpSp>
        <p:nvGrpSpPr>
          <p:cNvPr id="8" name="组合 7"/>
          <p:cNvGrpSpPr/>
          <p:nvPr/>
        </p:nvGrpSpPr>
        <p:grpSpPr>
          <a:xfrm>
            <a:off x="514860" y="433371"/>
            <a:ext cx="351692" cy="303373"/>
            <a:chOff x="992651" y="1308295"/>
            <a:chExt cx="505558" cy="436099"/>
          </a:xfrm>
        </p:grpSpPr>
        <p:sp>
          <p:nvSpPr>
            <p:cNvPr id="5" name="箭头: V 形 4"/>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9" name="矩形 8"/>
          <p:cNvSpPr/>
          <p:nvPr/>
        </p:nvSpPr>
        <p:spPr>
          <a:xfrm>
            <a:off x="2839974" y="1705976"/>
            <a:ext cx="5109091" cy="461665"/>
          </a:xfrm>
          <a:prstGeom prst="rect">
            <a:avLst/>
          </a:prstGeom>
        </p:spPr>
        <p:txBody>
          <a:bodyPr wrap="none">
            <a:spAutoFit/>
          </a:bodyPr>
          <a:lstStyle/>
          <a:p>
            <a:r>
              <a:rPr lang="zh-CN" altLang="en-US" sz="2400" b="1" dirty="0">
                <a:solidFill>
                  <a:srgbClr val="FE532B"/>
                </a:solidFill>
                <a:cs typeface="+mn-ea"/>
                <a:sym typeface="+mn-lt"/>
              </a:rPr>
              <a:t>收集工程信息并及时向直接主管汇报</a:t>
            </a:r>
            <a:endParaRPr lang="zh-CN" altLang="en-US" sz="2400" b="1" dirty="0">
              <a:solidFill>
                <a:srgbClr val="FE532B"/>
              </a:solidFill>
              <a:cs typeface="+mn-ea"/>
              <a:sym typeface="+mn-lt"/>
            </a:endParaRPr>
          </a:p>
        </p:txBody>
      </p:sp>
      <p:sp>
        <p:nvSpPr>
          <p:cNvPr id="10" name="矩形 9"/>
          <p:cNvSpPr/>
          <p:nvPr/>
        </p:nvSpPr>
        <p:spPr>
          <a:xfrm>
            <a:off x="2839975" y="2167641"/>
            <a:ext cx="7879608" cy="646331"/>
          </a:xfrm>
          <a:prstGeom prst="rect">
            <a:avLst/>
          </a:prstGeom>
        </p:spPr>
        <p:txBody>
          <a:bodyPr wrap="square">
            <a:spAutoFit/>
          </a:bodyPr>
          <a:lstStyle/>
          <a:p>
            <a:pPr lvl="0"/>
            <a:r>
              <a:rPr lang="zh-CN" altLang="en-US" dirty="0">
                <a:solidFill>
                  <a:schemeClr val="tx1">
                    <a:lumMod val="65000"/>
                    <a:lumOff val="35000"/>
                  </a:schemeClr>
                </a:solidFill>
                <a:cs typeface="+mn-ea"/>
                <a:sym typeface="+mn-lt"/>
              </a:rPr>
              <a:t>为了更好的销售产品，必须对所进行的工程进行充分的了解。在整理好信息后直接主管汇报，这样可以更好的进行工作。</a:t>
            </a:r>
            <a:endParaRPr lang="zh-CN" altLang="en-US" dirty="0">
              <a:solidFill>
                <a:schemeClr val="tx1">
                  <a:lumMod val="65000"/>
                  <a:lumOff val="35000"/>
                </a:schemeClr>
              </a:solidFill>
              <a:cs typeface="+mn-ea"/>
              <a:sym typeface="+mn-lt"/>
            </a:endParaRPr>
          </a:p>
        </p:txBody>
      </p:sp>
      <p:sp>
        <p:nvSpPr>
          <p:cNvPr id="11" name="矩形 10"/>
          <p:cNvSpPr/>
          <p:nvPr/>
        </p:nvSpPr>
        <p:spPr>
          <a:xfrm>
            <a:off x="2839974" y="3362269"/>
            <a:ext cx="4185761" cy="461665"/>
          </a:xfrm>
          <a:prstGeom prst="rect">
            <a:avLst/>
          </a:prstGeom>
        </p:spPr>
        <p:txBody>
          <a:bodyPr wrap="none">
            <a:spAutoFit/>
          </a:bodyPr>
          <a:lstStyle/>
          <a:p>
            <a:r>
              <a:rPr lang="zh-CN" altLang="en-US" sz="2400" b="1" dirty="0">
                <a:solidFill>
                  <a:srgbClr val="FE532B"/>
                </a:solidFill>
                <a:cs typeface="+mn-ea"/>
                <a:sym typeface="+mn-lt"/>
              </a:rPr>
              <a:t>保证专卖店内顾客及财产安全</a:t>
            </a:r>
            <a:endParaRPr lang="zh-CN" altLang="en-US" sz="2400" b="1" dirty="0">
              <a:solidFill>
                <a:srgbClr val="FE532B"/>
              </a:solidFill>
              <a:cs typeface="+mn-ea"/>
              <a:sym typeface="+mn-lt"/>
            </a:endParaRPr>
          </a:p>
        </p:txBody>
      </p:sp>
      <p:sp>
        <p:nvSpPr>
          <p:cNvPr id="12" name="矩形 11"/>
          <p:cNvSpPr/>
          <p:nvPr/>
        </p:nvSpPr>
        <p:spPr>
          <a:xfrm>
            <a:off x="2839974" y="3803202"/>
            <a:ext cx="7681101" cy="369332"/>
          </a:xfrm>
          <a:prstGeom prst="rect">
            <a:avLst/>
          </a:prstGeom>
        </p:spPr>
        <p:txBody>
          <a:bodyPr wrap="square">
            <a:spAutoFit/>
          </a:bodyPr>
          <a:lstStyle/>
          <a:p>
            <a:pPr lvl="0"/>
            <a:r>
              <a:rPr lang="zh-CN" altLang="en-US" dirty="0">
                <a:solidFill>
                  <a:schemeClr val="tx1">
                    <a:lumMod val="65000"/>
                    <a:lumOff val="35000"/>
                  </a:schemeClr>
                </a:solidFill>
                <a:cs typeface="+mn-ea"/>
                <a:sym typeface="+mn-lt"/>
              </a:rPr>
              <a:t>为了顾客能放心的选购商品，自然要做到保证专卖店内顾客及财产安全。</a:t>
            </a:r>
            <a:endParaRPr lang="zh-CN" altLang="en-US" dirty="0">
              <a:solidFill>
                <a:schemeClr val="tx1">
                  <a:lumMod val="65000"/>
                  <a:lumOff val="35000"/>
                </a:schemeClr>
              </a:solidFill>
              <a:cs typeface="+mn-ea"/>
              <a:sym typeface="+mn-lt"/>
            </a:endParaRPr>
          </a:p>
        </p:txBody>
      </p:sp>
      <p:sp>
        <p:nvSpPr>
          <p:cNvPr id="13" name="矩形 12"/>
          <p:cNvSpPr/>
          <p:nvPr/>
        </p:nvSpPr>
        <p:spPr>
          <a:xfrm>
            <a:off x="2827467" y="4669276"/>
            <a:ext cx="3877985" cy="461665"/>
          </a:xfrm>
          <a:prstGeom prst="rect">
            <a:avLst/>
          </a:prstGeom>
        </p:spPr>
        <p:txBody>
          <a:bodyPr wrap="none">
            <a:spAutoFit/>
          </a:bodyPr>
          <a:lstStyle/>
          <a:p>
            <a:r>
              <a:rPr lang="zh-CN" altLang="en-US" sz="2400" b="1" dirty="0">
                <a:solidFill>
                  <a:srgbClr val="FE532B"/>
                </a:solidFill>
                <a:cs typeface="+mn-ea"/>
                <a:sym typeface="+mn-lt"/>
              </a:rPr>
              <a:t>及时向专卖店店长汇报工作</a:t>
            </a:r>
            <a:endParaRPr lang="zh-CN" altLang="en-US" sz="2400" b="1" dirty="0">
              <a:solidFill>
                <a:srgbClr val="FE532B"/>
              </a:solidFill>
              <a:cs typeface="+mn-ea"/>
              <a:sym typeface="+mn-lt"/>
            </a:endParaRPr>
          </a:p>
        </p:txBody>
      </p:sp>
      <p:sp>
        <p:nvSpPr>
          <p:cNvPr id="14" name="矩形 13"/>
          <p:cNvSpPr/>
          <p:nvPr/>
        </p:nvSpPr>
        <p:spPr>
          <a:xfrm>
            <a:off x="2839975" y="5094923"/>
            <a:ext cx="7879608" cy="646331"/>
          </a:xfrm>
          <a:prstGeom prst="rect">
            <a:avLst/>
          </a:prstGeom>
        </p:spPr>
        <p:txBody>
          <a:bodyPr wrap="square">
            <a:spAutoFit/>
          </a:bodyPr>
          <a:lstStyle/>
          <a:p>
            <a:pPr lvl="0"/>
            <a:r>
              <a:rPr lang="zh-CN" altLang="en-US" dirty="0">
                <a:solidFill>
                  <a:schemeClr val="tx1">
                    <a:lumMod val="65000"/>
                    <a:lumOff val="35000"/>
                  </a:schemeClr>
                </a:solidFill>
                <a:cs typeface="+mn-ea"/>
                <a:sym typeface="+mn-lt"/>
              </a:rPr>
              <a:t>把销售的情况做个整理，及时向专卖店店长汇报工作，让店长了解销售进度，了解顾客需求，及时补充货品。调整总体策略，有效提升业绩。</a:t>
            </a:r>
            <a:endParaRPr lang="zh-CN" altLang="en-US" dirty="0">
              <a:solidFill>
                <a:schemeClr val="tx1">
                  <a:lumMod val="65000"/>
                  <a:lumOff val="35000"/>
                </a:schemeClr>
              </a:solidFill>
              <a:cs typeface="+mn-ea"/>
              <a:sym typeface="+mn-lt"/>
            </a:endParaRPr>
          </a:p>
        </p:txBody>
      </p:sp>
      <p:sp>
        <p:nvSpPr>
          <p:cNvPr id="15" name="文本框 14"/>
          <p:cNvSpPr txBox="1"/>
          <p:nvPr/>
        </p:nvSpPr>
        <p:spPr>
          <a:xfrm>
            <a:off x="1203431" y="1472965"/>
            <a:ext cx="1594340" cy="1200329"/>
          </a:xfrm>
          <a:prstGeom prst="rect">
            <a:avLst/>
          </a:prstGeom>
          <a:noFill/>
        </p:spPr>
        <p:txBody>
          <a:bodyPr wrap="square" rtlCol="0">
            <a:spAutoFit/>
          </a:bodyPr>
          <a:lstStyle/>
          <a:p>
            <a:pPr algn="ctr"/>
            <a:r>
              <a:rPr lang="en-US" altLang="zh-CN" sz="7200" dirty="0">
                <a:gradFill>
                  <a:gsLst>
                    <a:gs pos="84000">
                      <a:srgbClr val="FE532B"/>
                    </a:gs>
                    <a:gs pos="0">
                      <a:srgbClr val="FA6D27"/>
                    </a:gs>
                  </a:gsLst>
                  <a:lin ang="10500000" scaled="0"/>
                </a:gradFill>
                <a:cs typeface="+mn-ea"/>
                <a:sym typeface="+mn-lt"/>
              </a:rPr>
              <a:t>01</a:t>
            </a:r>
            <a:endParaRPr lang="zh-CN" altLang="en-US" sz="7200" dirty="0">
              <a:gradFill>
                <a:gsLst>
                  <a:gs pos="84000">
                    <a:srgbClr val="FE532B"/>
                  </a:gs>
                  <a:gs pos="0">
                    <a:srgbClr val="FA6D27"/>
                  </a:gs>
                </a:gsLst>
                <a:lin ang="10500000" scaled="0"/>
              </a:gradFill>
              <a:cs typeface="+mn-ea"/>
              <a:sym typeface="+mn-lt"/>
            </a:endParaRPr>
          </a:p>
        </p:txBody>
      </p:sp>
      <p:sp>
        <p:nvSpPr>
          <p:cNvPr id="16" name="文本框 15"/>
          <p:cNvSpPr txBox="1"/>
          <p:nvPr/>
        </p:nvSpPr>
        <p:spPr>
          <a:xfrm>
            <a:off x="1190923" y="3061219"/>
            <a:ext cx="1594340" cy="1200329"/>
          </a:xfrm>
          <a:prstGeom prst="rect">
            <a:avLst/>
          </a:prstGeom>
          <a:noFill/>
        </p:spPr>
        <p:txBody>
          <a:bodyPr wrap="square" rtlCol="0">
            <a:spAutoFit/>
          </a:bodyPr>
          <a:lstStyle/>
          <a:p>
            <a:pPr algn="ctr"/>
            <a:r>
              <a:rPr lang="en-US" altLang="zh-CN" sz="7200" dirty="0">
                <a:gradFill>
                  <a:gsLst>
                    <a:gs pos="84000">
                      <a:srgbClr val="FE532B"/>
                    </a:gs>
                    <a:gs pos="0">
                      <a:srgbClr val="FA6D27"/>
                    </a:gs>
                  </a:gsLst>
                  <a:lin ang="10500000" scaled="0"/>
                </a:gradFill>
                <a:cs typeface="+mn-ea"/>
                <a:sym typeface="+mn-lt"/>
              </a:rPr>
              <a:t>02</a:t>
            </a:r>
            <a:endParaRPr lang="zh-CN" altLang="en-US" sz="7200" dirty="0">
              <a:gradFill>
                <a:gsLst>
                  <a:gs pos="84000">
                    <a:srgbClr val="FE532B"/>
                  </a:gs>
                  <a:gs pos="0">
                    <a:srgbClr val="FA6D27"/>
                  </a:gs>
                </a:gsLst>
                <a:lin ang="10500000" scaled="0"/>
              </a:gradFill>
              <a:cs typeface="+mn-ea"/>
              <a:sym typeface="+mn-lt"/>
            </a:endParaRPr>
          </a:p>
        </p:txBody>
      </p:sp>
      <p:sp>
        <p:nvSpPr>
          <p:cNvPr id="17" name="文本框 16"/>
          <p:cNvSpPr txBox="1"/>
          <p:nvPr/>
        </p:nvSpPr>
        <p:spPr>
          <a:xfrm>
            <a:off x="1190923" y="4447387"/>
            <a:ext cx="1594340" cy="1200329"/>
          </a:xfrm>
          <a:prstGeom prst="rect">
            <a:avLst/>
          </a:prstGeom>
          <a:noFill/>
        </p:spPr>
        <p:txBody>
          <a:bodyPr wrap="square" rtlCol="0">
            <a:spAutoFit/>
          </a:bodyPr>
          <a:lstStyle/>
          <a:p>
            <a:pPr algn="ctr"/>
            <a:r>
              <a:rPr lang="en-US" altLang="zh-CN" sz="7200" dirty="0">
                <a:gradFill>
                  <a:gsLst>
                    <a:gs pos="84000">
                      <a:srgbClr val="FE532B"/>
                    </a:gs>
                    <a:gs pos="0">
                      <a:srgbClr val="FA6D27"/>
                    </a:gs>
                  </a:gsLst>
                  <a:lin ang="10500000" scaled="0"/>
                </a:gradFill>
                <a:cs typeface="+mn-ea"/>
                <a:sym typeface="+mn-lt"/>
              </a:rPr>
              <a:t>03</a:t>
            </a:r>
            <a:endParaRPr lang="zh-CN" altLang="en-US" sz="7200" dirty="0">
              <a:gradFill>
                <a:gsLst>
                  <a:gs pos="84000">
                    <a:srgbClr val="FE532B"/>
                  </a:gs>
                  <a:gs pos="0">
                    <a:srgbClr val="FA6D27"/>
                  </a:gs>
                </a:gsLst>
                <a:lin ang="10500000" scaled="0"/>
              </a:gradFill>
              <a:cs typeface="+mn-ea"/>
              <a:sym typeface="+mn-lt"/>
            </a:endParaRPr>
          </a:p>
        </p:txBody>
      </p:sp>
      <p:cxnSp>
        <p:nvCxnSpPr>
          <p:cNvPr id="19" name="直接箭头连接符 18"/>
          <p:cNvCxnSpPr/>
          <p:nvPr/>
        </p:nvCxnSpPr>
        <p:spPr>
          <a:xfrm>
            <a:off x="1573951" y="2914512"/>
            <a:ext cx="9145632" cy="0"/>
          </a:xfrm>
          <a:prstGeom prst="straightConnector1">
            <a:avLst/>
          </a:prstGeom>
          <a:ln>
            <a:solidFill>
              <a:srgbClr val="FE532B"/>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p:nvPr/>
        </p:nvCxnSpPr>
        <p:spPr>
          <a:xfrm>
            <a:off x="1523184" y="4283656"/>
            <a:ext cx="9145632" cy="0"/>
          </a:xfrm>
          <a:prstGeom prst="straightConnector1">
            <a:avLst/>
          </a:prstGeom>
          <a:ln>
            <a:solidFill>
              <a:srgbClr val="FE532B"/>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a:off x="1523184" y="5817974"/>
            <a:ext cx="9145632" cy="0"/>
          </a:xfrm>
          <a:prstGeom prst="straightConnector1">
            <a:avLst/>
          </a:prstGeom>
          <a:ln>
            <a:solidFill>
              <a:srgbClr val="FE532B"/>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500" advTm="0">
        <p:checker/>
      </p:transition>
    </mc:Choice>
    <mc:Fallback>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right)">
                                      <p:cBhvr>
                                        <p:cTn id="11" dur="500"/>
                                        <p:tgtEl>
                                          <p:spTgt spid="15"/>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right)">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P spid="16"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33362" y="245872"/>
            <a:ext cx="11725276" cy="6366256"/>
          </a:xfrm>
          <a:prstGeom prst="rect">
            <a:avLst/>
          </a:prstGeom>
          <a:noFill/>
          <a:ln>
            <a:solidFill>
              <a:srgbClr val="F74B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0" y="1771650"/>
            <a:ext cx="12192000" cy="3314700"/>
          </a:xfrm>
          <a:prstGeom prst="rect">
            <a:avLst/>
          </a:prstGeom>
          <a:gradFill>
            <a:gsLst>
              <a:gs pos="77000">
                <a:srgbClr val="FE532B"/>
              </a:gs>
              <a:gs pos="0">
                <a:srgbClr val="FB6928"/>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p:cNvSpPr txBox="1"/>
          <p:nvPr/>
        </p:nvSpPr>
        <p:spPr>
          <a:xfrm>
            <a:off x="2578893" y="2413565"/>
            <a:ext cx="7034213" cy="1246495"/>
          </a:xfrm>
          <a:prstGeom prst="rect">
            <a:avLst/>
          </a:prstGeom>
          <a:noFill/>
        </p:spPr>
        <p:txBody>
          <a:bodyPr wrap="square" rtlCol="0">
            <a:spAutoFit/>
          </a:bodyPr>
          <a:lstStyle/>
          <a:p>
            <a:pPr algn="dist"/>
            <a:r>
              <a:rPr lang="zh-CN" altLang="en-US" sz="7500" dirty="0">
                <a:solidFill>
                  <a:schemeClr val="bg1"/>
                </a:solidFill>
                <a:effectLst>
                  <a:outerShdw blurRad="127000" dist="76200" dir="4200000" sx="102000" sy="102000" algn="tl">
                    <a:srgbClr val="000000">
                      <a:alpha val="25000"/>
                    </a:srgbClr>
                  </a:outerShdw>
                </a:effectLst>
                <a:cs typeface="+mn-ea"/>
                <a:sym typeface="+mn-lt"/>
              </a:rPr>
              <a:t>感谢您的观看</a:t>
            </a:r>
            <a:endParaRPr lang="zh-CN" altLang="en-US" sz="7500" dirty="0">
              <a:solidFill>
                <a:schemeClr val="bg1"/>
              </a:solidFill>
              <a:effectLst>
                <a:outerShdw blurRad="127000" dist="76200" dir="4200000" sx="102000" sy="102000" algn="tl">
                  <a:srgbClr val="000000">
                    <a:alpha val="25000"/>
                  </a:srgbClr>
                </a:outerShdw>
              </a:effectLst>
              <a:cs typeface="+mn-ea"/>
              <a:sym typeface="+mn-lt"/>
            </a:endParaRPr>
          </a:p>
        </p:txBody>
      </p:sp>
      <p:sp>
        <p:nvSpPr>
          <p:cNvPr id="8" name="椭圆 7"/>
          <p:cNvSpPr/>
          <p:nvPr/>
        </p:nvSpPr>
        <p:spPr>
          <a:xfrm>
            <a:off x="7779026" y="596007"/>
            <a:ext cx="477078" cy="477078"/>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p:cNvSpPr txBox="1"/>
          <p:nvPr/>
        </p:nvSpPr>
        <p:spPr>
          <a:xfrm>
            <a:off x="2738158" y="3775879"/>
            <a:ext cx="6690400" cy="461665"/>
          </a:xfrm>
          <a:prstGeom prst="rect">
            <a:avLst/>
          </a:prstGeom>
          <a:noFill/>
          <a:ln>
            <a:noFill/>
          </a:ln>
        </p:spPr>
        <p:txBody>
          <a:bodyPr wrap="square" rtlCol="0">
            <a:spAutoFit/>
          </a:bodyPr>
          <a:lstStyle/>
          <a:p>
            <a:pPr algn="dist"/>
            <a:r>
              <a:rPr lang="en-US" altLang="zh-CN" sz="2400" dirty="0">
                <a:solidFill>
                  <a:schemeClr val="bg1"/>
                </a:solidFill>
                <a:cs typeface="+mn-ea"/>
                <a:sym typeface="+mn-lt"/>
              </a:rPr>
              <a:t>THANK YOU FOR YOUR ATTENTION!</a:t>
            </a:r>
            <a:endParaRPr lang="en-US" altLang="zh-CN" sz="2400" dirty="0">
              <a:solidFill>
                <a:schemeClr val="bg1"/>
              </a:solidFill>
              <a:cs typeface="+mn-ea"/>
              <a:sym typeface="+mn-lt"/>
            </a:endParaRPr>
          </a:p>
        </p:txBody>
      </p:sp>
      <p:sp>
        <p:nvSpPr>
          <p:cNvPr id="14" name="椭圆 13"/>
          <p:cNvSpPr/>
          <p:nvPr/>
        </p:nvSpPr>
        <p:spPr>
          <a:xfrm>
            <a:off x="3975653" y="5544095"/>
            <a:ext cx="477078" cy="477078"/>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7779026" y="6170990"/>
            <a:ext cx="132522" cy="13252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1325217" y="770222"/>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p:cNvSpPr/>
          <p:nvPr/>
        </p:nvSpPr>
        <p:spPr>
          <a:xfrm>
            <a:off x="10177670" y="1388782"/>
            <a:ext cx="185530" cy="18553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3089464" y="1202263"/>
            <a:ext cx="303092" cy="30309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a:off x="6877877" y="425892"/>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p:cNvSpPr/>
          <p:nvPr/>
        </p:nvSpPr>
        <p:spPr>
          <a:xfrm>
            <a:off x="813763" y="6223999"/>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p:cNvSpPr/>
          <p:nvPr/>
        </p:nvSpPr>
        <p:spPr>
          <a:xfrm>
            <a:off x="10853531" y="5820149"/>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p:cNvSpPr/>
          <p:nvPr/>
        </p:nvSpPr>
        <p:spPr>
          <a:xfrm>
            <a:off x="2273735" y="5533771"/>
            <a:ext cx="98403" cy="98403"/>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p:cNvSpPr/>
          <p:nvPr/>
        </p:nvSpPr>
        <p:spPr>
          <a:xfrm flipH="1">
            <a:off x="4810538" y="873961"/>
            <a:ext cx="108295" cy="108295"/>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p:cNvSpPr/>
          <p:nvPr/>
        </p:nvSpPr>
        <p:spPr>
          <a:xfrm>
            <a:off x="9428558" y="4899605"/>
            <a:ext cx="369096" cy="36909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1000"/>
                                        <p:tgtEl>
                                          <p:spTgt spid="26"/>
                                        </p:tgtEl>
                                      </p:cBhvr>
                                    </p:animEffect>
                                    <p:anim calcmode="lin" valueType="num">
                                      <p:cBhvr>
                                        <p:cTn id="58" dur="1000" fill="hold"/>
                                        <p:tgtEl>
                                          <p:spTgt spid="26"/>
                                        </p:tgtEl>
                                        <p:attrNameLst>
                                          <p:attrName>ppt_x</p:attrName>
                                        </p:attrNameLst>
                                      </p:cBhvr>
                                      <p:tavLst>
                                        <p:tav tm="0">
                                          <p:val>
                                            <p:strVal val="#ppt_x"/>
                                          </p:val>
                                        </p:tav>
                                        <p:tav tm="100000">
                                          <p:val>
                                            <p:strVal val="#ppt_x"/>
                                          </p:val>
                                        </p:tav>
                                      </p:tavLst>
                                    </p:anim>
                                    <p:anim calcmode="lin" valueType="num">
                                      <p:cBhvr>
                                        <p:cTn id="5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10" grpId="0"/>
      <p:bldP spid="14" grpId="0" animBg="1"/>
      <p:bldP spid="16" grpId="0" animBg="1"/>
      <p:bldP spid="17" grpId="0" animBg="1"/>
      <p:bldP spid="18" grpId="0" animBg="1"/>
      <p:bldP spid="19" grpId="0" animBg="1"/>
      <p:bldP spid="20" grpId="0" animBg="1"/>
      <p:bldP spid="21" grpId="0" animBg="1"/>
      <p:bldP spid="22" grpId="0" animBg="1"/>
      <p:bldP spid="23" grpId="0" animBg="1"/>
      <p:bldP spid="24" grpId="0" animBg="1"/>
      <p:bldP spid="2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33362" y="245872"/>
            <a:ext cx="11725276" cy="6366256"/>
          </a:xfrm>
          <a:prstGeom prst="rect">
            <a:avLst/>
          </a:prstGeom>
          <a:noFill/>
          <a:ln>
            <a:solidFill>
              <a:srgbClr val="F74B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5003408" y="831203"/>
            <a:ext cx="2185182" cy="218518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2855368" y="3584511"/>
            <a:ext cx="6481262" cy="769441"/>
          </a:xfrm>
          <a:prstGeom prst="rect">
            <a:avLst/>
          </a:prstGeom>
        </p:spPr>
        <p:txBody>
          <a:bodyPr wrap="none">
            <a:spAutoFit/>
          </a:bodyPr>
          <a:lstStyle/>
          <a:p>
            <a:pPr algn="ctr"/>
            <a:r>
              <a:rPr lang="zh-CN" altLang="en-US" sz="4400" dirty="0">
                <a:solidFill>
                  <a:schemeClr val="tx1">
                    <a:lumMod val="75000"/>
                    <a:lumOff val="25000"/>
                  </a:schemeClr>
                </a:solidFill>
                <a:cs typeface="+mn-ea"/>
                <a:sym typeface="+mn-lt"/>
              </a:rPr>
              <a:t>客情维护</a:t>
            </a:r>
            <a:r>
              <a:rPr lang="en-US" altLang="zh-CN" sz="4400" dirty="0">
                <a:solidFill>
                  <a:schemeClr val="tx1">
                    <a:lumMod val="75000"/>
                    <a:lumOff val="25000"/>
                  </a:schemeClr>
                </a:solidFill>
                <a:cs typeface="+mn-ea"/>
                <a:sym typeface="+mn-lt"/>
              </a:rPr>
              <a:t>——</a:t>
            </a:r>
            <a:r>
              <a:rPr lang="zh-CN" altLang="en-US" sz="4400" dirty="0">
                <a:solidFill>
                  <a:schemeClr val="tx1">
                    <a:lumMod val="75000"/>
                    <a:lumOff val="25000"/>
                  </a:schemeClr>
                </a:solidFill>
                <a:cs typeface="+mn-ea"/>
                <a:sym typeface="+mn-lt"/>
              </a:rPr>
              <a:t>顾客要什么</a:t>
            </a:r>
            <a:endParaRPr lang="zh-CN" altLang="en-US" sz="4400" dirty="0">
              <a:solidFill>
                <a:schemeClr val="tx1">
                  <a:lumMod val="75000"/>
                  <a:lumOff val="25000"/>
                </a:schemeClr>
              </a:solidFill>
              <a:cs typeface="+mn-ea"/>
              <a:sym typeface="+mn-lt"/>
            </a:endParaRPr>
          </a:p>
        </p:txBody>
      </p:sp>
      <p:sp>
        <p:nvSpPr>
          <p:cNvPr id="7" name="箭头: V 形 6"/>
          <p:cNvSpPr/>
          <p:nvPr/>
        </p:nvSpPr>
        <p:spPr>
          <a:xfrm rot="16200000" flipH="1">
            <a:off x="5828062" y="5097845"/>
            <a:ext cx="535875" cy="975360"/>
          </a:xfrm>
          <a:prstGeom prst="chevron">
            <a:avLst>
              <a:gd name="adj" fmla="val 72508"/>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文本框 7"/>
          <p:cNvSpPr txBox="1"/>
          <p:nvPr/>
        </p:nvSpPr>
        <p:spPr>
          <a:xfrm>
            <a:off x="5421112" y="1348896"/>
            <a:ext cx="1411488" cy="1107996"/>
          </a:xfrm>
          <a:prstGeom prst="rect">
            <a:avLst/>
          </a:prstGeom>
          <a:noFill/>
        </p:spPr>
        <p:txBody>
          <a:bodyPr wrap="square" rtlCol="0">
            <a:spAutoFit/>
          </a:bodyPr>
          <a:lstStyle/>
          <a:p>
            <a:pPr algn="ctr"/>
            <a:r>
              <a:rPr lang="en-US" altLang="zh-CN" sz="6600" dirty="0">
                <a:solidFill>
                  <a:schemeClr val="bg1"/>
                </a:solidFill>
                <a:cs typeface="+mn-ea"/>
                <a:sym typeface="+mn-lt"/>
              </a:rPr>
              <a:t>01</a:t>
            </a:r>
            <a:endParaRPr lang="zh-CN" altLang="en-US" sz="6600" dirty="0">
              <a:solidFill>
                <a:schemeClr val="bg1"/>
              </a:solidFill>
              <a:cs typeface="+mn-ea"/>
              <a:sym typeface="+mn-lt"/>
            </a:endParaRPr>
          </a:p>
        </p:txBody>
      </p:sp>
      <p:sp>
        <p:nvSpPr>
          <p:cNvPr id="10" name="椭圆 9"/>
          <p:cNvSpPr/>
          <p:nvPr/>
        </p:nvSpPr>
        <p:spPr>
          <a:xfrm>
            <a:off x="10719174" y="3045706"/>
            <a:ext cx="132522" cy="13252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2711992" y="833192"/>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a:off x="8517682" y="1326335"/>
            <a:ext cx="185530" cy="18553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4015448" y="2458804"/>
            <a:ext cx="303092" cy="30309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4" name="椭圆 13"/>
          <p:cNvSpPr/>
          <p:nvPr/>
        </p:nvSpPr>
        <p:spPr>
          <a:xfrm>
            <a:off x="2273735" y="5533771"/>
            <a:ext cx="98403" cy="98403"/>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9639574" y="4353952"/>
            <a:ext cx="369096" cy="36909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10" grpId="0" animBg="1"/>
      <p:bldP spid="11" grpId="0" animBg="1"/>
      <p:bldP spid="12" grpId="0" animBg="1"/>
      <p:bldP spid="13" grpId="0" animBg="1"/>
      <p:bldP spid="14"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69034" y="2202081"/>
            <a:ext cx="4853496" cy="3235664"/>
          </a:xfrm>
          <a:prstGeom prst="rect">
            <a:avLst/>
          </a:prstGeom>
        </p:spPr>
      </p:pic>
      <p:sp>
        <p:nvSpPr>
          <p:cNvPr id="4" name="矩形 3"/>
          <p:cNvSpPr/>
          <p:nvPr/>
        </p:nvSpPr>
        <p:spPr>
          <a:xfrm>
            <a:off x="956462" y="264534"/>
            <a:ext cx="3057248" cy="584775"/>
          </a:xfrm>
          <a:prstGeom prst="rect">
            <a:avLst/>
          </a:prstGeom>
        </p:spPr>
        <p:txBody>
          <a:bodyPr wrap="none">
            <a:spAutoFit/>
          </a:bodyPr>
          <a:lstStyle/>
          <a:p>
            <a:r>
              <a:rPr lang="zh-CN" altLang="en-US" sz="3200" dirty="0">
                <a:solidFill>
                  <a:schemeClr val="tx1">
                    <a:lumMod val="75000"/>
                    <a:lumOff val="25000"/>
                  </a:schemeClr>
                </a:solidFill>
                <a:cs typeface="+mn-ea"/>
                <a:sym typeface="+mn-lt"/>
              </a:rPr>
              <a:t>观察客户的技巧</a:t>
            </a:r>
            <a:endParaRPr lang="zh-CN" altLang="en-US" sz="3200" dirty="0">
              <a:solidFill>
                <a:schemeClr val="tx1">
                  <a:lumMod val="75000"/>
                  <a:lumOff val="25000"/>
                </a:schemeClr>
              </a:solidFill>
              <a:cs typeface="+mn-ea"/>
              <a:sym typeface="+mn-lt"/>
            </a:endParaRPr>
          </a:p>
        </p:txBody>
      </p:sp>
      <p:grpSp>
        <p:nvGrpSpPr>
          <p:cNvPr id="8" name="组合 7"/>
          <p:cNvGrpSpPr/>
          <p:nvPr/>
        </p:nvGrpSpPr>
        <p:grpSpPr>
          <a:xfrm>
            <a:off x="514860" y="433371"/>
            <a:ext cx="351692" cy="303373"/>
            <a:chOff x="992651" y="1308295"/>
            <a:chExt cx="505558" cy="436099"/>
          </a:xfrm>
        </p:grpSpPr>
        <p:sp>
          <p:nvSpPr>
            <p:cNvPr id="5" name="箭头: V 形 4"/>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35" name="矩形 34"/>
          <p:cNvSpPr/>
          <p:nvPr/>
        </p:nvSpPr>
        <p:spPr>
          <a:xfrm>
            <a:off x="5936425" y="2162296"/>
            <a:ext cx="5486541" cy="3323987"/>
          </a:xfrm>
          <a:prstGeom prst="rect">
            <a:avLst/>
          </a:prstGeom>
        </p:spPr>
        <p:txBody>
          <a:bodyPr wrap="square">
            <a:spAutoFit/>
          </a:bodyPr>
          <a:lstStyle/>
          <a:p>
            <a:pPr marL="342900" indent="-342900">
              <a:lnSpc>
                <a:spcPct val="150000"/>
              </a:lnSpc>
              <a:buFont typeface="+mj-lt"/>
              <a:buAutoNum type="alphaLcPeriod"/>
            </a:pPr>
            <a:r>
              <a:rPr lang="zh-CN" altLang="en-US" sz="2000" dirty="0">
                <a:solidFill>
                  <a:schemeClr val="tx1">
                    <a:lumMod val="75000"/>
                    <a:lumOff val="25000"/>
                  </a:schemeClr>
                </a:solidFill>
                <a:cs typeface="+mn-ea"/>
                <a:sym typeface="+mn-lt"/>
              </a:rPr>
              <a:t>观察客户要求目光敏锐、行动迅速。</a:t>
            </a:r>
            <a:endParaRPr lang="en-US" altLang="zh-CN" sz="2000" dirty="0">
              <a:solidFill>
                <a:schemeClr val="tx1">
                  <a:lumMod val="75000"/>
                  <a:lumOff val="25000"/>
                </a:schemeClr>
              </a:solidFill>
              <a:cs typeface="+mn-ea"/>
              <a:sym typeface="+mn-lt"/>
            </a:endParaRPr>
          </a:p>
          <a:p>
            <a:pPr marL="342900" indent="-342900">
              <a:lnSpc>
                <a:spcPct val="150000"/>
              </a:lnSpc>
              <a:buFont typeface="+mj-lt"/>
              <a:buAutoNum type="alphaLcPeriod"/>
            </a:pPr>
            <a:r>
              <a:rPr lang="zh-CN" altLang="en-US" sz="2000" dirty="0">
                <a:solidFill>
                  <a:schemeClr val="tx1">
                    <a:lumMod val="75000"/>
                    <a:lumOff val="25000"/>
                  </a:schemeClr>
                </a:solidFill>
                <a:cs typeface="+mn-ea"/>
                <a:sym typeface="+mn-lt"/>
              </a:rPr>
              <a:t>观察顾客时要表情轻松，不要扭扭捏捏或紧张不安。注意：观察顾客不要表现得太过分，像是在监视顾客或对他本人感兴趣一样。</a:t>
            </a:r>
            <a:endParaRPr lang="zh-CN" altLang="en-US" sz="2000" dirty="0">
              <a:solidFill>
                <a:schemeClr val="tx1">
                  <a:lumMod val="75000"/>
                  <a:lumOff val="25000"/>
                </a:schemeClr>
              </a:solidFill>
              <a:cs typeface="+mn-ea"/>
              <a:sym typeface="+mn-lt"/>
            </a:endParaRPr>
          </a:p>
          <a:p>
            <a:pPr marL="342900" indent="-342900">
              <a:lnSpc>
                <a:spcPct val="150000"/>
              </a:lnSpc>
              <a:buFont typeface="+mj-lt"/>
              <a:buAutoNum type="alphaLcPeriod"/>
            </a:pPr>
            <a:r>
              <a:rPr lang="zh-CN" altLang="en-US" sz="2000" dirty="0">
                <a:solidFill>
                  <a:schemeClr val="tx1">
                    <a:lumMod val="75000"/>
                    <a:lumOff val="25000"/>
                  </a:schemeClr>
                </a:solidFill>
                <a:cs typeface="+mn-ea"/>
                <a:sym typeface="+mn-lt"/>
              </a:rPr>
              <a:t>观察顾客要求感情投入，感情投入就能理解一切。你要能设身处地为顾客着想。你必须通过顾客的眼睛去观察和体会。</a:t>
            </a:r>
            <a:endParaRPr lang="zh-CN" altLang="en-US" sz="2000" dirty="0">
              <a:solidFill>
                <a:schemeClr val="tx1">
                  <a:lumMod val="75000"/>
                  <a:lumOff val="25000"/>
                </a:schemeClr>
              </a:solidFill>
              <a:cs typeface="+mn-ea"/>
              <a:sym typeface="+mn-lt"/>
            </a:endParaRPr>
          </a:p>
        </p:txBody>
      </p:sp>
      <p:sp>
        <p:nvSpPr>
          <p:cNvPr id="38" name="矩形 37"/>
          <p:cNvSpPr/>
          <p:nvPr/>
        </p:nvSpPr>
        <p:spPr>
          <a:xfrm>
            <a:off x="3083240" y="5206912"/>
            <a:ext cx="2467342" cy="461665"/>
          </a:xfrm>
          <a:prstGeom prst="rect">
            <a:avLst/>
          </a:prstGeom>
          <a:gradFill>
            <a:gsLst>
              <a:gs pos="0">
                <a:srgbClr val="FE532B"/>
              </a:gs>
              <a:gs pos="100000">
                <a:srgbClr val="F54A05"/>
              </a:gs>
            </a:gsLst>
            <a:lin ang="5400000" scaled="1"/>
          </a:gradFill>
        </p:spPr>
        <p:txBody>
          <a:bodyPr wrap="none">
            <a:spAutoFit/>
          </a:bodyPr>
          <a:lstStyle/>
          <a:p>
            <a:pPr lvl="0"/>
            <a:r>
              <a:rPr lang="en-US" altLang="zh-CN" sz="2400" dirty="0">
                <a:solidFill>
                  <a:schemeClr val="bg1"/>
                </a:solidFill>
                <a:cs typeface="+mn-ea"/>
                <a:sym typeface="+mn-lt"/>
              </a:rPr>
              <a:t>01.</a:t>
            </a:r>
            <a:r>
              <a:rPr lang="zh-CN" altLang="en-US" sz="2400" dirty="0">
                <a:solidFill>
                  <a:schemeClr val="bg1"/>
                </a:solidFill>
                <a:cs typeface="+mn-ea"/>
                <a:sym typeface="+mn-lt"/>
              </a:rPr>
              <a:t>观察客户要求</a:t>
            </a:r>
            <a:endParaRPr lang="zh-CN" altLang="en-US" sz="24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5">
                                            <p:txEl>
                                              <p:pRg st="0" end="0"/>
                                            </p:txEl>
                                          </p:spTgt>
                                        </p:tgtEl>
                                        <p:attrNameLst>
                                          <p:attrName>style.visibility</p:attrName>
                                        </p:attrNameLst>
                                      </p:cBhvr>
                                      <p:to>
                                        <p:strVal val="visible"/>
                                      </p:to>
                                    </p:set>
                                    <p:animEffect transition="in" filter="randombar(horizontal)">
                                      <p:cBhvr>
                                        <p:cTn id="11" dur="500"/>
                                        <p:tgtEl>
                                          <p:spTgt spid="35">
                                            <p:txEl>
                                              <p:pRg st="0" end="0"/>
                                            </p:txEl>
                                          </p:spTgt>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35">
                                            <p:txEl>
                                              <p:pRg st="1" end="1"/>
                                            </p:txEl>
                                          </p:spTgt>
                                        </p:tgtEl>
                                        <p:attrNameLst>
                                          <p:attrName>style.visibility</p:attrName>
                                        </p:attrNameLst>
                                      </p:cBhvr>
                                      <p:to>
                                        <p:strVal val="visible"/>
                                      </p:to>
                                    </p:set>
                                    <p:animEffect transition="in" filter="randombar(horizontal)">
                                      <p:cBhvr>
                                        <p:cTn id="15" dur="500"/>
                                        <p:tgtEl>
                                          <p:spTgt spid="35">
                                            <p:txEl>
                                              <p:pRg st="1" end="1"/>
                                            </p:txEl>
                                          </p:spTgt>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35">
                                            <p:txEl>
                                              <p:pRg st="2" end="2"/>
                                            </p:txEl>
                                          </p:spTgt>
                                        </p:tgtEl>
                                        <p:attrNameLst>
                                          <p:attrName>style.visibility</p:attrName>
                                        </p:attrNameLst>
                                      </p:cBhvr>
                                      <p:to>
                                        <p:strVal val="visible"/>
                                      </p:to>
                                    </p:set>
                                    <p:animEffect transition="in" filter="randombar(horizontal)">
                                      <p:cBhvr>
                                        <p:cTn id="19" dur="500"/>
                                        <p:tgtEl>
                                          <p:spTgt spid="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56462" y="264534"/>
            <a:ext cx="3057248" cy="584775"/>
          </a:xfrm>
          <a:prstGeom prst="rect">
            <a:avLst/>
          </a:prstGeom>
        </p:spPr>
        <p:txBody>
          <a:bodyPr wrap="none">
            <a:spAutoFit/>
          </a:bodyPr>
          <a:lstStyle/>
          <a:p>
            <a:r>
              <a:rPr lang="zh-CN" altLang="en-US" sz="3200" dirty="0">
                <a:solidFill>
                  <a:schemeClr val="tx1">
                    <a:lumMod val="75000"/>
                    <a:lumOff val="25000"/>
                  </a:schemeClr>
                </a:solidFill>
                <a:cs typeface="+mn-ea"/>
                <a:sym typeface="+mn-lt"/>
              </a:rPr>
              <a:t>导购的工作任务</a:t>
            </a:r>
            <a:endParaRPr lang="zh-CN" altLang="en-US" sz="3200" dirty="0">
              <a:solidFill>
                <a:schemeClr val="tx1">
                  <a:lumMod val="75000"/>
                  <a:lumOff val="25000"/>
                </a:schemeClr>
              </a:solidFill>
              <a:cs typeface="+mn-ea"/>
              <a:sym typeface="+mn-lt"/>
            </a:endParaRPr>
          </a:p>
        </p:txBody>
      </p:sp>
      <p:grpSp>
        <p:nvGrpSpPr>
          <p:cNvPr id="8" name="组合 7"/>
          <p:cNvGrpSpPr/>
          <p:nvPr/>
        </p:nvGrpSpPr>
        <p:grpSpPr>
          <a:xfrm>
            <a:off x="514860" y="433371"/>
            <a:ext cx="351692" cy="303373"/>
            <a:chOff x="992651" y="1308295"/>
            <a:chExt cx="505558" cy="436099"/>
          </a:xfrm>
        </p:grpSpPr>
        <p:sp>
          <p:nvSpPr>
            <p:cNvPr id="5" name="箭头: V 形 4"/>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p:cNvSpPr/>
          <p:nvPr/>
        </p:nvSpPr>
        <p:spPr>
          <a:xfrm>
            <a:off x="956462" y="1583088"/>
            <a:ext cx="2775119" cy="461665"/>
          </a:xfrm>
          <a:prstGeom prst="rect">
            <a:avLst/>
          </a:prstGeom>
          <a:gradFill>
            <a:gsLst>
              <a:gs pos="0">
                <a:srgbClr val="FE532B"/>
              </a:gs>
              <a:gs pos="100000">
                <a:srgbClr val="F54A05"/>
              </a:gs>
            </a:gsLst>
            <a:lin ang="5400000" scaled="1"/>
          </a:gradFill>
        </p:spPr>
        <p:txBody>
          <a:bodyPr wrap="none">
            <a:spAutoFit/>
          </a:bodyPr>
          <a:lstStyle/>
          <a:p>
            <a:pPr lvl="0"/>
            <a:r>
              <a:rPr lang="en-US" altLang="zh-CN" sz="2400" dirty="0">
                <a:solidFill>
                  <a:schemeClr val="bg1"/>
                </a:solidFill>
                <a:cs typeface="+mn-ea"/>
                <a:sym typeface="+mn-lt"/>
              </a:rPr>
              <a:t>02.</a:t>
            </a:r>
            <a:r>
              <a:rPr lang="zh-CN" altLang="en-US" sz="2400" dirty="0">
                <a:solidFill>
                  <a:schemeClr val="bg1"/>
                </a:solidFill>
                <a:cs typeface="+mn-ea"/>
                <a:sym typeface="+mn-lt"/>
              </a:rPr>
              <a:t>观察客户的角度</a:t>
            </a:r>
            <a:endParaRPr lang="zh-CN" altLang="en-US" sz="2400" dirty="0">
              <a:solidFill>
                <a:schemeClr val="bg1"/>
              </a:solidFill>
              <a:cs typeface="+mn-ea"/>
              <a:sym typeface="+mn-lt"/>
            </a:endParaRPr>
          </a:p>
        </p:txBody>
      </p:sp>
      <p:sp>
        <p:nvSpPr>
          <p:cNvPr id="9" name="矩形 8"/>
          <p:cNvSpPr/>
          <p:nvPr/>
        </p:nvSpPr>
        <p:spPr>
          <a:xfrm>
            <a:off x="866553" y="2086195"/>
            <a:ext cx="6195430" cy="1754326"/>
          </a:xfrm>
          <a:prstGeom prst="rect">
            <a:avLst/>
          </a:prstGeom>
        </p:spPr>
        <p:txBody>
          <a:bodyPr wrap="square">
            <a:spAutoFit/>
          </a:bodyPr>
          <a:lstStyle/>
          <a:p>
            <a:pPr>
              <a:lnSpc>
                <a:spcPct val="150000"/>
              </a:lnSpc>
            </a:pPr>
            <a:r>
              <a:rPr lang="zh-CN" altLang="en-US" b="1" dirty="0">
                <a:solidFill>
                  <a:schemeClr val="tx1">
                    <a:lumMod val="75000"/>
                    <a:lumOff val="25000"/>
                  </a:schemeClr>
                </a:solidFill>
                <a:cs typeface="+mn-ea"/>
                <a:sym typeface="+mn-lt"/>
              </a:rPr>
              <a:t>客户每一种表情和动作都潜在一种含义，那些明显特征，相信你能够从人们的购买习惯中发现一些有价值的信号。譬如，当一位服饰鲜艳、珠光宝气的客户走进展销大厅时，你就知道她可能更喜欢买新潮的高档的瓷砖。</a:t>
            </a:r>
            <a:endParaRPr lang="zh-CN" altLang="en-US" b="1" dirty="0">
              <a:solidFill>
                <a:schemeClr val="tx1">
                  <a:lumMod val="75000"/>
                  <a:lumOff val="25000"/>
                </a:schemeClr>
              </a:solidFill>
              <a:cs typeface="+mn-ea"/>
              <a:sym typeface="+mn-lt"/>
            </a:endParaRPr>
          </a:p>
        </p:txBody>
      </p:sp>
      <p:grpSp>
        <p:nvGrpSpPr>
          <p:cNvPr id="10" name="组合 9"/>
          <p:cNvGrpSpPr/>
          <p:nvPr/>
        </p:nvGrpSpPr>
        <p:grpSpPr>
          <a:xfrm>
            <a:off x="956462" y="3914358"/>
            <a:ext cx="6105520" cy="2312832"/>
            <a:chOff x="639144" y="4352764"/>
            <a:chExt cx="6105520" cy="2312832"/>
          </a:xfrm>
        </p:grpSpPr>
        <p:sp>
          <p:nvSpPr>
            <p:cNvPr id="11" name="矩形 10"/>
            <p:cNvSpPr/>
            <p:nvPr/>
          </p:nvSpPr>
          <p:spPr>
            <a:xfrm>
              <a:off x="935466" y="4389827"/>
              <a:ext cx="5682588" cy="2169825"/>
            </a:xfrm>
            <a:prstGeom prst="rect">
              <a:avLst/>
            </a:prstGeom>
          </p:spPr>
          <p:txBody>
            <a:bodyPr wrap="square">
              <a:spAutoFit/>
            </a:bodyPr>
            <a:lstStyle/>
            <a:p>
              <a:pPr>
                <a:lnSpc>
                  <a:spcPct val="150000"/>
                </a:lnSpc>
              </a:pPr>
              <a:r>
                <a:rPr lang="zh-CN" altLang="en-US" b="1" dirty="0">
                  <a:solidFill>
                    <a:schemeClr val="tx1">
                      <a:lumMod val="75000"/>
                      <a:lumOff val="25000"/>
                    </a:schemeClr>
                  </a:solidFill>
                  <a:cs typeface="+mn-ea"/>
                  <a:sym typeface="+mn-lt"/>
                </a:rPr>
                <a:t>当客户在挑选产品时，你能观察到：</a:t>
              </a:r>
              <a:endParaRPr lang="en-US" altLang="zh-CN" b="1" dirty="0">
                <a:solidFill>
                  <a:schemeClr val="tx1">
                    <a:lumMod val="75000"/>
                    <a:lumOff val="25000"/>
                  </a:schemeClr>
                </a:solidFill>
                <a:cs typeface="+mn-ea"/>
                <a:sym typeface="+mn-lt"/>
              </a:endParaRPr>
            </a:p>
            <a:p>
              <a:pPr marL="285750" indent="-285750">
                <a:lnSpc>
                  <a:spcPct val="150000"/>
                </a:lnSpc>
                <a:buFont typeface="Wingdings" panose="05000000000000000000" pitchFamily="2" charset="2"/>
                <a:buChar char="n"/>
              </a:pPr>
              <a:r>
                <a:rPr lang="zh-CN" altLang="en-US" dirty="0">
                  <a:solidFill>
                    <a:schemeClr val="tx1">
                      <a:lumMod val="75000"/>
                      <a:lumOff val="25000"/>
                    </a:schemeClr>
                  </a:solidFill>
                  <a:cs typeface="+mn-ea"/>
                  <a:sym typeface="+mn-lt"/>
                </a:rPr>
                <a:t>注意力不集中，说明客户缺少兴趣。</a:t>
              </a:r>
              <a:endParaRPr lang="en-US" altLang="zh-CN" dirty="0">
                <a:solidFill>
                  <a:schemeClr val="tx1">
                    <a:lumMod val="75000"/>
                    <a:lumOff val="25000"/>
                  </a:schemeClr>
                </a:solidFill>
                <a:cs typeface="+mn-ea"/>
                <a:sym typeface="+mn-lt"/>
              </a:endParaRPr>
            </a:p>
            <a:p>
              <a:pPr marL="285750" indent="-285750">
                <a:lnSpc>
                  <a:spcPct val="150000"/>
                </a:lnSpc>
                <a:buFont typeface="Wingdings" panose="05000000000000000000" pitchFamily="2" charset="2"/>
                <a:buChar char="n"/>
              </a:pPr>
              <a:r>
                <a:rPr lang="zh-CN" altLang="en-US" dirty="0">
                  <a:solidFill>
                    <a:schemeClr val="tx1">
                      <a:lumMod val="75000"/>
                      <a:lumOff val="25000"/>
                    </a:schemeClr>
                  </a:solidFill>
                  <a:cs typeface="+mn-ea"/>
                  <a:sym typeface="+mn-lt"/>
                </a:rPr>
                <a:t>哪个顾客握紧拳头，低下了头说明客户感到不高兴。</a:t>
              </a:r>
              <a:endParaRPr lang="en-US" altLang="zh-CN" dirty="0">
                <a:solidFill>
                  <a:schemeClr val="tx1">
                    <a:lumMod val="75000"/>
                    <a:lumOff val="25000"/>
                  </a:schemeClr>
                </a:solidFill>
                <a:cs typeface="+mn-ea"/>
                <a:sym typeface="+mn-lt"/>
              </a:endParaRPr>
            </a:p>
            <a:p>
              <a:pPr marL="285750" indent="-285750">
                <a:lnSpc>
                  <a:spcPct val="150000"/>
                </a:lnSpc>
                <a:buFont typeface="Wingdings" panose="05000000000000000000" pitchFamily="2" charset="2"/>
                <a:buChar char="n"/>
              </a:pPr>
              <a:r>
                <a:rPr lang="zh-CN" altLang="en-US" dirty="0">
                  <a:solidFill>
                    <a:schemeClr val="tx1">
                      <a:lumMod val="75000"/>
                      <a:lumOff val="25000"/>
                    </a:schemeClr>
                  </a:solidFill>
                  <a:cs typeface="+mn-ea"/>
                  <a:sym typeface="+mn-lt"/>
                </a:rPr>
                <a:t>扬起眉毛并微笑，头偏向一边，是客户一种感兴趣的表示</a:t>
              </a:r>
              <a:endParaRPr lang="zh-CN" altLang="en-US" dirty="0">
                <a:solidFill>
                  <a:schemeClr val="tx1">
                    <a:lumMod val="75000"/>
                    <a:lumOff val="25000"/>
                  </a:schemeClr>
                </a:solidFill>
                <a:cs typeface="+mn-ea"/>
                <a:sym typeface="+mn-lt"/>
              </a:endParaRPr>
            </a:p>
          </p:txBody>
        </p:sp>
        <p:sp>
          <p:nvSpPr>
            <p:cNvPr id="12" name="矩形 11"/>
            <p:cNvSpPr/>
            <p:nvPr/>
          </p:nvSpPr>
          <p:spPr>
            <a:xfrm>
              <a:off x="639144" y="4352764"/>
              <a:ext cx="6105520" cy="2312832"/>
            </a:xfrm>
            <a:prstGeom prst="rect">
              <a:avLst/>
            </a:prstGeom>
            <a:noFill/>
            <a:ln>
              <a:solidFill>
                <a:srgbClr val="F36B2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grpSp>
      <p:grpSp>
        <p:nvGrpSpPr>
          <p:cNvPr id="2" name="组合 1"/>
          <p:cNvGrpSpPr/>
          <p:nvPr/>
        </p:nvGrpSpPr>
        <p:grpSpPr>
          <a:xfrm>
            <a:off x="7688782" y="2159254"/>
            <a:ext cx="3546756" cy="3584334"/>
            <a:chOff x="7842741" y="3371468"/>
            <a:chExt cx="3087853" cy="3120570"/>
          </a:xfrm>
        </p:grpSpPr>
        <p:sp>
          <p:nvSpPr>
            <p:cNvPr id="15" name="椭圆 14"/>
            <p:cNvSpPr/>
            <p:nvPr/>
          </p:nvSpPr>
          <p:spPr>
            <a:xfrm>
              <a:off x="8876714" y="3371468"/>
              <a:ext cx="1026940" cy="102694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8876714" y="5465098"/>
              <a:ext cx="1026940" cy="102694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7849774" y="3823553"/>
              <a:ext cx="1026940" cy="102694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p:cNvSpPr/>
            <p:nvPr/>
          </p:nvSpPr>
          <p:spPr>
            <a:xfrm>
              <a:off x="9903654" y="3823553"/>
              <a:ext cx="1026940" cy="102694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7842741" y="4931753"/>
              <a:ext cx="1026940" cy="102694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a:off x="9896621" y="4931753"/>
              <a:ext cx="1026940" cy="102694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1" name="矩形 20"/>
          <p:cNvSpPr/>
          <p:nvPr/>
        </p:nvSpPr>
        <p:spPr>
          <a:xfrm>
            <a:off x="7870579" y="2994150"/>
            <a:ext cx="891591" cy="461665"/>
          </a:xfrm>
          <a:prstGeom prst="rect">
            <a:avLst/>
          </a:prstGeom>
        </p:spPr>
        <p:txBody>
          <a:bodyPr wrap="none">
            <a:spAutoFit/>
          </a:bodyPr>
          <a:lstStyle/>
          <a:p>
            <a:r>
              <a:rPr lang="zh-CN" altLang="en-US" sz="2400" dirty="0">
                <a:solidFill>
                  <a:schemeClr val="bg1"/>
                </a:solidFill>
                <a:cs typeface="+mn-ea"/>
                <a:sym typeface="+mn-lt"/>
              </a:rPr>
              <a:t>年 龄</a:t>
            </a:r>
            <a:endParaRPr lang="zh-CN" altLang="en-US" sz="2400" dirty="0">
              <a:solidFill>
                <a:schemeClr val="bg1"/>
              </a:solidFill>
              <a:cs typeface="+mn-ea"/>
              <a:sym typeface="+mn-lt"/>
            </a:endParaRPr>
          </a:p>
        </p:txBody>
      </p:sp>
      <p:sp>
        <p:nvSpPr>
          <p:cNvPr id="22" name="矩形 21"/>
          <p:cNvSpPr/>
          <p:nvPr/>
        </p:nvSpPr>
        <p:spPr>
          <a:xfrm>
            <a:off x="9035631" y="2479860"/>
            <a:ext cx="891591" cy="461665"/>
          </a:xfrm>
          <a:prstGeom prst="rect">
            <a:avLst/>
          </a:prstGeom>
        </p:spPr>
        <p:txBody>
          <a:bodyPr wrap="none">
            <a:spAutoFit/>
          </a:bodyPr>
          <a:lstStyle/>
          <a:p>
            <a:r>
              <a:rPr lang="zh-CN" altLang="en-US" sz="2400" dirty="0">
                <a:solidFill>
                  <a:schemeClr val="bg1"/>
                </a:solidFill>
                <a:cs typeface="+mn-ea"/>
                <a:sym typeface="+mn-lt"/>
              </a:rPr>
              <a:t>服 饰</a:t>
            </a:r>
            <a:endParaRPr lang="zh-CN" altLang="en-US" sz="2400" dirty="0">
              <a:solidFill>
                <a:schemeClr val="bg1"/>
              </a:solidFill>
              <a:cs typeface="+mn-ea"/>
              <a:sym typeface="+mn-lt"/>
            </a:endParaRPr>
          </a:p>
        </p:txBody>
      </p:sp>
      <p:sp>
        <p:nvSpPr>
          <p:cNvPr id="23" name="矩形 22"/>
          <p:cNvSpPr/>
          <p:nvPr/>
        </p:nvSpPr>
        <p:spPr>
          <a:xfrm>
            <a:off x="10260288" y="3036289"/>
            <a:ext cx="891591" cy="461665"/>
          </a:xfrm>
          <a:prstGeom prst="rect">
            <a:avLst/>
          </a:prstGeom>
        </p:spPr>
        <p:txBody>
          <a:bodyPr wrap="none">
            <a:spAutoFit/>
          </a:bodyPr>
          <a:lstStyle/>
          <a:p>
            <a:r>
              <a:rPr lang="zh-CN" altLang="en-US" sz="2400" dirty="0">
                <a:solidFill>
                  <a:schemeClr val="bg1"/>
                </a:solidFill>
                <a:cs typeface="+mn-ea"/>
                <a:sym typeface="+mn-lt"/>
              </a:rPr>
              <a:t>语 言</a:t>
            </a:r>
            <a:endParaRPr lang="zh-CN" altLang="en-US" sz="2400" dirty="0">
              <a:solidFill>
                <a:schemeClr val="bg1"/>
              </a:solidFill>
              <a:cs typeface="+mn-ea"/>
              <a:sym typeface="+mn-lt"/>
            </a:endParaRPr>
          </a:p>
        </p:txBody>
      </p:sp>
      <p:sp>
        <p:nvSpPr>
          <p:cNvPr id="24" name="矩形 23"/>
          <p:cNvSpPr/>
          <p:nvPr/>
        </p:nvSpPr>
        <p:spPr>
          <a:xfrm>
            <a:off x="7888677" y="4125701"/>
            <a:ext cx="861132" cy="830997"/>
          </a:xfrm>
          <a:prstGeom prst="rect">
            <a:avLst/>
          </a:prstGeom>
        </p:spPr>
        <p:txBody>
          <a:bodyPr wrap="square">
            <a:spAutoFit/>
          </a:bodyPr>
          <a:lstStyle/>
          <a:p>
            <a:r>
              <a:rPr lang="zh-CN" altLang="en-US" sz="2400" dirty="0">
                <a:solidFill>
                  <a:schemeClr val="bg1"/>
                </a:solidFill>
                <a:cs typeface="+mn-ea"/>
                <a:sym typeface="+mn-lt"/>
              </a:rPr>
              <a:t>身体语言</a:t>
            </a:r>
            <a:endParaRPr lang="zh-CN" altLang="en-US" sz="2400" dirty="0">
              <a:solidFill>
                <a:schemeClr val="bg1"/>
              </a:solidFill>
              <a:cs typeface="+mn-ea"/>
              <a:sym typeface="+mn-lt"/>
            </a:endParaRPr>
          </a:p>
        </p:txBody>
      </p:sp>
      <p:sp>
        <p:nvSpPr>
          <p:cNvPr id="25" name="矩形 24"/>
          <p:cNvSpPr/>
          <p:nvPr/>
        </p:nvSpPr>
        <p:spPr>
          <a:xfrm>
            <a:off x="9035630" y="4900147"/>
            <a:ext cx="891591" cy="461665"/>
          </a:xfrm>
          <a:prstGeom prst="rect">
            <a:avLst/>
          </a:prstGeom>
        </p:spPr>
        <p:txBody>
          <a:bodyPr wrap="none">
            <a:spAutoFit/>
          </a:bodyPr>
          <a:lstStyle/>
          <a:p>
            <a:r>
              <a:rPr lang="zh-CN" altLang="en-US" sz="2400" dirty="0">
                <a:solidFill>
                  <a:schemeClr val="bg1"/>
                </a:solidFill>
                <a:cs typeface="+mn-ea"/>
                <a:sym typeface="+mn-lt"/>
              </a:rPr>
              <a:t>行 为</a:t>
            </a:r>
            <a:endParaRPr lang="zh-CN" altLang="en-US" sz="2400" dirty="0">
              <a:solidFill>
                <a:schemeClr val="bg1"/>
              </a:solidFill>
              <a:cs typeface="+mn-ea"/>
              <a:sym typeface="+mn-lt"/>
            </a:endParaRPr>
          </a:p>
        </p:txBody>
      </p:sp>
      <p:sp>
        <p:nvSpPr>
          <p:cNvPr id="26" name="矩形 25"/>
          <p:cNvSpPr/>
          <p:nvPr/>
        </p:nvSpPr>
        <p:spPr>
          <a:xfrm>
            <a:off x="10080790" y="4148530"/>
            <a:ext cx="1107997" cy="830997"/>
          </a:xfrm>
          <a:prstGeom prst="rect">
            <a:avLst/>
          </a:prstGeom>
        </p:spPr>
        <p:txBody>
          <a:bodyPr wrap="none">
            <a:spAutoFit/>
          </a:bodyPr>
          <a:lstStyle/>
          <a:p>
            <a:pPr algn="ctr"/>
            <a:r>
              <a:rPr lang="zh-CN" altLang="en-US" sz="2400" dirty="0">
                <a:solidFill>
                  <a:schemeClr val="bg1"/>
                </a:solidFill>
                <a:cs typeface="+mn-ea"/>
                <a:sym typeface="+mn-lt"/>
              </a:rPr>
              <a:t>态度等</a:t>
            </a:r>
            <a:endParaRPr lang="en-US" altLang="zh-CN" sz="2400" dirty="0">
              <a:solidFill>
                <a:schemeClr val="bg1"/>
              </a:solidFill>
              <a:cs typeface="+mn-ea"/>
              <a:sym typeface="+mn-lt"/>
            </a:endParaRPr>
          </a:p>
          <a:p>
            <a:pPr algn="ctr"/>
            <a:r>
              <a:rPr lang="zh-CN" altLang="en-US" sz="2400" dirty="0">
                <a:solidFill>
                  <a:schemeClr val="bg1"/>
                </a:solidFill>
                <a:cs typeface="+mn-ea"/>
                <a:sym typeface="+mn-lt"/>
              </a:rPr>
              <a:t>角度</a:t>
            </a:r>
            <a:endParaRPr lang="zh-CN" altLang="en-US" sz="2400" dirty="0">
              <a:solidFill>
                <a:schemeClr val="bg1"/>
              </a:solidFill>
              <a:cs typeface="+mn-ea"/>
              <a:sym typeface="+mn-lt"/>
            </a:endParaRPr>
          </a:p>
        </p:txBody>
      </p:sp>
      <p:sp>
        <p:nvSpPr>
          <p:cNvPr id="27" name="文本框 26"/>
          <p:cNvSpPr txBox="1"/>
          <p:nvPr/>
        </p:nvSpPr>
        <p:spPr>
          <a:xfrm>
            <a:off x="9129979" y="3668807"/>
            <a:ext cx="697627" cy="707886"/>
          </a:xfrm>
          <a:prstGeom prst="rect">
            <a:avLst/>
          </a:prstGeom>
          <a:noFill/>
        </p:spPr>
        <p:txBody>
          <a:bodyPr wrap="none" rtlCol="0">
            <a:spAutoFit/>
          </a:bodyPr>
          <a:lstStyle/>
          <a:p>
            <a:r>
              <a:rPr lang="zh-CN" altLang="en-US" sz="2000" dirty="0">
                <a:solidFill>
                  <a:schemeClr val="tx1">
                    <a:lumMod val="75000"/>
                    <a:lumOff val="25000"/>
                  </a:schemeClr>
                </a:solidFill>
                <a:cs typeface="+mn-ea"/>
                <a:sym typeface="+mn-lt"/>
              </a:rPr>
              <a:t>现象</a:t>
            </a:r>
            <a:endParaRPr lang="en-US" altLang="zh-CN" sz="2000" dirty="0">
              <a:solidFill>
                <a:schemeClr val="tx1">
                  <a:lumMod val="75000"/>
                  <a:lumOff val="25000"/>
                </a:schemeClr>
              </a:solidFill>
              <a:cs typeface="+mn-ea"/>
              <a:sym typeface="+mn-lt"/>
            </a:endParaRPr>
          </a:p>
          <a:p>
            <a:r>
              <a:rPr lang="zh-CN" altLang="en-US" sz="2000" dirty="0">
                <a:solidFill>
                  <a:schemeClr val="tx1">
                    <a:lumMod val="75000"/>
                    <a:lumOff val="25000"/>
                  </a:schemeClr>
                </a:solidFill>
                <a:cs typeface="+mn-ea"/>
                <a:sym typeface="+mn-lt"/>
              </a:rPr>
              <a:t>解释</a:t>
            </a:r>
            <a:endParaRPr lang="zh-CN" altLang="en-US" sz="20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randombar(horizontal)">
                                      <p:cBhvr>
                                        <p:cTn id="11" dur="500"/>
                                        <p:tgtEl>
                                          <p:spTgt spid="9"/>
                                        </p:tgtEl>
                                      </p:cBhvr>
                                    </p:animEffect>
                                  </p:childTnLst>
                                </p:cTn>
                              </p:par>
                            </p:childTnLst>
                          </p:cTn>
                        </p:par>
                        <p:par>
                          <p:cTn id="12" fill="hold">
                            <p:stCondLst>
                              <p:cond delay="1000"/>
                            </p:stCondLst>
                            <p:childTnLst>
                              <p:par>
                                <p:cTn id="13" presetID="37"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900" decel="100000" fill="hold"/>
                                        <p:tgtEl>
                                          <p:spTgt spid="10"/>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56462" y="264534"/>
            <a:ext cx="2646878" cy="584775"/>
          </a:xfrm>
          <a:prstGeom prst="rect">
            <a:avLst/>
          </a:prstGeom>
        </p:spPr>
        <p:txBody>
          <a:bodyPr wrap="none">
            <a:spAutoFit/>
          </a:bodyPr>
          <a:lstStyle/>
          <a:p>
            <a:r>
              <a:rPr lang="zh-CN" altLang="en-US" sz="3200" dirty="0">
                <a:solidFill>
                  <a:schemeClr val="tx1">
                    <a:lumMod val="75000"/>
                    <a:lumOff val="25000"/>
                  </a:schemeClr>
                </a:solidFill>
                <a:cs typeface="+mn-ea"/>
                <a:sym typeface="+mn-lt"/>
              </a:rPr>
              <a:t>销售成功技巧</a:t>
            </a:r>
            <a:endParaRPr lang="zh-CN" altLang="en-US" sz="3200" dirty="0">
              <a:solidFill>
                <a:schemeClr val="tx1">
                  <a:lumMod val="75000"/>
                  <a:lumOff val="25000"/>
                </a:schemeClr>
              </a:solidFill>
              <a:cs typeface="+mn-ea"/>
              <a:sym typeface="+mn-lt"/>
            </a:endParaRPr>
          </a:p>
        </p:txBody>
      </p:sp>
      <p:grpSp>
        <p:nvGrpSpPr>
          <p:cNvPr id="8" name="组合 7"/>
          <p:cNvGrpSpPr/>
          <p:nvPr/>
        </p:nvGrpSpPr>
        <p:grpSpPr>
          <a:xfrm>
            <a:off x="514860" y="433371"/>
            <a:ext cx="351692" cy="303373"/>
            <a:chOff x="992651" y="1308295"/>
            <a:chExt cx="505558" cy="436099"/>
          </a:xfrm>
        </p:grpSpPr>
        <p:sp>
          <p:nvSpPr>
            <p:cNvPr id="5" name="箭头: V 形 4"/>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7" name="箭头: V 形 6"/>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grpSp>
      <p:sp>
        <p:nvSpPr>
          <p:cNvPr id="10" name="矩形 9"/>
          <p:cNvSpPr/>
          <p:nvPr/>
        </p:nvSpPr>
        <p:spPr>
          <a:xfrm>
            <a:off x="1002848" y="5145314"/>
            <a:ext cx="10012155" cy="923330"/>
          </a:xfrm>
          <a:prstGeom prst="rect">
            <a:avLst/>
          </a:prstGeom>
        </p:spPr>
        <p:txBody>
          <a:bodyPr wrap="square">
            <a:spAutoFit/>
          </a:bodyPr>
          <a:lstStyle/>
          <a:p>
            <a:r>
              <a:rPr lang="zh-CN" altLang="en-US" dirty="0">
                <a:solidFill>
                  <a:schemeClr val="tx1">
                    <a:lumMod val="75000"/>
                    <a:lumOff val="25000"/>
                  </a:schemeClr>
                </a:solidFill>
                <a:cs typeface="+mn-ea"/>
                <a:sym typeface="+mn-lt"/>
              </a:rPr>
              <a:t>永远是让顾客在成交阶段按照这个逻辑回答，是的，是的，是的，我要，我要，我要。</a:t>
            </a:r>
            <a:endParaRPr lang="en-US" altLang="zh-CN" dirty="0">
              <a:solidFill>
                <a:schemeClr val="tx1">
                  <a:lumMod val="75000"/>
                  <a:lumOff val="25000"/>
                </a:schemeClr>
              </a:solidFill>
              <a:cs typeface="+mn-ea"/>
              <a:sym typeface="+mn-lt"/>
            </a:endParaRPr>
          </a:p>
          <a:p>
            <a:r>
              <a:rPr lang="zh-CN" altLang="en-US" dirty="0">
                <a:solidFill>
                  <a:schemeClr val="tx1">
                    <a:lumMod val="75000"/>
                    <a:lumOff val="25000"/>
                  </a:schemeClr>
                </a:solidFill>
                <a:cs typeface="+mn-ea"/>
                <a:sym typeface="+mn-lt"/>
              </a:rPr>
              <a:t>这是一种承诺的力量，他承诺了我知道它可以帮我赚钱，而我希望赚钱，前两个希望的结果是第三个，我应该马上希望开始才对。</a:t>
            </a:r>
            <a:endParaRPr lang="zh-CN" altLang="en-US" dirty="0">
              <a:solidFill>
                <a:schemeClr val="tx1">
                  <a:lumMod val="75000"/>
                  <a:lumOff val="25000"/>
                </a:schemeClr>
              </a:solidFill>
              <a:cs typeface="+mn-ea"/>
              <a:sym typeface="+mn-lt"/>
            </a:endParaRPr>
          </a:p>
        </p:txBody>
      </p:sp>
      <p:sp>
        <p:nvSpPr>
          <p:cNvPr id="11" name="矩形 10"/>
          <p:cNvSpPr/>
          <p:nvPr/>
        </p:nvSpPr>
        <p:spPr>
          <a:xfrm>
            <a:off x="1391895" y="2704175"/>
            <a:ext cx="4255999" cy="646331"/>
          </a:xfrm>
          <a:prstGeom prst="rect">
            <a:avLst/>
          </a:prstGeom>
        </p:spPr>
        <p:txBody>
          <a:bodyPr wrap="square">
            <a:spAutoFit/>
          </a:bodyPr>
          <a:lstStyle/>
          <a:p>
            <a:r>
              <a:rPr lang="zh-CN" altLang="en-US" b="1" dirty="0">
                <a:solidFill>
                  <a:schemeClr val="tx1">
                    <a:lumMod val="75000"/>
                    <a:lumOff val="25000"/>
                  </a:schemeClr>
                </a:solidFill>
                <a:cs typeface="+mn-ea"/>
                <a:sym typeface="+mn-lt"/>
              </a:rPr>
              <a:t>第 </a:t>
            </a:r>
            <a:r>
              <a:rPr lang="en-US" altLang="zh-CN" b="1" dirty="0">
                <a:solidFill>
                  <a:schemeClr val="tx1">
                    <a:lumMod val="75000"/>
                    <a:lumOff val="25000"/>
                  </a:schemeClr>
                </a:solidFill>
                <a:cs typeface="+mn-ea"/>
                <a:sym typeface="+mn-lt"/>
              </a:rPr>
              <a:t>1 </a:t>
            </a:r>
            <a:r>
              <a:rPr lang="zh-CN" altLang="en-US" b="1" dirty="0">
                <a:solidFill>
                  <a:schemeClr val="tx1">
                    <a:lumMod val="75000"/>
                    <a:lumOff val="25000"/>
                  </a:schemeClr>
                </a:solidFill>
                <a:cs typeface="+mn-ea"/>
                <a:sym typeface="+mn-lt"/>
              </a:rPr>
              <a:t>句话</a:t>
            </a:r>
            <a:r>
              <a:rPr lang="zh-CN" altLang="en-US" dirty="0">
                <a:solidFill>
                  <a:schemeClr val="tx1">
                    <a:lumMod val="75000"/>
                    <a:lumOff val="25000"/>
                  </a:schemeClr>
                </a:solidFill>
                <a:cs typeface="+mn-ea"/>
                <a:sym typeface="+mn-lt"/>
              </a:rPr>
              <a:t>：你知道使用我们产品可以为你省钱吗？</a:t>
            </a:r>
            <a:endParaRPr lang="zh-CN" altLang="en-US" dirty="0">
              <a:solidFill>
                <a:schemeClr val="tx1">
                  <a:lumMod val="75000"/>
                  <a:lumOff val="25000"/>
                </a:schemeClr>
              </a:solidFill>
              <a:cs typeface="+mn-ea"/>
              <a:sym typeface="+mn-lt"/>
            </a:endParaRPr>
          </a:p>
        </p:txBody>
      </p:sp>
      <p:sp>
        <p:nvSpPr>
          <p:cNvPr id="12" name="矩形 11"/>
          <p:cNvSpPr/>
          <p:nvPr/>
        </p:nvSpPr>
        <p:spPr>
          <a:xfrm>
            <a:off x="1391895" y="3337975"/>
            <a:ext cx="5057045" cy="369332"/>
          </a:xfrm>
          <a:prstGeom prst="rect">
            <a:avLst/>
          </a:prstGeom>
        </p:spPr>
        <p:txBody>
          <a:bodyPr wrap="square">
            <a:spAutoFit/>
          </a:bodyPr>
          <a:lstStyle/>
          <a:p>
            <a:r>
              <a:rPr lang="zh-CN" altLang="en-US" b="1" dirty="0">
                <a:solidFill>
                  <a:schemeClr val="tx1">
                    <a:lumMod val="75000"/>
                    <a:lumOff val="25000"/>
                  </a:schemeClr>
                </a:solidFill>
                <a:cs typeface="+mn-ea"/>
                <a:sym typeface="+mn-lt"/>
              </a:rPr>
              <a:t>第 </a:t>
            </a:r>
            <a:r>
              <a:rPr lang="en-US" altLang="zh-CN" b="1" dirty="0">
                <a:solidFill>
                  <a:schemeClr val="tx1">
                    <a:lumMod val="75000"/>
                    <a:lumOff val="25000"/>
                  </a:schemeClr>
                </a:solidFill>
                <a:cs typeface="+mn-ea"/>
                <a:sym typeface="+mn-lt"/>
              </a:rPr>
              <a:t>2 </a:t>
            </a:r>
            <a:r>
              <a:rPr lang="zh-CN" altLang="en-US" b="1" dirty="0">
                <a:solidFill>
                  <a:schemeClr val="tx1">
                    <a:lumMod val="75000"/>
                    <a:lumOff val="25000"/>
                  </a:schemeClr>
                </a:solidFill>
                <a:cs typeface="+mn-ea"/>
                <a:sym typeface="+mn-lt"/>
              </a:rPr>
              <a:t>句话</a:t>
            </a:r>
            <a:r>
              <a:rPr lang="zh-CN" altLang="en-US" dirty="0">
                <a:solidFill>
                  <a:schemeClr val="tx1">
                    <a:lumMod val="75000"/>
                    <a:lumOff val="25000"/>
                  </a:schemeClr>
                </a:solidFill>
                <a:cs typeface="+mn-ea"/>
                <a:sym typeface="+mn-lt"/>
              </a:rPr>
              <a:t>：你希望它为你省钱吗？</a:t>
            </a:r>
            <a:endParaRPr lang="zh-CN" altLang="en-US" dirty="0">
              <a:solidFill>
                <a:schemeClr val="tx1">
                  <a:lumMod val="75000"/>
                  <a:lumOff val="25000"/>
                </a:schemeClr>
              </a:solidFill>
              <a:cs typeface="+mn-ea"/>
              <a:sym typeface="+mn-lt"/>
            </a:endParaRPr>
          </a:p>
        </p:txBody>
      </p:sp>
      <p:sp>
        <p:nvSpPr>
          <p:cNvPr id="13" name="矩形 12"/>
          <p:cNvSpPr/>
          <p:nvPr/>
        </p:nvSpPr>
        <p:spPr>
          <a:xfrm>
            <a:off x="1358938" y="3966364"/>
            <a:ext cx="4344908" cy="646331"/>
          </a:xfrm>
          <a:prstGeom prst="rect">
            <a:avLst/>
          </a:prstGeom>
        </p:spPr>
        <p:txBody>
          <a:bodyPr wrap="square">
            <a:spAutoFit/>
          </a:bodyPr>
          <a:lstStyle/>
          <a:p>
            <a:r>
              <a:rPr lang="zh-CN" altLang="en-US" b="1" dirty="0">
                <a:solidFill>
                  <a:schemeClr val="tx1">
                    <a:lumMod val="75000"/>
                    <a:lumOff val="25000"/>
                  </a:schemeClr>
                </a:solidFill>
                <a:cs typeface="+mn-ea"/>
                <a:sym typeface="+mn-lt"/>
              </a:rPr>
              <a:t>第 </a:t>
            </a:r>
            <a:r>
              <a:rPr lang="en-US" altLang="zh-CN" b="1" dirty="0">
                <a:solidFill>
                  <a:schemeClr val="tx1">
                    <a:lumMod val="75000"/>
                    <a:lumOff val="25000"/>
                  </a:schemeClr>
                </a:solidFill>
                <a:cs typeface="+mn-ea"/>
                <a:sym typeface="+mn-lt"/>
              </a:rPr>
              <a:t>3 </a:t>
            </a:r>
            <a:r>
              <a:rPr lang="zh-CN" altLang="en-US" b="1" dirty="0">
                <a:solidFill>
                  <a:schemeClr val="tx1">
                    <a:lumMod val="75000"/>
                    <a:lumOff val="25000"/>
                  </a:schemeClr>
                </a:solidFill>
                <a:cs typeface="+mn-ea"/>
                <a:sym typeface="+mn-lt"/>
              </a:rPr>
              <a:t>句话</a:t>
            </a:r>
            <a:r>
              <a:rPr lang="zh-CN" altLang="en-US" dirty="0">
                <a:solidFill>
                  <a:schemeClr val="tx1">
                    <a:lumMod val="75000"/>
                    <a:lumOff val="25000"/>
                  </a:schemeClr>
                </a:solidFill>
                <a:cs typeface="+mn-ea"/>
                <a:sym typeface="+mn-lt"/>
              </a:rPr>
              <a:t>：如果你真的希望省钱那你认为从什么时候开始才恰当呢？</a:t>
            </a:r>
            <a:endParaRPr lang="zh-CN" altLang="en-US" dirty="0">
              <a:solidFill>
                <a:schemeClr val="tx1">
                  <a:lumMod val="75000"/>
                  <a:lumOff val="25000"/>
                </a:schemeClr>
              </a:solidFill>
              <a:cs typeface="+mn-ea"/>
              <a:sym typeface="+mn-lt"/>
            </a:endParaRPr>
          </a:p>
        </p:txBody>
      </p:sp>
      <p:sp>
        <p:nvSpPr>
          <p:cNvPr id="16" name="矩形 15"/>
          <p:cNvSpPr/>
          <p:nvPr/>
        </p:nvSpPr>
        <p:spPr>
          <a:xfrm>
            <a:off x="1391895" y="2070682"/>
            <a:ext cx="3775393" cy="400110"/>
          </a:xfrm>
          <a:prstGeom prst="rect">
            <a:avLst/>
          </a:prstGeom>
        </p:spPr>
        <p:txBody>
          <a:bodyPr wrap="none">
            <a:spAutoFit/>
          </a:bodyPr>
          <a:lstStyle/>
          <a:p>
            <a:r>
              <a:rPr lang="zh-CN" altLang="en-US" sz="2000" dirty="0">
                <a:solidFill>
                  <a:schemeClr val="tx1">
                    <a:lumMod val="75000"/>
                    <a:lumOff val="25000"/>
                  </a:schemeClr>
                </a:solidFill>
                <a:cs typeface="+mn-ea"/>
                <a:sym typeface="+mn-lt"/>
              </a:rPr>
              <a:t>假如你卖的产品是可以帮她省钱</a:t>
            </a:r>
            <a:endParaRPr lang="zh-CN" altLang="en-US" sz="2000" dirty="0">
              <a:solidFill>
                <a:schemeClr val="tx1">
                  <a:lumMod val="75000"/>
                  <a:lumOff val="25000"/>
                </a:schemeClr>
              </a:solidFill>
              <a:cs typeface="+mn-ea"/>
              <a:sym typeface="+mn-lt"/>
            </a:endParaRPr>
          </a:p>
        </p:txBody>
      </p:sp>
      <p:sp>
        <p:nvSpPr>
          <p:cNvPr id="19" name="矩形 18"/>
          <p:cNvSpPr/>
          <p:nvPr/>
        </p:nvSpPr>
        <p:spPr>
          <a:xfrm>
            <a:off x="6907780" y="2040416"/>
            <a:ext cx="3775393" cy="400110"/>
          </a:xfrm>
          <a:prstGeom prst="rect">
            <a:avLst/>
          </a:prstGeom>
        </p:spPr>
        <p:txBody>
          <a:bodyPr wrap="none">
            <a:spAutoFit/>
          </a:bodyPr>
          <a:lstStyle/>
          <a:p>
            <a:r>
              <a:rPr lang="zh-CN" altLang="en-US" sz="2000" dirty="0">
                <a:solidFill>
                  <a:schemeClr val="tx1">
                    <a:lumMod val="75000"/>
                    <a:lumOff val="25000"/>
                  </a:schemeClr>
                </a:solidFill>
                <a:cs typeface="+mn-ea"/>
                <a:sym typeface="+mn-lt"/>
              </a:rPr>
              <a:t>假如你卖的产品是可以帮她赚钱</a:t>
            </a:r>
            <a:endParaRPr lang="zh-CN" altLang="en-US" sz="2000" dirty="0">
              <a:solidFill>
                <a:schemeClr val="tx1">
                  <a:lumMod val="75000"/>
                  <a:lumOff val="25000"/>
                </a:schemeClr>
              </a:solidFill>
              <a:cs typeface="+mn-ea"/>
              <a:sym typeface="+mn-lt"/>
            </a:endParaRPr>
          </a:p>
        </p:txBody>
      </p:sp>
      <p:cxnSp>
        <p:nvCxnSpPr>
          <p:cNvPr id="20" name="直接连接符 19"/>
          <p:cNvCxnSpPr/>
          <p:nvPr/>
        </p:nvCxnSpPr>
        <p:spPr>
          <a:xfrm>
            <a:off x="6092893" y="2058599"/>
            <a:ext cx="0" cy="2745049"/>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6916883" y="3707307"/>
            <a:ext cx="4200834" cy="923330"/>
          </a:xfrm>
          <a:prstGeom prst="rect">
            <a:avLst/>
          </a:prstGeom>
        </p:spPr>
        <p:txBody>
          <a:bodyPr wrap="square">
            <a:spAutoFit/>
          </a:bodyPr>
          <a:lstStyle/>
          <a:p>
            <a:r>
              <a:rPr lang="zh-CN" altLang="en-US" b="1" dirty="0">
                <a:solidFill>
                  <a:schemeClr val="tx1">
                    <a:lumMod val="75000"/>
                    <a:lumOff val="25000"/>
                  </a:schemeClr>
                </a:solidFill>
                <a:cs typeface="+mn-ea"/>
                <a:sym typeface="+mn-lt"/>
              </a:rPr>
              <a:t>第 </a:t>
            </a:r>
            <a:r>
              <a:rPr lang="en-US" altLang="zh-CN" b="1" dirty="0">
                <a:solidFill>
                  <a:schemeClr val="tx1">
                    <a:lumMod val="75000"/>
                    <a:lumOff val="25000"/>
                  </a:schemeClr>
                </a:solidFill>
                <a:cs typeface="+mn-ea"/>
                <a:sym typeface="+mn-lt"/>
              </a:rPr>
              <a:t>3 </a:t>
            </a:r>
            <a:r>
              <a:rPr lang="zh-CN" altLang="en-US" b="1" dirty="0">
                <a:solidFill>
                  <a:schemeClr val="tx1">
                    <a:lumMod val="75000"/>
                    <a:lumOff val="25000"/>
                  </a:schemeClr>
                </a:solidFill>
                <a:cs typeface="+mn-ea"/>
                <a:sym typeface="+mn-lt"/>
              </a:rPr>
              <a:t>句话</a:t>
            </a:r>
            <a:r>
              <a:rPr lang="zh-CN" altLang="en-US" dirty="0">
                <a:solidFill>
                  <a:schemeClr val="tx1">
                    <a:lumMod val="75000"/>
                    <a:lumOff val="25000"/>
                  </a:schemeClr>
                </a:solidFill>
                <a:cs typeface="+mn-ea"/>
                <a:sym typeface="+mn-lt"/>
              </a:rPr>
              <a:t>：如果你真的希望快点可以赚钱的话你认为什么时候让它来帮助你赚钱才恰当呢？</a:t>
            </a:r>
            <a:endParaRPr lang="zh-CN" altLang="en-US" dirty="0">
              <a:solidFill>
                <a:schemeClr val="tx1">
                  <a:lumMod val="75000"/>
                  <a:lumOff val="25000"/>
                </a:schemeClr>
              </a:solidFill>
              <a:cs typeface="+mn-ea"/>
              <a:sym typeface="+mn-lt"/>
            </a:endParaRPr>
          </a:p>
        </p:txBody>
      </p:sp>
      <p:sp>
        <p:nvSpPr>
          <p:cNvPr id="22" name="矩形 21"/>
          <p:cNvSpPr/>
          <p:nvPr/>
        </p:nvSpPr>
        <p:spPr>
          <a:xfrm>
            <a:off x="6916884" y="2704175"/>
            <a:ext cx="5057045" cy="369332"/>
          </a:xfrm>
          <a:prstGeom prst="rect">
            <a:avLst/>
          </a:prstGeom>
        </p:spPr>
        <p:txBody>
          <a:bodyPr wrap="square">
            <a:spAutoFit/>
          </a:bodyPr>
          <a:lstStyle/>
          <a:p>
            <a:r>
              <a:rPr lang="zh-CN" altLang="en-US" b="1" dirty="0">
                <a:solidFill>
                  <a:schemeClr val="tx1">
                    <a:lumMod val="75000"/>
                    <a:lumOff val="25000"/>
                  </a:schemeClr>
                </a:solidFill>
                <a:cs typeface="+mn-ea"/>
                <a:sym typeface="+mn-lt"/>
              </a:rPr>
              <a:t>第 </a:t>
            </a:r>
            <a:r>
              <a:rPr lang="en-US" altLang="zh-CN" b="1" dirty="0">
                <a:solidFill>
                  <a:schemeClr val="tx1">
                    <a:lumMod val="75000"/>
                    <a:lumOff val="25000"/>
                  </a:schemeClr>
                </a:solidFill>
                <a:cs typeface="+mn-ea"/>
                <a:sym typeface="+mn-lt"/>
              </a:rPr>
              <a:t>1 </a:t>
            </a:r>
            <a:r>
              <a:rPr lang="zh-CN" altLang="en-US" b="1" dirty="0">
                <a:solidFill>
                  <a:schemeClr val="tx1">
                    <a:lumMod val="75000"/>
                    <a:lumOff val="25000"/>
                  </a:schemeClr>
                </a:solidFill>
                <a:cs typeface="+mn-ea"/>
                <a:sym typeface="+mn-lt"/>
              </a:rPr>
              <a:t>句话</a:t>
            </a:r>
            <a:r>
              <a:rPr lang="zh-CN" altLang="en-US" dirty="0">
                <a:solidFill>
                  <a:schemeClr val="tx1">
                    <a:lumMod val="75000"/>
                    <a:lumOff val="25000"/>
                  </a:schemeClr>
                </a:solidFill>
                <a:cs typeface="+mn-ea"/>
                <a:sym typeface="+mn-lt"/>
              </a:rPr>
              <a:t>：你知道它可以帮你赚钱吗？</a:t>
            </a:r>
            <a:endParaRPr lang="zh-CN" altLang="en-US" dirty="0">
              <a:solidFill>
                <a:schemeClr val="tx1">
                  <a:lumMod val="75000"/>
                  <a:lumOff val="25000"/>
                </a:schemeClr>
              </a:solidFill>
              <a:cs typeface="+mn-ea"/>
              <a:sym typeface="+mn-lt"/>
            </a:endParaRPr>
          </a:p>
        </p:txBody>
      </p:sp>
      <p:sp>
        <p:nvSpPr>
          <p:cNvPr id="23" name="矩形 22"/>
          <p:cNvSpPr/>
          <p:nvPr/>
        </p:nvSpPr>
        <p:spPr>
          <a:xfrm>
            <a:off x="6907780" y="3228120"/>
            <a:ext cx="5057045" cy="369332"/>
          </a:xfrm>
          <a:prstGeom prst="rect">
            <a:avLst/>
          </a:prstGeom>
        </p:spPr>
        <p:txBody>
          <a:bodyPr wrap="square">
            <a:spAutoFit/>
          </a:bodyPr>
          <a:lstStyle/>
          <a:p>
            <a:r>
              <a:rPr lang="zh-CN" altLang="en-US" b="1" dirty="0">
                <a:solidFill>
                  <a:schemeClr val="tx1">
                    <a:lumMod val="75000"/>
                    <a:lumOff val="25000"/>
                  </a:schemeClr>
                </a:solidFill>
                <a:cs typeface="+mn-ea"/>
                <a:sym typeface="+mn-lt"/>
              </a:rPr>
              <a:t>第 </a:t>
            </a:r>
            <a:r>
              <a:rPr lang="en-US" altLang="zh-CN" b="1" dirty="0">
                <a:solidFill>
                  <a:schemeClr val="tx1">
                    <a:lumMod val="75000"/>
                    <a:lumOff val="25000"/>
                  </a:schemeClr>
                </a:solidFill>
                <a:cs typeface="+mn-ea"/>
                <a:sym typeface="+mn-lt"/>
              </a:rPr>
              <a:t>2 </a:t>
            </a:r>
            <a:r>
              <a:rPr lang="zh-CN" altLang="en-US" b="1" dirty="0">
                <a:solidFill>
                  <a:schemeClr val="tx1">
                    <a:lumMod val="75000"/>
                    <a:lumOff val="25000"/>
                  </a:schemeClr>
                </a:solidFill>
                <a:cs typeface="+mn-ea"/>
                <a:sym typeface="+mn-lt"/>
              </a:rPr>
              <a:t>句话</a:t>
            </a:r>
            <a:r>
              <a:rPr lang="zh-CN" altLang="en-US" dirty="0">
                <a:solidFill>
                  <a:schemeClr val="tx1">
                    <a:lumMod val="75000"/>
                    <a:lumOff val="25000"/>
                  </a:schemeClr>
                </a:solidFill>
                <a:cs typeface="+mn-ea"/>
                <a:sym typeface="+mn-lt"/>
              </a:rPr>
              <a:t>：你希望什么时候开始赚钱呢？</a:t>
            </a:r>
            <a:endParaRPr lang="zh-CN" altLang="en-US" dirty="0">
              <a:solidFill>
                <a:schemeClr val="tx1">
                  <a:lumMod val="75000"/>
                  <a:lumOff val="25000"/>
                </a:schemeClr>
              </a:solidFill>
              <a:cs typeface="+mn-ea"/>
              <a:sym typeface="+mn-lt"/>
            </a:endParaRPr>
          </a:p>
        </p:txBody>
      </p:sp>
      <p:sp>
        <p:nvSpPr>
          <p:cNvPr id="24" name="矩形 23"/>
          <p:cNvSpPr/>
          <p:nvPr/>
        </p:nvSpPr>
        <p:spPr>
          <a:xfrm>
            <a:off x="880620" y="1189328"/>
            <a:ext cx="3775393" cy="523220"/>
          </a:xfrm>
          <a:prstGeom prst="rect">
            <a:avLst/>
          </a:prstGeom>
        </p:spPr>
        <p:txBody>
          <a:bodyPr wrap="none">
            <a:spAutoFit/>
          </a:bodyPr>
          <a:lstStyle/>
          <a:p>
            <a:r>
              <a:rPr lang="zh-CN" altLang="en-US" sz="2800" b="1" dirty="0">
                <a:gradFill>
                  <a:gsLst>
                    <a:gs pos="84000">
                      <a:srgbClr val="FE532B"/>
                    </a:gs>
                    <a:gs pos="0">
                      <a:srgbClr val="FA6D27"/>
                    </a:gs>
                  </a:gsLst>
                  <a:lin ang="10500000" scaled="0"/>
                </a:gradFill>
                <a:cs typeface="+mn-ea"/>
                <a:sym typeface="+mn-lt"/>
              </a:rPr>
              <a:t>技巧一：三句话成交法</a:t>
            </a:r>
            <a:endParaRPr lang="zh-CN" altLang="en-US" sz="2800" b="1" dirty="0">
              <a:gradFill>
                <a:gsLst>
                  <a:gs pos="84000">
                    <a:srgbClr val="FE532B"/>
                  </a:gs>
                  <a:gs pos="0">
                    <a:srgbClr val="FA6D27"/>
                  </a:gs>
                </a:gsLst>
                <a:lin ang="10500000" scaled="0"/>
              </a:gradFill>
              <a:cs typeface="+mn-ea"/>
              <a:sym typeface="+mn-lt"/>
            </a:endParaRPr>
          </a:p>
        </p:txBody>
      </p:sp>
      <p:sp>
        <p:nvSpPr>
          <p:cNvPr id="25" name="Freeform 45"/>
          <p:cNvSpPr>
            <a:spLocks noEditPoints="1"/>
          </p:cNvSpPr>
          <p:nvPr/>
        </p:nvSpPr>
        <p:spPr bwMode="auto">
          <a:xfrm>
            <a:off x="1002848" y="2139951"/>
            <a:ext cx="278328" cy="27832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gradFill>
            <a:gsLst>
              <a:gs pos="84000">
                <a:srgbClr val="FE532B"/>
              </a:gs>
              <a:gs pos="0">
                <a:srgbClr val="FA6D27"/>
              </a:gs>
            </a:gsLst>
            <a:lin ang="10500000" scaled="0"/>
          </a:gradFill>
          <a:ln w="9525">
            <a:noFill/>
            <a:round/>
          </a:ln>
        </p:spPr>
        <p:txBody>
          <a:bodyPr vert="horz" wrap="square" lIns="121920" tIns="60960" rIns="121920" bIns="60960" numCol="1" anchor="t" anchorCtr="0" compatLnSpc="1"/>
          <a:lstStyle/>
          <a:p>
            <a:endParaRPr lang="en-US" sz="2400" dirty="0">
              <a:solidFill>
                <a:schemeClr val="tx1">
                  <a:lumMod val="75000"/>
                  <a:lumOff val="25000"/>
                </a:schemeClr>
              </a:solidFill>
              <a:cs typeface="+mn-ea"/>
              <a:sym typeface="+mn-lt"/>
            </a:endParaRPr>
          </a:p>
        </p:txBody>
      </p:sp>
      <p:sp>
        <p:nvSpPr>
          <p:cNvPr id="26" name="Freeform 45"/>
          <p:cNvSpPr>
            <a:spLocks noEditPoints="1"/>
          </p:cNvSpPr>
          <p:nvPr/>
        </p:nvSpPr>
        <p:spPr bwMode="auto">
          <a:xfrm>
            <a:off x="6537893" y="2139951"/>
            <a:ext cx="278328" cy="27832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gradFill>
            <a:gsLst>
              <a:gs pos="84000">
                <a:srgbClr val="FE532B"/>
              </a:gs>
              <a:gs pos="0">
                <a:srgbClr val="FA6D27"/>
              </a:gs>
            </a:gsLst>
            <a:lin ang="10500000" scaled="0"/>
          </a:gradFill>
          <a:ln w="9525">
            <a:noFill/>
            <a:round/>
          </a:ln>
        </p:spPr>
        <p:txBody>
          <a:bodyPr vert="horz" wrap="square" lIns="121920" tIns="60960" rIns="121920" bIns="60960" numCol="1" anchor="t" anchorCtr="0" compatLnSpc="1"/>
          <a:lstStyle/>
          <a:p>
            <a:endParaRPr lang="en-US" sz="24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42" fill="hold"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barn(outHorizontal)">
                                      <p:cBhvr>
                                        <p:cTn id="24" dur="500"/>
                                        <p:tgtEl>
                                          <p:spTgt spid="20"/>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p:cTn id="40" dur="500" fill="hold"/>
                                        <p:tgtEl>
                                          <p:spTgt spid="25"/>
                                        </p:tgtEl>
                                        <p:attrNameLst>
                                          <p:attrName>ppt_w</p:attrName>
                                        </p:attrNameLst>
                                      </p:cBhvr>
                                      <p:tavLst>
                                        <p:tav tm="0">
                                          <p:val>
                                            <p:fltVal val="0"/>
                                          </p:val>
                                        </p:tav>
                                        <p:tav tm="100000">
                                          <p:val>
                                            <p:strVal val="#ppt_w"/>
                                          </p:val>
                                        </p:tav>
                                      </p:tavLst>
                                    </p:anim>
                                    <p:anim calcmode="lin" valueType="num">
                                      <p:cBhvr>
                                        <p:cTn id="41" dur="500" fill="hold"/>
                                        <p:tgtEl>
                                          <p:spTgt spid="25"/>
                                        </p:tgtEl>
                                        <p:attrNameLst>
                                          <p:attrName>ppt_h</p:attrName>
                                        </p:attrNameLst>
                                      </p:cBhvr>
                                      <p:tavLst>
                                        <p:tav tm="0">
                                          <p:val>
                                            <p:fltVal val="0"/>
                                          </p:val>
                                        </p:tav>
                                        <p:tav tm="100000">
                                          <p:val>
                                            <p:strVal val="#ppt_h"/>
                                          </p:val>
                                        </p:tav>
                                      </p:tavLst>
                                    </p:anim>
                                    <p:animEffect transition="in" filter="fade">
                                      <p:cBhvr>
                                        <p:cTn id="42" dur="500"/>
                                        <p:tgtEl>
                                          <p:spTgt spid="25"/>
                                        </p:tgtEl>
                                      </p:cBhvr>
                                    </p:animEffect>
                                  </p:childTnLst>
                                </p:cTn>
                              </p:par>
                            </p:childTnLst>
                          </p:cTn>
                        </p:par>
                        <p:par>
                          <p:cTn id="43" fill="hold">
                            <p:stCondLst>
                              <p:cond delay="2500"/>
                            </p:stCondLst>
                            <p:childTnLst>
                              <p:par>
                                <p:cTn id="44" presetID="53" presetClass="entr" presetSubtype="16"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12" grpId="0"/>
      <p:bldP spid="13" grpId="0"/>
      <p:bldP spid="21" grpId="0"/>
      <p:bldP spid="22" grpId="0"/>
      <p:bldP spid="23" grpId="0"/>
      <p:bldP spid="25" grpId="0" animBg="1"/>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14860" y="433371"/>
            <a:ext cx="351692" cy="303373"/>
            <a:chOff x="992651" y="1308295"/>
            <a:chExt cx="505558" cy="436099"/>
          </a:xfrm>
        </p:grpSpPr>
        <p:sp>
          <p:nvSpPr>
            <p:cNvPr id="5" name="箭头: V 形 4"/>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p:cNvSpPr/>
          <p:nvPr/>
        </p:nvSpPr>
        <p:spPr>
          <a:xfrm>
            <a:off x="956462" y="264534"/>
            <a:ext cx="2646878" cy="584775"/>
          </a:xfrm>
          <a:prstGeom prst="rect">
            <a:avLst/>
          </a:prstGeom>
        </p:spPr>
        <p:txBody>
          <a:bodyPr wrap="none">
            <a:spAutoFit/>
          </a:bodyPr>
          <a:lstStyle/>
          <a:p>
            <a:r>
              <a:rPr lang="zh-CN" altLang="en-US" sz="3200" dirty="0">
                <a:solidFill>
                  <a:schemeClr val="tx1">
                    <a:lumMod val="75000"/>
                    <a:lumOff val="25000"/>
                  </a:schemeClr>
                </a:solidFill>
                <a:cs typeface="+mn-ea"/>
                <a:sym typeface="+mn-lt"/>
              </a:rPr>
              <a:t>销售成功技巧</a:t>
            </a:r>
            <a:endParaRPr lang="zh-CN" altLang="en-US" sz="3200" dirty="0">
              <a:solidFill>
                <a:schemeClr val="tx1">
                  <a:lumMod val="75000"/>
                  <a:lumOff val="25000"/>
                </a:schemeClr>
              </a:solidFill>
              <a:cs typeface="+mn-ea"/>
              <a:sym typeface="+mn-lt"/>
            </a:endParaRPr>
          </a:p>
        </p:txBody>
      </p:sp>
      <p:sp>
        <p:nvSpPr>
          <p:cNvPr id="9" name="矩形 8"/>
          <p:cNvSpPr/>
          <p:nvPr/>
        </p:nvSpPr>
        <p:spPr>
          <a:xfrm>
            <a:off x="956462" y="1203395"/>
            <a:ext cx="3775393" cy="523220"/>
          </a:xfrm>
          <a:prstGeom prst="rect">
            <a:avLst/>
          </a:prstGeom>
        </p:spPr>
        <p:txBody>
          <a:bodyPr wrap="none">
            <a:spAutoFit/>
          </a:bodyPr>
          <a:lstStyle/>
          <a:p>
            <a:r>
              <a:rPr lang="zh-CN" altLang="en-US" sz="2800" b="1" dirty="0">
                <a:gradFill>
                  <a:gsLst>
                    <a:gs pos="84000">
                      <a:srgbClr val="FE532B"/>
                    </a:gs>
                    <a:gs pos="0">
                      <a:srgbClr val="FA6D27"/>
                    </a:gs>
                  </a:gsLst>
                  <a:lin ang="10500000" scaled="0"/>
                </a:gradFill>
                <a:cs typeface="+mn-ea"/>
                <a:sym typeface="+mn-lt"/>
              </a:rPr>
              <a:t>技巧二：下决定成交法</a:t>
            </a:r>
            <a:endParaRPr lang="zh-CN" altLang="en-US" sz="2800" b="1" dirty="0">
              <a:gradFill>
                <a:gsLst>
                  <a:gs pos="84000">
                    <a:srgbClr val="FE532B"/>
                  </a:gs>
                  <a:gs pos="0">
                    <a:srgbClr val="FA6D27"/>
                  </a:gs>
                </a:gsLst>
                <a:lin ang="10500000" scaled="0"/>
              </a:gradFill>
              <a:cs typeface="+mn-ea"/>
              <a:sym typeface="+mn-lt"/>
            </a:endParaRPr>
          </a:p>
        </p:txBody>
      </p:sp>
      <p:sp>
        <p:nvSpPr>
          <p:cNvPr id="10" name="矩形 9"/>
          <p:cNvSpPr/>
          <p:nvPr/>
        </p:nvSpPr>
        <p:spPr>
          <a:xfrm>
            <a:off x="1922584" y="2461876"/>
            <a:ext cx="8346832" cy="961289"/>
          </a:xfrm>
          <a:prstGeom prst="rect">
            <a:avLst/>
          </a:prstGeom>
        </p:spPr>
        <p:txBody>
          <a:bodyPr wrap="square">
            <a:spAutoFit/>
          </a:bodyPr>
          <a:lstStyle/>
          <a:p>
            <a:pPr lvl="0" algn="ctr">
              <a:lnSpc>
                <a:spcPct val="150000"/>
              </a:lnSpc>
            </a:pPr>
            <a:r>
              <a:rPr lang="zh-CN" altLang="en-US" sz="2000" b="1" dirty="0">
                <a:solidFill>
                  <a:schemeClr val="tx1">
                    <a:lumMod val="75000"/>
                    <a:lumOff val="25000"/>
                  </a:schemeClr>
                </a:solidFill>
                <a:cs typeface="+mn-ea"/>
                <a:sym typeface="+mn-lt"/>
              </a:rPr>
              <a:t>不管你做出什么决定，买或者不买，你今天都必须做出一个决定。如果你只需投资</a:t>
            </a:r>
            <a:r>
              <a:rPr lang="en-US" altLang="zh-CN" sz="2000" b="1" dirty="0">
                <a:solidFill>
                  <a:schemeClr val="tx1">
                    <a:lumMod val="75000"/>
                    <a:lumOff val="25000"/>
                  </a:schemeClr>
                </a:solidFill>
                <a:cs typeface="+mn-ea"/>
                <a:sym typeface="+mn-lt"/>
              </a:rPr>
              <a:t>XXXX</a:t>
            </a:r>
            <a:r>
              <a:rPr lang="zh-CN" altLang="en-US" sz="2000" b="1" dirty="0">
                <a:solidFill>
                  <a:schemeClr val="tx1">
                    <a:lumMod val="75000"/>
                    <a:lumOff val="25000"/>
                  </a:schemeClr>
                </a:solidFill>
                <a:cs typeface="+mn-ea"/>
                <a:sym typeface="+mn-lt"/>
              </a:rPr>
              <a:t>元，就可以拥有最好的瓷砖？</a:t>
            </a:r>
            <a:endParaRPr lang="en-US" altLang="zh-CN" sz="2000" b="1" dirty="0">
              <a:solidFill>
                <a:schemeClr val="tx1">
                  <a:lumMod val="75000"/>
                  <a:lumOff val="25000"/>
                </a:schemeClr>
              </a:solidFill>
              <a:cs typeface="+mn-ea"/>
              <a:sym typeface="+mn-lt"/>
            </a:endParaRPr>
          </a:p>
        </p:txBody>
      </p:sp>
      <p:sp>
        <p:nvSpPr>
          <p:cNvPr id="11" name="矩形 10"/>
          <p:cNvSpPr/>
          <p:nvPr/>
        </p:nvSpPr>
        <p:spPr>
          <a:xfrm>
            <a:off x="956462" y="4202443"/>
            <a:ext cx="7105344" cy="1338828"/>
          </a:xfrm>
          <a:prstGeom prst="rect">
            <a:avLst/>
          </a:prstGeom>
        </p:spPr>
        <p:txBody>
          <a:bodyPr wrap="square">
            <a:spAutoFit/>
          </a:bodyPr>
          <a:lstStyle/>
          <a:p>
            <a:pPr>
              <a:lnSpc>
                <a:spcPct val="150000"/>
              </a:lnSpc>
            </a:pPr>
            <a:r>
              <a:rPr lang="zh-CN" altLang="en-US" dirty="0">
                <a:solidFill>
                  <a:schemeClr val="tx1">
                    <a:lumMod val="75000"/>
                    <a:lumOff val="25000"/>
                  </a:schemeClr>
                </a:solidFill>
                <a:cs typeface="+mn-ea"/>
                <a:sym typeface="+mn-lt"/>
              </a:rPr>
              <a:t>你要顾客做决定，所以你就直接很坦白地跟他讲：今天不管你做或不做决定，你都必须做个决定，今天不管做与不做决定，都是一种决定。你只需付出多少多少钱，就可以得到怎样怎样的服务。</a:t>
            </a:r>
            <a:endParaRPr lang="zh-CN" altLang="en-US"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14860" y="433371"/>
            <a:ext cx="351692" cy="303373"/>
            <a:chOff x="992651" y="1308295"/>
            <a:chExt cx="505558" cy="436099"/>
          </a:xfrm>
        </p:grpSpPr>
        <p:sp>
          <p:nvSpPr>
            <p:cNvPr id="5" name="箭头: V 形 4"/>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p:cNvSpPr/>
          <p:nvPr/>
        </p:nvSpPr>
        <p:spPr>
          <a:xfrm>
            <a:off x="956462" y="264534"/>
            <a:ext cx="2646878" cy="584775"/>
          </a:xfrm>
          <a:prstGeom prst="rect">
            <a:avLst/>
          </a:prstGeom>
        </p:spPr>
        <p:txBody>
          <a:bodyPr wrap="none">
            <a:spAutoFit/>
          </a:bodyPr>
          <a:lstStyle/>
          <a:p>
            <a:r>
              <a:rPr lang="zh-CN" altLang="en-US" sz="3200" dirty="0">
                <a:solidFill>
                  <a:schemeClr val="tx1">
                    <a:lumMod val="75000"/>
                    <a:lumOff val="25000"/>
                  </a:schemeClr>
                </a:solidFill>
                <a:cs typeface="+mn-ea"/>
                <a:sym typeface="+mn-lt"/>
              </a:rPr>
              <a:t>销售成功技巧</a:t>
            </a:r>
            <a:endParaRPr lang="zh-CN" altLang="en-US" sz="3200" dirty="0">
              <a:solidFill>
                <a:schemeClr val="tx1">
                  <a:lumMod val="75000"/>
                  <a:lumOff val="25000"/>
                </a:schemeClr>
              </a:solidFill>
              <a:cs typeface="+mn-ea"/>
              <a:sym typeface="+mn-lt"/>
            </a:endParaRPr>
          </a:p>
        </p:txBody>
      </p:sp>
      <p:sp>
        <p:nvSpPr>
          <p:cNvPr id="9" name="矩形 8"/>
          <p:cNvSpPr/>
          <p:nvPr/>
        </p:nvSpPr>
        <p:spPr>
          <a:xfrm>
            <a:off x="956462" y="1203395"/>
            <a:ext cx="4852610" cy="523220"/>
          </a:xfrm>
          <a:prstGeom prst="rect">
            <a:avLst/>
          </a:prstGeom>
        </p:spPr>
        <p:txBody>
          <a:bodyPr wrap="none">
            <a:spAutoFit/>
          </a:bodyPr>
          <a:lstStyle/>
          <a:p>
            <a:r>
              <a:rPr lang="zh-CN" altLang="en-US" sz="2800" b="1" dirty="0">
                <a:gradFill>
                  <a:gsLst>
                    <a:gs pos="84000">
                      <a:srgbClr val="FE532B"/>
                    </a:gs>
                    <a:gs pos="0">
                      <a:srgbClr val="FA6D27"/>
                    </a:gs>
                  </a:gsLst>
                  <a:lin ang="10500000" scaled="0"/>
                </a:gradFill>
                <a:cs typeface="+mn-ea"/>
                <a:sym typeface="+mn-lt"/>
              </a:rPr>
              <a:t>技巧三：直截了当解除不信任</a:t>
            </a:r>
            <a:endParaRPr lang="zh-CN" altLang="en-US" sz="2800" b="1" dirty="0">
              <a:gradFill>
                <a:gsLst>
                  <a:gs pos="84000">
                    <a:srgbClr val="FE532B"/>
                  </a:gs>
                  <a:gs pos="0">
                    <a:srgbClr val="FA6D27"/>
                  </a:gs>
                </a:gsLst>
                <a:lin ang="10500000" scaled="0"/>
              </a:gradFill>
              <a:cs typeface="+mn-ea"/>
              <a:sym typeface="+mn-lt"/>
            </a:endParaRPr>
          </a:p>
        </p:txBody>
      </p:sp>
      <p:grpSp>
        <p:nvGrpSpPr>
          <p:cNvPr id="11" name="组合 10"/>
          <p:cNvGrpSpPr/>
          <p:nvPr/>
        </p:nvGrpSpPr>
        <p:grpSpPr>
          <a:xfrm>
            <a:off x="956462" y="2071080"/>
            <a:ext cx="9999510" cy="646331"/>
            <a:chOff x="605062" y="2671386"/>
            <a:chExt cx="10806650" cy="646331"/>
          </a:xfrm>
        </p:grpSpPr>
        <p:sp>
          <p:nvSpPr>
            <p:cNvPr id="12" name="矩形 11"/>
            <p:cNvSpPr/>
            <p:nvPr/>
          </p:nvSpPr>
          <p:spPr>
            <a:xfrm>
              <a:off x="605062" y="2703415"/>
              <a:ext cx="4195144" cy="461665"/>
            </a:xfrm>
            <a:prstGeom prst="rect">
              <a:avLst/>
            </a:prstGeom>
          </p:spPr>
          <p:txBody>
            <a:bodyPr wrap="square">
              <a:spAutoFit/>
            </a:bodyPr>
            <a:lstStyle/>
            <a:p>
              <a:r>
                <a:rPr lang="zh-CN" altLang="en-US" sz="2400" b="1" dirty="0">
                  <a:solidFill>
                    <a:schemeClr val="tx1">
                      <a:lumMod val="75000"/>
                      <a:lumOff val="25000"/>
                    </a:schemeClr>
                  </a:solidFill>
                  <a:cs typeface="+mn-ea"/>
                  <a:sym typeface="+mn-lt"/>
                </a:rPr>
                <a:t>很多顾客都说：我想再看看！</a:t>
              </a:r>
              <a:endParaRPr lang="en-US" altLang="zh-CN" sz="2400" b="1" dirty="0">
                <a:solidFill>
                  <a:schemeClr val="tx1">
                    <a:lumMod val="75000"/>
                    <a:lumOff val="25000"/>
                  </a:schemeClr>
                </a:solidFill>
                <a:cs typeface="+mn-ea"/>
                <a:sym typeface="+mn-lt"/>
              </a:endParaRPr>
            </a:p>
          </p:txBody>
        </p:sp>
        <p:sp>
          <p:nvSpPr>
            <p:cNvPr id="13" name="矩形 12"/>
            <p:cNvSpPr/>
            <p:nvPr/>
          </p:nvSpPr>
          <p:spPr>
            <a:xfrm>
              <a:off x="4962144" y="2671386"/>
              <a:ext cx="6449568" cy="646331"/>
            </a:xfrm>
            <a:prstGeom prst="rect">
              <a:avLst/>
            </a:prstGeom>
          </p:spPr>
          <p:txBody>
            <a:bodyPr wrap="square">
              <a:spAutoFit/>
            </a:bodyPr>
            <a:lstStyle/>
            <a:p>
              <a:pPr lvl="0"/>
              <a:r>
                <a:rPr lang="zh-CN" altLang="en-US" dirty="0">
                  <a:solidFill>
                    <a:schemeClr val="tx1">
                      <a:lumMod val="75000"/>
                      <a:lumOff val="25000"/>
                    </a:schemeClr>
                  </a:solidFill>
                  <a:cs typeface="+mn-ea"/>
                  <a:sym typeface="+mn-lt"/>
                </a:rPr>
                <a:t>我想再看看，她不是想看看，那是不信任你的表现。她只是不能直接跟你讲：我还不信任你。怎么办呢？</a:t>
              </a:r>
              <a:endParaRPr lang="zh-CN" altLang="en-US" dirty="0">
                <a:solidFill>
                  <a:schemeClr val="tx1">
                    <a:lumMod val="75000"/>
                    <a:lumOff val="25000"/>
                  </a:schemeClr>
                </a:solidFill>
                <a:cs typeface="+mn-ea"/>
                <a:sym typeface="+mn-lt"/>
              </a:endParaRPr>
            </a:p>
          </p:txBody>
        </p:sp>
        <p:cxnSp>
          <p:nvCxnSpPr>
            <p:cNvPr id="14" name="直接连接符 13"/>
            <p:cNvCxnSpPr/>
            <p:nvPr/>
          </p:nvCxnSpPr>
          <p:spPr>
            <a:xfrm>
              <a:off x="4937760" y="2717553"/>
              <a:ext cx="0" cy="540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5" name="组合 14"/>
          <p:cNvGrpSpPr/>
          <p:nvPr/>
        </p:nvGrpSpPr>
        <p:grpSpPr>
          <a:xfrm>
            <a:off x="1141406" y="3064171"/>
            <a:ext cx="4706668" cy="1088232"/>
            <a:chOff x="1081693" y="2692379"/>
            <a:chExt cx="5146291" cy="1088232"/>
          </a:xfrm>
        </p:grpSpPr>
        <p:sp>
          <p:nvSpPr>
            <p:cNvPr id="20" name="等腰三角形 19"/>
            <p:cNvSpPr/>
            <p:nvPr/>
          </p:nvSpPr>
          <p:spPr>
            <a:xfrm rot="16200000">
              <a:off x="2389472" y="2875418"/>
              <a:ext cx="458748" cy="9266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7" name="矩形 16"/>
            <p:cNvSpPr/>
            <p:nvPr/>
          </p:nvSpPr>
          <p:spPr>
            <a:xfrm>
              <a:off x="1081693" y="2784931"/>
              <a:ext cx="927545" cy="400110"/>
            </a:xfrm>
            <a:prstGeom prst="rect">
              <a:avLst/>
            </a:prstGeom>
          </p:spPr>
          <p:txBody>
            <a:bodyPr wrap="none">
              <a:spAutoFit/>
            </a:bodyPr>
            <a:lstStyle/>
            <a:p>
              <a:r>
                <a:rPr lang="zh-CN" altLang="en-US" sz="2000" dirty="0">
                  <a:solidFill>
                    <a:schemeClr val="tx1">
                      <a:lumMod val="75000"/>
                      <a:lumOff val="25000"/>
                    </a:schemeClr>
                  </a:solidFill>
                  <a:cs typeface="+mn-ea"/>
                  <a:sym typeface="+mn-lt"/>
                </a:rPr>
                <a:t>解析</a:t>
              </a:r>
              <a:r>
                <a:rPr lang="en-US" altLang="zh-CN" sz="2000" dirty="0">
                  <a:solidFill>
                    <a:schemeClr val="tx1">
                      <a:lumMod val="75000"/>
                      <a:lumOff val="25000"/>
                    </a:schemeClr>
                  </a:solidFill>
                  <a:cs typeface="+mn-ea"/>
                  <a:sym typeface="+mn-lt"/>
                </a:rPr>
                <a:t>1</a:t>
              </a:r>
              <a:endParaRPr lang="zh-CN" altLang="en-US" sz="2000" dirty="0">
                <a:solidFill>
                  <a:schemeClr val="tx1">
                    <a:lumMod val="75000"/>
                    <a:lumOff val="25000"/>
                  </a:schemeClr>
                </a:solidFill>
                <a:cs typeface="+mn-ea"/>
                <a:sym typeface="+mn-lt"/>
              </a:endParaRPr>
            </a:p>
          </p:txBody>
        </p:sp>
        <p:sp>
          <p:nvSpPr>
            <p:cNvPr id="18" name="矩形 17"/>
            <p:cNvSpPr/>
            <p:nvPr/>
          </p:nvSpPr>
          <p:spPr>
            <a:xfrm>
              <a:off x="1086225" y="3134280"/>
              <a:ext cx="5141759" cy="646331"/>
            </a:xfrm>
            <a:prstGeom prst="rect">
              <a:avLst/>
            </a:prstGeom>
          </p:spPr>
          <p:txBody>
            <a:bodyPr wrap="square">
              <a:spAutoFit/>
            </a:bodyPr>
            <a:lstStyle/>
            <a:p>
              <a:r>
                <a:rPr lang="zh-CN" altLang="en-US" dirty="0">
                  <a:solidFill>
                    <a:schemeClr val="tx1">
                      <a:lumMod val="75000"/>
                      <a:lumOff val="25000"/>
                    </a:schemeClr>
                  </a:solidFill>
                  <a:cs typeface="+mn-ea"/>
                  <a:sym typeface="+mn-lt"/>
                </a:rPr>
                <a:t>你听到这样的话不要以为她真的要看看，让她去看看，她是不会回来跟你购买的。</a:t>
              </a:r>
              <a:endParaRPr lang="zh-CN" altLang="en-US" dirty="0">
                <a:solidFill>
                  <a:schemeClr val="tx1">
                    <a:lumMod val="75000"/>
                    <a:lumOff val="25000"/>
                  </a:schemeClr>
                </a:solidFill>
                <a:cs typeface="+mn-ea"/>
                <a:sym typeface="+mn-lt"/>
              </a:endParaRPr>
            </a:p>
          </p:txBody>
        </p:sp>
      </p:grpSp>
      <p:grpSp>
        <p:nvGrpSpPr>
          <p:cNvPr id="21" name="组合 20"/>
          <p:cNvGrpSpPr/>
          <p:nvPr/>
        </p:nvGrpSpPr>
        <p:grpSpPr>
          <a:xfrm>
            <a:off x="6427020" y="3093894"/>
            <a:ext cx="4573021" cy="1057713"/>
            <a:chOff x="1150619" y="2671138"/>
            <a:chExt cx="5101545" cy="1057713"/>
          </a:xfrm>
        </p:grpSpPr>
        <p:sp>
          <p:nvSpPr>
            <p:cNvPr id="26" name="等腰三角形 25"/>
            <p:cNvSpPr/>
            <p:nvPr/>
          </p:nvSpPr>
          <p:spPr>
            <a:xfrm rot="16200000">
              <a:off x="2648257" y="2854177"/>
              <a:ext cx="458748" cy="9266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23" name="矩形 22"/>
            <p:cNvSpPr/>
            <p:nvPr/>
          </p:nvSpPr>
          <p:spPr>
            <a:xfrm>
              <a:off x="1150619" y="2725460"/>
              <a:ext cx="946352" cy="400110"/>
            </a:xfrm>
            <a:prstGeom prst="rect">
              <a:avLst/>
            </a:prstGeom>
          </p:spPr>
          <p:txBody>
            <a:bodyPr wrap="none">
              <a:spAutoFit/>
            </a:bodyPr>
            <a:lstStyle/>
            <a:p>
              <a:r>
                <a:rPr lang="zh-CN" altLang="en-US" sz="2000" dirty="0">
                  <a:solidFill>
                    <a:schemeClr val="tx1">
                      <a:lumMod val="75000"/>
                      <a:lumOff val="25000"/>
                    </a:schemeClr>
                  </a:solidFill>
                  <a:cs typeface="+mn-ea"/>
                  <a:sym typeface="+mn-lt"/>
                </a:rPr>
                <a:t>解析</a:t>
              </a:r>
              <a:r>
                <a:rPr lang="en-US" altLang="zh-CN" sz="2000" dirty="0">
                  <a:solidFill>
                    <a:schemeClr val="tx1">
                      <a:lumMod val="75000"/>
                      <a:lumOff val="25000"/>
                    </a:schemeClr>
                  </a:solidFill>
                  <a:cs typeface="+mn-ea"/>
                  <a:sym typeface="+mn-lt"/>
                </a:rPr>
                <a:t>2</a:t>
              </a:r>
              <a:endParaRPr lang="zh-CN" altLang="en-US" sz="2000" dirty="0">
                <a:solidFill>
                  <a:schemeClr val="tx1">
                    <a:lumMod val="75000"/>
                    <a:lumOff val="25000"/>
                  </a:schemeClr>
                </a:solidFill>
                <a:cs typeface="+mn-ea"/>
                <a:sym typeface="+mn-lt"/>
              </a:endParaRPr>
            </a:p>
          </p:txBody>
        </p:sp>
        <p:sp>
          <p:nvSpPr>
            <p:cNvPr id="24" name="矩形 23"/>
            <p:cNvSpPr/>
            <p:nvPr/>
          </p:nvSpPr>
          <p:spPr>
            <a:xfrm>
              <a:off x="1168918" y="3082520"/>
              <a:ext cx="5083246" cy="646331"/>
            </a:xfrm>
            <a:prstGeom prst="rect">
              <a:avLst/>
            </a:prstGeom>
          </p:spPr>
          <p:txBody>
            <a:bodyPr wrap="square">
              <a:spAutoFit/>
            </a:bodyPr>
            <a:lstStyle/>
            <a:p>
              <a:r>
                <a:rPr lang="zh-CN" altLang="en-US" dirty="0">
                  <a:solidFill>
                    <a:schemeClr val="tx1">
                      <a:lumMod val="75000"/>
                      <a:lumOff val="25000"/>
                    </a:schemeClr>
                  </a:solidFill>
                  <a:cs typeface="+mn-ea"/>
                  <a:sym typeface="+mn-lt"/>
                </a:rPr>
                <a:t>你既然知道她可能不信任你，你要打开天窗说亮话，你要把真正的问题套出来。</a:t>
              </a:r>
              <a:endParaRPr lang="zh-CN" altLang="en-US" dirty="0">
                <a:solidFill>
                  <a:schemeClr val="tx1">
                    <a:lumMod val="75000"/>
                    <a:lumOff val="25000"/>
                  </a:schemeClr>
                </a:solidFill>
                <a:cs typeface="+mn-ea"/>
                <a:sym typeface="+mn-lt"/>
              </a:endParaRPr>
            </a:p>
          </p:txBody>
        </p:sp>
      </p:grpSp>
      <p:grpSp>
        <p:nvGrpSpPr>
          <p:cNvPr id="28" name="组合 27"/>
          <p:cNvGrpSpPr/>
          <p:nvPr/>
        </p:nvGrpSpPr>
        <p:grpSpPr>
          <a:xfrm>
            <a:off x="893675" y="4547225"/>
            <a:ext cx="10304208" cy="1430545"/>
            <a:chOff x="893675" y="4547225"/>
            <a:chExt cx="10304208" cy="1430545"/>
          </a:xfrm>
        </p:grpSpPr>
        <p:sp>
          <p:nvSpPr>
            <p:cNvPr id="30" name="矩形 29"/>
            <p:cNvSpPr/>
            <p:nvPr/>
          </p:nvSpPr>
          <p:spPr>
            <a:xfrm>
              <a:off x="893675" y="5054440"/>
              <a:ext cx="10304208" cy="923330"/>
            </a:xfrm>
            <a:prstGeom prst="rect">
              <a:avLst/>
            </a:prstGeom>
          </p:spPr>
          <p:txBody>
            <a:bodyPr wrap="square">
              <a:spAutoFit/>
            </a:bodyPr>
            <a:lstStyle/>
            <a:p>
              <a:r>
                <a:rPr lang="zh-CN" altLang="en-US" dirty="0">
                  <a:solidFill>
                    <a:schemeClr val="tx1">
                      <a:lumMod val="75000"/>
                      <a:lumOff val="25000"/>
                    </a:schemeClr>
                  </a:solidFill>
                  <a:cs typeface="+mn-ea"/>
                  <a:sym typeface="+mn-lt"/>
                </a:rPr>
                <a:t>“你觉得我不值得信任，觉得我可能不够诚恳，你才会讲这样的话，不知道我的看法对不对？如果你信任我给我一个机会的话，我会再度地表现地更好，重新地让你觉得跟我合作是值得的，你可以跟我谈一谈吗？</a:t>
              </a:r>
              <a:endParaRPr lang="zh-CN" altLang="en-US" dirty="0">
                <a:solidFill>
                  <a:schemeClr val="tx1">
                    <a:lumMod val="75000"/>
                    <a:lumOff val="25000"/>
                  </a:schemeClr>
                </a:solidFill>
                <a:cs typeface="+mn-ea"/>
                <a:sym typeface="+mn-lt"/>
              </a:endParaRPr>
            </a:p>
          </p:txBody>
        </p:sp>
        <p:sp>
          <p:nvSpPr>
            <p:cNvPr id="32" name="矩形 31"/>
            <p:cNvSpPr/>
            <p:nvPr/>
          </p:nvSpPr>
          <p:spPr>
            <a:xfrm>
              <a:off x="956462" y="4547225"/>
              <a:ext cx="3150914" cy="461665"/>
            </a:xfrm>
            <a:prstGeom prst="rect">
              <a:avLst/>
            </a:prstGeom>
          </p:spPr>
          <p:txBody>
            <a:bodyPr wrap="square">
              <a:spAutoFit/>
            </a:bodyPr>
            <a:lstStyle/>
            <a:p>
              <a:r>
                <a:rPr lang="zh-CN" altLang="en-US" sz="2400" dirty="0">
                  <a:solidFill>
                    <a:schemeClr val="tx1">
                      <a:lumMod val="75000"/>
                      <a:lumOff val="25000"/>
                    </a:schemeClr>
                  </a:solidFill>
                  <a:cs typeface="+mn-ea"/>
                  <a:sym typeface="+mn-lt"/>
                </a:rPr>
                <a:t>客户不信任对策</a:t>
              </a:r>
              <a:endParaRPr lang="zh-CN" altLang="en-US" sz="2400" dirty="0">
                <a:solidFill>
                  <a:schemeClr val="tx1">
                    <a:lumMod val="75000"/>
                    <a:lumOff val="25000"/>
                  </a:schemeClr>
                </a:solidFill>
                <a:cs typeface="+mn-ea"/>
                <a:sym typeface="+mn-lt"/>
              </a:endParaRPr>
            </a:p>
          </p:txBody>
        </p:sp>
      </p:grpSp>
      <p:sp>
        <p:nvSpPr>
          <p:cNvPr id="56" name="矩形 55"/>
          <p:cNvSpPr/>
          <p:nvPr/>
        </p:nvSpPr>
        <p:spPr>
          <a:xfrm>
            <a:off x="979068" y="2933701"/>
            <a:ext cx="4852603" cy="1385276"/>
          </a:xfrm>
          <a:prstGeom prst="rect">
            <a:avLst/>
          </a:prstGeom>
          <a:noFill/>
          <a:ln>
            <a:solidFill>
              <a:srgbClr val="F36B2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57" name="矩形 56"/>
          <p:cNvSpPr/>
          <p:nvPr/>
        </p:nvSpPr>
        <p:spPr>
          <a:xfrm>
            <a:off x="6287092" y="2933701"/>
            <a:ext cx="4852603" cy="1385276"/>
          </a:xfrm>
          <a:prstGeom prst="rect">
            <a:avLst/>
          </a:prstGeom>
          <a:noFill/>
          <a:ln>
            <a:solidFill>
              <a:srgbClr val="F36B2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27" name="TextBox 26"/>
          <p:cNvSpPr txBox="1"/>
          <p:nvPr/>
        </p:nvSpPr>
        <p:spPr>
          <a:xfrm>
            <a:off x="2473371" y="6728439"/>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下载 </a:t>
            </a:r>
            <a:r>
              <a:rPr kumimoji="0" lang="en-US" altLang="zh-CN" sz="100" b="0" i="0" u="none" strike="noStrike" kern="0" cap="none" spc="0" normalizeH="0" baseline="0" noProof="0" dirty="0" smtClean="0">
                <a:ln>
                  <a:noFill/>
                </a:ln>
                <a:solidFill>
                  <a:schemeClr val="bg1"/>
                </a:solidFill>
                <a:effectLst/>
                <a:uLnTx/>
                <a:uFillTx/>
              </a:rPr>
              <a:t>http://www.1ppt.com/xiazai/</a:t>
            </a:r>
            <a:endParaRPr kumimoji="0" lang="en-US" altLang="zh-CN" sz="100" b="0" i="0" u="none" strike="noStrike" kern="0" cap="none" spc="0" normalizeH="0" baseline="0" noProof="0" dirty="0" smtClean="0">
              <a:ln>
                <a:noFill/>
              </a:ln>
              <a:solidFill>
                <a:schemeClr val="bg1"/>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2000"/>
                            </p:stCondLst>
                            <p:childTnLst>
                              <p:par>
                                <p:cTn id="23" presetID="22" presetClass="entr" presetSubtype="2"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right)">
                                      <p:cBhvr>
                                        <p:cTn id="2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14860" y="433371"/>
            <a:ext cx="351692" cy="303373"/>
            <a:chOff x="992651" y="1308295"/>
            <a:chExt cx="505558" cy="436099"/>
          </a:xfrm>
        </p:grpSpPr>
        <p:sp>
          <p:nvSpPr>
            <p:cNvPr id="5" name="箭头: V 形 4"/>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p:cNvSpPr/>
          <p:nvPr/>
        </p:nvSpPr>
        <p:spPr>
          <a:xfrm>
            <a:off x="956462" y="264534"/>
            <a:ext cx="2646878" cy="584775"/>
          </a:xfrm>
          <a:prstGeom prst="rect">
            <a:avLst/>
          </a:prstGeom>
        </p:spPr>
        <p:txBody>
          <a:bodyPr wrap="none">
            <a:spAutoFit/>
          </a:bodyPr>
          <a:lstStyle/>
          <a:p>
            <a:r>
              <a:rPr lang="zh-CN" altLang="en-US" sz="3200" dirty="0">
                <a:solidFill>
                  <a:schemeClr val="tx1">
                    <a:lumMod val="75000"/>
                    <a:lumOff val="25000"/>
                  </a:schemeClr>
                </a:solidFill>
                <a:cs typeface="+mn-ea"/>
                <a:sym typeface="+mn-lt"/>
              </a:rPr>
              <a:t>销售成功技巧</a:t>
            </a:r>
            <a:endParaRPr lang="zh-CN" altLang="en-US" sz="3200" dirty="0">
              <a:solidFill>
                <a:schemeClr val="tx1">
                  <a:lumMod val="75000"/>
                  <a:lumOff val="25000"/>
                </a:schemeClr>
              </a:solidFill>
              <a:cs typeface="+mn-ea"/>
              <a:sym typeface="+mn-lt"/>
            </a:endParaRPr>
          </a:p>
        </p:txBody>
      </p:sp>
      <p:sp>
        <p:nvSpPr>
          <p:cNvPr id="9" name="矩形 8"/>
          <p:cNvSpPr/>
          <p:nvPr/>
        </p:nvSpPr>
        <p:spPr>
          <a:xfrm>
            <a:off x="956462" y="1203395"/>
            <a:ext cx="3416320" cy="523220"/>
          </a:xfrm>
          <a:prstGeom prst="rect">
            <a:avLst/>
          </a:prstGeom>
        </p:spPr>
        <p:txBody>
          <a:bodyPr wrap="none">
            <a:spAutoFit/>
          </a:bodyPr>
          <a:lstStyle/>
          <a:p>
            <a:r>
              <a:rPr lang="zh-CN" altLang="en-US" sz="2800" b="1" dirty="0">
                <a:gradFill>
                  <a:gsLst>
                    <a:gs pos="84000">
                      <a:srgbClr val="FE532B"/>
                    </a:gs>
                    <a:gs pos="0">
                      <a:srgbClr val="FA6D27"/>
                    </a:gs>
                  </a:gsLst>
                  <a:lin ang="10500000" scaled="0"/>
                </a:gradFill>
                <a:cs typeface="+mn-ea"/>
                <a:sym typeface="+mn-lt"/>
              </a:rPr>
              <a:t>技巧四：免费要不要</a:t>
            </a:r>
            <a:endParaRPr lang="zh-CN" altLang="en-US" sz="2800" b="1" dirty="0">
              <a:gradFill>
                <a:gsLst>
                  <a:gs pos="84000">
                    <a:srgbClr val="FE532B"/>
                  </a:gs>
                  <a:gs pos="0">
                    <a:srgbClr val="FA6D27"/>
                  </a:gs>
                </a:gsLst>
                <a:lin ang="10500000" scaled="0"/>
              </a:gradFill>
              <a:cs typeface="+mn-ea"/>
              <a:sym typeface="+mn-lt"/>
            </a:endParaRPr>
          </a:p>
        </p:txBody>
      </p:sp>
      <p:sp>
        <p:nvSpPr>
          <p:cNvPr id="11" name="Freeform 7"/>
          <p:cNvSpPr/>
          <p:nvPr/>
        </p:nvSpPr>
        <p:spPr bwMode="auto">
          <a:xfrm>
            <a:off x="1784350" y="2261720"/>
            <a:ext cx="2353043" cy="2353042"/>
          </a:xfrm>
          <a:custGeom>
            <a:avLst/>
            <a:gdLst/>
            <a:ahLst/>
            <a:cxnLst>
              <a:cxn ang="0">
                <a:pos x="678" y="712"/>
              </a:cxn>
              <a:cxn ang="0">
                <a:pos x="34" y="712"/>
              </a:cxn>
              <a:cxn ang="0">
                <a:pos x="0" y="678"/>
              </a:cxn>
              <a:cxn ang="0">
                <a:pos x="0" y="34"/>
              </a:cxn>
              <a:cxn ang="0">
                <a:pos x="34" y="0"/>
              </a:cxn>
              <a:cxn ang="0">
                <a:pos x="678" y="0"/>
              </a:cxn>
              <a:cxn ang="0">
                <a:pos x="712" y="34"/>
              </a:cxn>
              <a:cxn ang="0">
                <a:pos x="712" y="678"/>
              </a:cxn>
              <a:cxn ang="0">
                <a:pos x="678" y="712"/>
              </a:cxn>
            </a:cxnLst>
            <a:rect l="0" t="0" r="r" b="b"/>
            <a:pathLst>
              <a:path w="712" h="712">
                <a:moveTo>
                  <a:pt x="678" y="712"/>
                </a:moveTo>
                <a:cubicBezTo>
                  <a:pt x="34" y="712"/>
                  <a:pt x="34" y="712"/>
                  <a:pt x="34" y="712"/>
                </a:cubicBezTo>
                <a:cubicBezTo>
                  <a:pt x="15" y="712"/>
                  <a:pt x="0" y="697"/>
                  <a:pt x="0" y="678"/>
                </a:cubicBezTo>
                <a:cubicBezTo>
                  <a:pt x="0" y="34"/>
                  <a:pt x="0" y="34"/>
                  <a:pt x="0" y="34"/>
                </a:cubicBezTo>
                <a:cubicBezTo>
                  <a:pt x="0" y="15"/>
                  <a:pt x="15" y="0"/>
                  <a:pt x="34" y="0"/>
                </a:cubicBezTo>
                <a:cubicBezTo>
                  <a:pt x="678" y="0"/>
                  <a:pt x="678" y="0"/>
                  <a:pt x="678" y="0"/>
                </a:cubicBezTo>
                <a:cubicBezTo>
                  <a:pt x="697" y="0"/>
                  <a:pt x="712" y="15"/>
                  <a:pt x="712" y="34"/>
                </a:cubicBezTo>
                <a:cubicBezTo>
                  <a:pt x="712" y="678"/>
                  <a:pt x="712" y="678"/>
                  <a:pt x="712" y="678"/>
                </a:cubicBezTo>
                <a:cubicBezTo>
                  <a:pt x="712" y="697"/>
                  <a:pt x="697" y="712"/>
                  <a:pt x="678" y="712"/>
                </a:cubicBezTo>
              </a:path>
            </a:pathLst>
          </a:custGeom>
          <a:noFill/>
          <a:ln w="9525">
            <a:solidFill>
              <a:srgbClr val="66676C"/>
            </a:solidFill>
            <a:round/>
          </a:ln>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69" name="Rectangle 83"/>
          <p:cNvSpPr>
            <a:spLocks noChangeArrowheads="1"/>
          </p:cNvSpPr>
          <p:nvPr/>
        </p:nvSpPr>
        <p:spPr bwMode="auto">
          <a:xfrm>
            <a:off x="2617902" y="2413879"/>
            <a:ext cx="405560"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dirty="0">
                <a:ln>
                  <a:noFill/>
                </a:ln>
                <a:solidFill>
                  <a:schemeClr val="tx1">
                    <a:lumMod val="75000"/>
                    <a:lumOff val="25000"/>
                  </a:schemeClr>
                </a:solidFill>
                <a:effectLst/>
                <a:cs typeface="+mn-ea"/>
                <a:sym typeface="+mn-lt"/>
              </a:rPr>
              <a:t>0</a:t>
            </a:r>
            <a:endParaRPr kumimoji="0" lang="zh-CN" altLang="zh-CN" sz="5400" b="0" i="0" u="none" strike="noStrike" cap="none" normalizeH="0" baseline="0" dirty="0">
              <a:ln>
                <a:noFill/>
              </a:ln>
              <a:solidFill>
                <a:schemeClr val="tx1">
                  <a:lumMod val="75000"/>
                  <a:lumOff val="25000"/>
                </a:schemeClr>
              </a:solidFill>
              <a:effectLst/>
              <a:cs typeface="+mn-ea"/>
              <a:sym typeface="+mn-lt"/>
            </a:endParaRPr>
          </a:p>
        </p:txBody>
      </p:sp>
      <p:sp>
        <p:nvSpPr>
          <p:cNvPr id="70" name="Rectangle 84"/>
          <p:cNvSpPr>
            <a:spLocks noChangeArrowheads="1"/>
          </p:cNvSpPr>
          <p:nvPr/>
        </p:nvSpPr>
        <p:spPr bwMode="auto">
          <a:xfrm>
            <a:off x="2974636" y="2413879"/>
            <a:ext cx="405560"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dirty="0">
                <a:ln>
                  <a:noFill/>
                </a:ln>
                <a:solidFill>
                  <a:schemeClr val="tx1">
                    <a:lumMod val="75000"/>
                    <a:lumOff val="25000"/>
                  </a:schemeClr>
                </a:solidFill>
                <a:effectLst/>
                <a:cs typeface="+mn-ea"/>
                <a:sym typeface="+mn-lt"/>
              </a:rPr>
              <a:t>1</a:t>
            </a:r>
            <a:endParaRPr kumimoji="0" lang="zh-CN" altLang="zh-CN" sz="5400" b="0" i="0" u="none" strike="noStrike" cap="none" normalizeH="0" baseline="0" dirty="0">
              <a:ln>
                <a:noFill/>
              </a:ln>
              <a:solidFill>
                <a:schemeClr val="tx1">
                  <a:lumMod val="75000"/>
                  <a:lumOff val="25000"/>
                </a:schemeClr>
              </a:solidFill>
              <a:effectLst/>
              <a:cs typeface="+mn-ea"/>
              <a:sym typeface="+mn-lt"/>
            </a:endParaRPr>
          </a:p>
        </p:txBody>
      </p:sp>
      <p:sp>
        <p:nvSpPr>
          <p:cNvPr id="71" name="Freeform 86"/>
          <p:cNvSpPr/>
          <p:nvPr/>
        </p:nvSpPr>
        <p:spPr bwMode="auto">
          <a:xfrm>
            <a:off x="4925144" y="2261720"/>
            <a:ext cx="2348847" cy="2353042"/>
          </a:xfrm>
          <a:custGeom>
            <a:avLst/>
            <a:gdLst/>
            <a:ahLst/>
            <a:cxnLst>
              <a:cxn ang="0">
                <a:pos x="678" y="712"/>
              </a:cxn>
              <a:cxn ang="0">
                <a:pos x="33" y="712"/>
              </a:cxn>
              <a:cxn ang="0">
                <a:pos x="0" y="678"/>
              </a:cxn>
              <a:cxn ang="0">
                <a:pos x="0" y="34"/>
              </a:cxn>
              <a:cxn ang="0">
                <a:pos x="33" y="0"/>
              </a:cxn>
              <a:cxn ang="0">
                <a:pos x="678" y="0"/>
              </a:cxn>
              <a:cxn ang="0">
                <a:pos x="711" y="34"/>
              </a:cxn>
              <a:cxn ang="0">
                <a:pos x="711" y="678"/>
              </a:cxn>
              <a:cxn ang="0">
                <a:pos x="678" y="712"/>
              </a:cxn>
            </a:cxnLst>
            <a:rect l="0" t="0" r="r" b="b"/>
            <a:pathLst>
              <a:path w="711" h="712">
                <a:moveTo>
                  <a:pt x="678" y="712"/>
                </a:moveTo>
                <a:cubicBezTo>
                  <a:pt x="33" y="712"/>
                  <a:pt x="33" y="712"/>
                  <a:pt x="33" y="712"/>
                </a:cubicBezTo>
                <a:cubicBezTo>
                  <a:pt x="15" y="712"/>
                  <a:pt x="0" y="697"/>
                  <a:pt x="0" y="678"/>
                </a:cubicBezTo>
                <a:cubicBezTo>
                  <a:pt x="0" y="34"/>
                  <a:pt x="0" y="34"/>
                  <a:pt x="0" y="34"/>
                </a:cubicBezTo>
                <a:cubicBezTo>
                  <a:pt x="0" y="15"/>
                  <a:pt x="15" y="0"/>
                  <a:pt x="33" y="0"/>
                </a:cubicBezTo>
                <a:cubicBezTo>
                  <a:pt x="678" y="0"/>
                  <a:pt x="678" y="0"/>
                  <a:pt x="678" y="0"/>
                </a:cubicBezTo>
                <a:cubicBezTo>
                  <a:pt x="696" y="0"/>
                  <a:pt x="711" y="15"/>
                  <a:pt x="711" y="34"/>
                </a:cubicBezTo>
                <a:cubicBezTo>
                  <a:pt x="711" y="678"/>
                  <a:pt x="711" y="678"/>
                  <a:pt x="711" y="678"/>
                </a:cubicBezTo>
                <a:cubicBezTo>
                  <a:pt x="711" y="697"/>
                  <a:pt x="696" y="712"/>
                  <a:pt x="678" y="712"/>
                </a:cubicBezTo>
              </a:path>
            </a:pathLst>
          </a:custGeom>
          <a:noFill/>
          <a:ln w="9525">
            <a:solidFill>
              <a:srgbClr val="66676C"/>
            </a:solidFill>
            <a:round/>
          </a:ln>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129" name="Rectangle 149"/>
          <p:cNvSpPr>
            <a:spLocks noChangeArrowheads="1"/>
          </p:cNvSpPr>
          <p:nvPr/>
        </p:nvSpPr>
        <p:spPr bwMode="auto">
          <a:xfrm>
            <a:off x="5749832" y="2413879"/>
            <a:ext cx="405560"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a:ln>
                  <a:noFill/>
                </a:ln>
                <a:solidFill>
                  <a:schemeClr val="tx1">
                    <a:lumMod val="75000"/>
                    <a:lumOff val="25000"/>
                  </a:schemeClr>
                </a:solidFill>
                <a:effectLst/>
                <a:cs typeface="+mn-ea"/>
                <a:sym typeface="+mn-lt"/>
              </a:rPr>
              <a:t>0</a:t>
            </a:r>
            <a:endParaRPr kumimoji="0" lang="zh-CN" altLang="zh-CN" sz="5400" b="0" i="0" u="none" strike="noStrike" cap="none" normalizeH="0" baseline="0">
              <a:ln>
                <a:noFill/>
              </a:ln>
              <a:solidFill>
                <a:schemeClr val="tx1">
                  <a:lumMod val="75000"/>
                  <a:lumOff val="25000"/>
                </a:schemeClr>
              </a:solidFill>
              <a:effectLst/>
              <a:cs typeface="+mn-ea"/>
              <a:sym typeface="+mn-lt"/>
            </a:endParaRPr>
          </a:p>
        </p:txBody>
      </p:sp>
      <p:sp>
        <p:nvSpPr>
          <p:cNvPr id="130" name="Rectangle 150"/>
          <p:cNvSpPr>
            <a:spLocks noChangeArrowheads="1"/>
          </p:cNvSpPr>
          <p:nvPr/>
        </p:nvSpPr>
        <p:spPr bwMode="auto">
          <a:xfrm>
            <a:off x="6106565" y="2413879"/>
            <a:ext cx="405560"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a:ln>
                  <a:noFill/>
                </a:ln>
                <a:solidFill>
                  <a:schemeClr val="tx1">
                    <a:lumMod val="75000"/>
                    <a:lumOff val="25000"/>
                  </a:schemeClr>
                </a:solidFill>
                <a:effectLst/>
                <a:cs typeface="+mn-ea"/>
                <a:sym typeface="+mn-lt"/>
              </a:rPr>
              <a:t>2</a:t>
            </a:r>
            <a:endParaRPr kumimoji="0" lang="zh-CN" altLang="zh-CN" sz="5400" b="0" i="0" u="none" strike="noStrike" cap="none" normalizeH="0" baseline="0">
              <a:ln>
                <a:noFill/>
              </a:ln>
              <a:solidFill>
                <a:schemeClr val="tx1">
                  <a:lumMod val="75000"/>
                  <a:lumOff val="25000"/>
                </a:schemeClr>
              </a:solidFill>
              <a:effectLst/>
              <a:cs typeface="+mn-ea"/>
              <a:sym typeface="+mn-lt"/>
            </a:endParaRPr>
          </a:p>
        </p:txBody>
      </p:sp>
      <p:sp>
        <p:nvSpPr>
          <p:cNvPr id="131" name="Freeform 153"/>
          <p:cNvSpPr/>
          <p:nvPr/>
        </p:nvSpPr>
        <p:spPr bwMode="auto">
          <a:xfrm>
            <a:off x="8054607" y="2261720"/>
            <a:ext cx="2353043" cy="2353042"/>
          </a:xfrm>
          <a:custGeom>
            <a:avLst/>
            <a:gdLst/>
            <a:ahLst/>
            <a:cxnLst>
              <a:cxn ang="0">
                <a:pos x="678" y="712"/>
              </a:cxn>
              <a:cxn ang="0">
                <a:pos x="34" y="712"/>
              </a:cxn>
              <a:cxn ang="0">
                <a:pos x="0" y="678"/>
              </a:cxn>
              <a:cxn ang="0">
                <a:pos x="0" y="34"/>
              </a:cxn>
              <a:cxn ang="0">
                <a:pos x="34" y="0"/>
              </a:cxn>
              <a:cxn ang="0">
                <a:pos x="678" y="0"/>
              </a:cxn>
              <a:cxn ang="0">
                <a:pos x="712" y="34"/>
              </a:cxn>
              <a:cxn ang="0">
                <a:pos x="712" y="678"/>
              </a:cxn>
              <a:cxn ang="0">
                <a:pos x="678" y="712"/>
              </a:cxn>
            </a:cxnLst>
            <a:rect l="0" t="0" r="r" b="b"/>
            <a:pathLst>
              <a:path w="712" h="712">
                <a:moveTo>
                  <a:pt x="678" y="712"/>
                </a:moveTo>
                <a:cubicBezTo>
                  <a:pt x="34" y="712"/>
                  <a:pt x="34" y="712"/>
                  <a:pt x="34" y="712"/>
                </a:cubicBezTo>
                <a:cubicBezTo>
                  <a:pt x="15" y="712"/>
                  <a:pt x="0" y="697"/>
                  <a:pt x="0" y="678"/>
                </a:cubicBezTo>
                <a:cubicBezTo>
                  <a:pt x="0" y="34"/>
                  <a:pt x="0" y="34"/>
                  <a:pt x="0" y="34"/>
                </a:cubicBezTo>
                <a:cubicBezTo>
                  <a:pt x="0" y="15"/>
                  <a:pt x="15" y="0"/>
                  <a:pt x="34" y="0"/>
                </a:cubicBezTo>
                <a:cubicBezTo>
                  <a:pt x="678" y="0"/>
                  <a:pt x="678" y="0"/>
                  <a:pt x="678" y="0"/>
                </a:cubicBezTo>
                <a:cubicBezTo>
                  <a:pt x="697" y="0"/>
                  <a:pt x="712" y="15"/>
                  <a:pt x="712" y="34"/>
                </a:cubicBezTo>
                <a:cubicBezTo>
                  <a:pt x="712" y="678"/>
                  <a:pt x="712" y="678"/>
                  <a:pt x="712" y="678"/>
                </a:cubicBezTo>
                <a:cubicBezTo>
                  <a:pt x="712" y="697"/>
                  <a:pt x="697" y="712"/>
                  <a:pt x="678" y="712"/>
                </a:cubicBezTo>
              </a:path>
            </a:pathLst>
          </a:custGeom>
          <a:noFill/>
          <a:ln w="9525">
            <a:solidFill>
              <a:srgbClr val="66676C"/>
            </a:solid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189" name="Rectangle 217"/>
          <p:cNvSpPr>
            <a:spLocks noChangeArrowheads="1"/>
          </p:cNvSpPr>
          <p:nvPr/>
        </p:nvSpPr>
        <p:spPr bwMode="auto">
          <a:xfrm>
            <a:off x="8880694" y="2413879"/>
            <a:ext cx="405560"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a:ln>
                  <a:noFill/>
                </a:ln>
                <a:solidFill>
                  <a:schemeClr val="tx1">
                    <a:lumMod val="75000"/>
                    <a:lumOff val="25000"/>
                  </a:schemeClr>
                </a:solidFill>
                <a:effectLst/>
                <a:cs typeface="+mn-ea"/>
                <a:sym typeface="+mn-lt"/>
              </a:rPr>
              <a:t>0</a:t>
            </a:r>
            <a:endParaRPr kumimoji="0" lang="zh-CN" altLang="zh-CN" sz="5400" b="0" i="0" u="none" strike="noStrike" cap="none" normalizeH="0" baseline="0">
              <a:ln>
                <a:noFill/>
              </a:ln>
              <a:solidFill>
                <a:schemeClr val="tx1">
                  <a:lumMod val="75000"/>
                  <a:lumOff val="25000"/>
                </a:schemeClr>
              </a:solidFill>
              <a:effectLst/>
              <a:cs typeface="+mn-ea"/>
              <a:sym typeface="+mn-lt"/>
            </a:endParaRPr>
          </a:p>
        </p:txBody>
      </p:sp>
      <p:sp>
        <p:nvSpPr>
          <p:cNvPr id="190" name="Rectangle 218"/>
          <p:cNvSpPr>
            <a:spLocks noChangeArrowheads="1"/>
          </p:cNvSpPr>
          <p:nvPr/>
        </p:nvSpPr>
        <p:spPr bwMode="auto">
          <a:xfrm>
            <a:off x="9240226" y="2413879"/>
            <a:ext cx="405560"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a:ln>
                  <a:noFill/>
                </a:ln>
                <a:solidFill>
                  <a:schemeClr val="tx1">
                    <a:lumMod val="75000"/>
                    <a:lumOff val="25000"/>
                  </a:schemeClr>
                </a:solidFill>
                <a:effectLst/>
                <a:cs typeface="+mn-ea"/>
                <a:sym typeface="+mn-lt"/>
              </a:rPr>
              <a:t>3</a:t>
            </a:r>
            <a:endParaRPr kumimoji="0" lang="zh-CN" altLang="zh-CN" sz="5400" b="0" i="0" u="none" strike="noStrike" cap="none" normalizeH="0" baseline="0">
              <a:ln>
                <a:noFill/>
              </a:ln>
              <a:solidFill>
                <a:schemeClr val="tx1">
                  <a:lumMod val="75000"/>
                  <a:lumOff val="25000"/>
                </a:schemeClr>
              </a:solidFill>
              <a:effectLst/>
              <a:cs typeface="+mn-ea"/>
              <a:sym typeface="+mn-lt"/>
            </a:endParaRPr>
          </a:p>
        </p:txBody>
      </p:sp>
      <p:sp>
        <p:nvSpPr>
          <p:cNvPr id="191" name="矩形 190"/>
          <p:cNvSpPr/>
          <p:nvPr/>
        </p:nvSpPr>
        <p:spPr>
          <a:xfrm>
            <a:off x="1961913" y="3202612"/>
            <a:ext cx="2194262" cy="1323439"/>
          </a:xfrm>
          <a:prstGeom prst="rect">
            <a:avLst/>
          </a:prstGeom>
        </p:spPr>
        <p:txBody>
          <a:bodyPr wrap="square">
            <a:spAutoFit/>
          </a:bodyPr>
          <a:lstStyle/>
          <a:p>
            <a:r>
              <a:rPr lang="zh-CN" altLang="en-US" sz="1600" dirty="0">
                <a:solidFill>
                  <a:schemeClr val="tx1">
                    <a:lumMod val="75000"/>
                    <a:lumOff val="25000"/>
                  </a:schemeClr>
                </a:solidFill>
                <a:cs typeface="+mn-ea"/>
                <a:sym typeface="+mn-lt"/>
              </a:rPr>
              <a:t>“如果免费你会买吗？”当你说出如果免费你会买吗？他有可能会说，会啊！如果免费当然买啊！</a:t>
            </a:r>
            <a:endParaRPr lang="zh-CN" altLang="en-US" sz="1600" dirty="0">
              <a:solidFill>
                <a:schemeClr val="tx1">
                  <a:lumMod val="75000"/>
                  <a:lumOff val="25000"/>
                </a:schemeClr>
              </a:solidFill>
              <a:cs typeface="+mn-ea"/>
              <a:sym typeface="+mn-lt"/>
            </a:endParaRPr>
          </a:p>
        </p:txBody>
      </p:sp>
      <p:sp>
        <p:nvSpPr>
          <p:cNvPr id="192" name="矩形 191"/>
          <p:cNvSpPr/>
          <p:nvPr/>
        </p:nvSpPr>
        <p:spPr>
          <a:xfrm>
            <a:off x="5094502" y="3325723"/>
            <a:ext cx="2092429" cy="1077218"/>
          </a:xfrm>
          <a:prstGeom prst="rect">
            <a:avLst/>
          </a:prstGeom>
        </p:spPr>
        <p:txBody>
          <a:bodyPr wrap="square">
            <a:spAutoFit/>
          </a:bodyPr>
          <a:lstStyle/>
          <a:p>
            <a:r>
              <a:rPr lang="zh-CN" altLang="en-US" sz="1600" dirty="0">
                <a:solidFill>
                  <a:schemeClr val="tx1">
                    <a:lumMod val="75000"/>
                    <a:lumOff val="25000"/>
                  </a:schemeClr>
                </a:solidFill>
                <a:cs typeface="+mn-ea"/>
                <a:sym typeface="+mn-lt"/>
              </a:rPr>
              <a:t>“如果你买我的东西，我让你觉得物有所值，那不就等于它是免费的吗？”</a:t>
            </a:r>
            <a:endParaRPr lang="zh-CN" altLang="en-US" sz="1600" dirty="0">
              <a:solidFill>
                <a:schemeClr val="tx1">
                  <a:lumMod val="75000"/>
                  <a:lumOff val="25000"/>
                </a:schemeClr>
              </a:solidFill>
              <a:cs typeface="+mn-ea"/>
              <a:sym typeface="+mn-lt"/>
            </a:endParaRPr>
          </a:p>
        </p:txBody>
      </p:sp>
      <p:sp>
        <p:nvSpPr>
          <p:cNvPr id="193" name="矩形 192"/>
          <p:cNvSpPr/>
          <p:nvPr/>
        </p:nvSpPr>
        <p:spPr>
          <a:xfrm>
            <a:off x="8216362" y="3325723"/>
            <a:ext cx="2075663" cy="1077218"/>
          </a:xfrm>
          <a:prstGeom prst="rect">
            <a:avLst/>
          </a:prstGeom>
        </p:spPr>
        <p:txBody>
          <a:bodyPr wrap="square">
            <a:spAutoFit/>
          </a:bodyPr>
          <a:lstStyle/>
          <a:p>
            <a:r>
              <a:rPr lang="zh-CN" altLang="en-US" sz="1600" dirty="0">
                <a:solidFill>
                  <a:schemeClr val="tx1">
                    <a:lumMod val="75000"/>
                    <a:lumOff val="25000"/>
                  </a:schemeClr>
                </a:solidFill>
                <a:cs typeface="+mn-ea"/>
                <a:sym typeface="+mn-lt"/>
              </a:rPr>
              <a:t>如果我能证明这个产品真的是物超所值的话，你今天是不是有机会跟我买？</a:t>
            </a:r>
            <a:endParaRPr lang="zh-CN" altLang="en-US" sz="1600" dirty="0">
              <a:solidFill>
                <a:schemeClr val="tx1">
                  <a:lumMod val="75000"/>
                  <a:lumOff val="25000"/>
                </a:schemeClr>
              </a:solidFill>
              <a:cs typeface="+mn-ea"/>
              <a:sym typeface="+mn-lt"/>
            </a:endParaRPr>
          </a:p>
        </p:txBody>
      </p:sp>
      <p:sp>
        <p:nvSpPr>
          <p:cNvPr id="194" name="矩形 193"/>
          <p:cNvSpPr/>
          <p:nvPr/>
        </p:nvSpPr>
        <p:spPr>
          <a:xfrm>
            <a:off x="3339818" y="5062940"/>
            <a:ext cx="5483662" cy="369332"/>
          </a:xfrm>
          <a:prstGeom prst="rect">
            <a:avLst/>
          </a:prstGeom>
        </p:spPr>
        <p:txBody>
          <a:bodyPr wrap="square">
            <a:spAutoFit/>
          </a:bodyPr>
          <a:lstStyle/>
          <a:p>
            <a:pPr algn="ctr"/>
            <a:r>
              <a:rPr lang="zh-CN" altLang="en-US" b="1" dirty="0">
                <a:solidFill>
                  <a:schemeClr val="tx1">
                    <a:lumMod val="65000"/>
                    <a:lumOff val="35000"/>
                  </a:schemeClr>
                </a:solidFill>
                <a:cs typeface="+mn-ea"/>
                <a:sym typeface="+mn-lt"/>
              </a:rPr>
              <a:t>有人说你的价格太高了，那怎么办呢？</a:t>
            </a:r>
            <a:endParaRPr lang="zh-CN" altLang="en-US" b="1" dirty="0">
              <a:solidFill>
                <a:schemeClr val="tx1">
                  <a:lumMod val="65000"/>
                  <a:lumOff val="35000"/>
                </a:schemeClr>
              </a:solidFill>
              <a:cs typeface="+mn-ea"/>
              <a:sym typeface="+mn-lt"/>
            </a:endParaRPr>
          </a:p>
        </p:txBody>
      </p:sp>
      <p:sp>
        <p:nvSpPr>
          <p:cNvPr id="195" name="矩形 194"/>
          <p:cNvSpPr/>
          <p:nvPr/>
        </p:nvSpPr>
        <p:spPr>
          <a:xfrm>
            <a:off x="1444283" y="5519386"/>
            <a:ext cx="9303434" cy="646331"/>
          </a:xfrm>
          <a:prstGeom prst="rect">
            <a:avLst/>
          </a:prstGeom>
        </p:spPr>
        <p:txBody>
          <a:bodyPr wrap="square">
            <a:spAutoFit/>
          </a:bodyPr>
          <a:lstStyle/>
          <a:p>
            <a:pPr lvl="0" algn="ctr"/>
            <a:r>
              <a:rPr lang="zh-CN" altLang="en-US" dirty="0">
                <a:solidFill>
                  <a:schemeClr val="tx1">
                    <a:lumMod val="65000"/>
                    <a:lumOff val="35000"/>
                  </a:schemeClr>
                </a:solidFill>
                <a:cs typeface="+mn-ea"/>
                <a:sym typeface="+mn-lt"/>
              </a:rPr>
              <a:t>他头脑会想，至少你要给我证明了，要我同意了，我才买啊</a:t>
            </a:r>
            <a:r>
              <a:rPr lang="en-US" altLang="zh-CN" dirty="0">
                <a:solidFill>
                  <a:schemeClr val="tx1">
                    <a:lumMod val="65000"/>
                    <a:lumOff val="35000"/>
                  </a:schemeClr>
                </a:solidFill>
                <a:cs typeface="+mn-ea"/>
                <a:sym typeface="+mn-lt"/>
              </a:rPr>
              <a:t>!</a:t>
            </a:r>
            <a:r>
              <a:rPr lang="zh-CN" altLang="en-US" dirty="0">
                <a:solidFill>
                  <a:schemeClr val="tx1">
                    <a:lumMod val="65000"/>
                    <a:lumOff val="35000"/>
                  </a:schemeClr>
                </a:solidFill>
                <a:cs typeface="+mn-ea"/>
                <a:sym typeface="+mn-lt"/>
              </a:rPr>
              <a:t>所以他敢回答，可以的！当他回答可以的，接下来你只要证明这个产品真的是物超所值就可以了。</a:t>
            </a:r>
            <a:endParaRPr lang="zh-CN" altLang="en-US"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4"/>
                                        </p:tgtEl>
                                        <p:attrNameLst>
                                          <p:attrName>style.visibility</p:attrName>
                                        </p:attrNameLst>
                                      </p:cBhvr>
                                      <p:to>
                                        <p:strVal val="visible"/>
                                      </p:to>
                                    </p:set>
                                    <p:animEffect transition="in" filter="fade">
                                      <p:cBhvr>
                                        <p:cTn id="11" dur="500"/>
                                        <p:tgtEl>
                                          <p:spTgt spid="194"/>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95"/>
                                        </p:tgtEl>
                                        <p:attrNameLst>
                                          <p:attrName>style.visibility</p:attrName>
                                        </p:attrNameLst>
                                      </p:cBhvr>
                                      <p:to>
                                        <p:strVal val="visible"/>
                                      </p:to>
                                    </p:set>
                                    <p:animEffect transition="in" filter="randombar(horizontal)">
                                      <p:cBhvr>
                                        <p:cTn id="15" dur="500"/>
                                        <p:tgtEl>
                                          <p:spTgt spid="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94" grpId="0"/>
      <p:bldP spid="195" grpId="0"/>
    </p:bldLst>
  </p:timing>
</p:sld>
</file>

<file path=ppt/theme/theme1.xml><?xml version="1.0" encoding="utf-8"?>
<a:theme xmlns:a="http://schemas.openxmlformats.org/drawingml/2006/main" name="销售">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0unlxevl">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3825</Words>
  <Application>WPS 演示</Application>
  <PresentationFormat>自定义</PresentationFormat>
  <Paragraphs>327</Paragraphs>
  <Slides>25</Slides>
  <Notes>0</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25</vt:i4>
      </vt:variant>
    </vt:vector>
  </HeadingPairs>
  <TitlesOfParts>
    <vt:vector size="36" baseType="lpstr">
      <vt:lpstr>Arial</vt:lpstr>
      <vt:lpstr>宋体</vt:lpstr>
      <vt:lpstr>Wingdings</vt:lpstr>
      <vt:lpstr>微软雅黑</vt:lpstr>
      <vt:lpstr>Arial Unicode MS</vt:lpstr>
      <vt:lpstr>等线</vt:lpstr>
      <vt:lpstr>Arial</vt:lpstr>
      <vt:lpstr>汉仪中圆简</vt:lpstr>
      <vt:lpstr>Calibri</vt:lpstr>
      <vt:lpstr>销售</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销售技巧培训</dc:title>
  <dc:creator>第一PPT</dc:creator>
  <cp:keywords>www.1ppt.com</cp:keywords>
  <dc:description>www.1ppt.com</dc:description>
  <cp:lastModifiedBy>铭</cp:lastModifiedBy>
  <cp:revision>183</cp:revision>
  <dcterms:created xsi:type="dcterms:W3CDTF">2019-07-04T08:14:00Z</dcterms:created>
  <dcterms:modified xsi:type="dcterms:W3CDTF">2022-02-28T05:44:19Z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FE8311A6493843ADAFEC2BD8D6803231</vt:lpwstr>
  </property>
  <property fmtid="{D5CDD505-2E9C-101B-9397-08002B2CF9AE}" pid="3" name="KSOProductBuildVer">
    <vt:lpwstr>2052-11.1.0.11045</vt:lpwstr>
  </property>
</Properties>
</file>