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handoutMasterIdLst>
    <p:handoutMasterId r:id="rId30"/>
  </p:handoutMasterIdLst>
  <p:sldIdLst>
    <p:sldId id="344" r:id="rId4"/>
    <p:sldId id="343" r:id="rId6"/>
    <p:sldId id="294" r:id="rId7"/>
    <p:sldId id="295" r:id="rId8"/>
    <p:sldId id="315" r:id="rId9"/>
    <p:sldId id="274" r:id="rId10"/>
    <p:sldId id="345" r:id="rId11"/>
    <p:sldId id="284" r:id="rId12"/>
    <p:sldId id="282" r:id="rId13"/>
    <p:sldId id="283" r:id="rId14"/>
    <p:sldId id="285" r:id="rId15"/>
    <p:sldId id="286" r:id="rId16"/>
    <p:sldId id="287" r:id="rId17"/>
    <p:sldId id="289" r:id="rId18"/>
    <p:sldId id="290" r:id="rId19"/>
    <p:sldId id="339" r:id="rId20"/>
    <p:sldId id="297" r:id="rId21"/>
    <p:sldId id="299" r:id="rId22"/>
    <p:sldId id="346" r:id="rId23"/>
    <p:sldId id="273" r:id="rId24"/>
    <p:sldId id="292" r:id="rId25"/>
    <p:sldId id="347" r:id="rId26"/>
    <p:sldId id="317" r:id="rId27"/>
    <p:sldId id="341" r:id="rId28"/>
    <p:sldId id="348" r:id="rId29"/>
  </p:sldIdLst>
  <p:sldSz cx="12192000" cy="6858000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001A"/>
    <a:srgbClr val="F39800"/>
    <a:srgbClr val="7E452D"/>
    <a:srgbClr val="543400"/>
    <a:srgbClr val="A50021"/>
    <a:srgbClr val="FF3300"/>
    <a:srgbClr val="0099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60" d="100"/>
          <a:sy n="60" d="100"/>
        </p:scale>
        <p:origin x="-2478" y="-1122"/>
      </p:cViewPr>
      <p:guideLst>
        <p:guide orient="horz" pos="2138"/>
        <p:guide pos="38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4" Type="http://schemas.openxmlformats.org/officeDocument/2006/relationships/tags" Target="tags/tag3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fld id="{02A21EA3-10AA-4A53-82A1-4420928FF7ED}" type="datetimeFigureOut">
              <a:rPr lang="zh-CN" altLang="en-US"/>
            </a:fld>
            <a:endParaRPr lang="en-US" altLang="zh-CN"/>
          </a:p>
        </p:txBody>
      </p:sp>
      <p:sp>
        <p:nvSpPr>
          <p:cNvPr id="2052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F9BC51FB-0372-4EDF-9371-68A6D3CF6375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BC51FB-0372-4EDF-9371-68A6D3CF6375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BC51FB-0372-4EDF-9371-68A6D3CF6375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BC51FB-0372-4EDF-9371-68A6D3CF6375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BC51FB-0372-4EDF-9371-68A6D3CF6375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BC51FB-0372-4EDF-9371-68A6D3CF6375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BC51FB-0372-4EDF-9371-68A6D3CF6375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BC51FB-0372-4EDF-9371-68A6D3CF6375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BC51FB-0372-4EDF-9371-68A6D3CF6375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BC51FB-0372-4EDF-9371-68A6D3CF6375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BC51FB-0372-4EDF-9371-68A6D3CF6375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BC51FB-0372-4EDF-9371-68A6D3CF6375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BC51FB-0372-4EDF-9371-68A6D3CF6375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BC51FB-0372-4EDF-9371-68A6D3CF6375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BC51FB-0372-4EDF-9371-68A6D3CF6375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BC51FB-0372-4EDF-9371-68A6D3CF6375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BC51FB-0372-4EDF-9371-68A6D3CF6375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BC51FB-0372-4EDF-9371-68A6D3CF6375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BC51FB-0372-4EDF-9371-68A6D3CF6375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BC51FB-0372-4EDF-9371-68A6D3CF6375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BC51FB-0372-4EDF-9371-68A6D3CF6375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BC51FB-0372-4EDF-9371-68A6D3CF6375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BC51FB-0372-4EDF-9371-68A6D3CF6375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BC51FB-0372-4EDF-9371-68A6D3CF6375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BC51FB-0372-4EDF-9371-68A6D3CF6375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BC51FB-0372-4EDF-9371-68A6D3CF6375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jier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308342"/>
            <a:ext cx="10363200" cy="2018605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  <a:ea typeface="方正卡通简体" charset="0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717032"/>
            <a:ext cx="9144000" cy="187220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单击以编辑母版副标题样式</a:t>
            </a:r>
            <a:endParaRPr lang="en-US" noProof="1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06D8A94-BE4A-45C1-9437-C41F959DF7EB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>
            <a:lvl1pPr>
              <a:defRPr>
                <a:ea typeface="方正卡通简体" charset="0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>
            <a:lvl1pPr>
              <a:defRPr>
                <a:ea typeface="方正卡通简体" charset="0"/>
              </a:defRPr>
            </a:lvl1pPr>
            <a:lvl2pPr>
              <a:defRPr>
                <a:ea typeface="方正卡通简体" charset="0"/>
              </a:defRPr>
            </a:lvl2pPr>
            <a:lvl3pPr>
              <a:defRPr>
                <a:ea typeface="方正卡通简体" charset="0"/>
              </a:defRPr>
            </a:lvl3pPr>
            <a:lvl4pPr>
              <a:defRPr>
                <a:ea typeface="方正卡通简体" charset="0"/>
              </a:defRPr>
            </a:lvl4pPr>
            <a:lvl5pPr>
              <a:defRPr>
                <a:ea typeface="方正卡通简体" charset="0"/>
              </a:defRPr>
            </a:lvl5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3577745-5DBF-4323-BA04-83805C6AA2EC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 hasCustomPrompt="1"/>
          </p:nvPr>
        </p:nvSpPr>
        <p:spPr>
          <a:xfrm>
            <a:off x="838200" y="620716"/>
            <a:ext cx="10515600" cy="5616575"/>
          </a:xfrm>
        </p:spPr>
        <p:txBody>
          <a:bodyPr/>
          <a:lstStyle>
            <a:lvl1pPr>
              <a:defRPr>
                <a:ea typeface="方正卡通简体" charset="0"/>
              </a:defRPr>
            </a:lvl1pPr>
            <a:lvl2pPr>
              <a:defRPr>
                <a:ea typeface="方正卡通简体" charset="0"/>
              </a:defRPr>
            </a:lvl2pPr>
            <a:lvl3pPr>
              <a:defRPr>
                <a:ea typeface="方正卡通简体" charset="0"/>
              </a:defRPr>
            </a:lvl3pPr>
            <a:lvl4pPr>
              <a:defRPr>
                <a:ea typeface="方正卡通简体" charset="0"/>
              </a:defRPr>
            </a:lvl4pPr>
            <a:lvl5pPr>
              <a:defRPr>
                <a:ea typeface="方正卡通简体" charset="0"/>
              </a:defRPr>
            </a:lvl5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fld id="{43577745-5DBF-4323-BA04-83805C6AA2EC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ea typeface="方正卡通简体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09600" y="1600200"/>
            <a:ext cx="10972800" cy="45259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D20CD87F-68B0-4110-BECD-D60277677A46}" type="datetime1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F52DC125-3EDA-49C3-A86A-C7D282977483}" type="slidenum">
              <a:rPr lang="zh-CN" altLang="en-US"/>
            </a:fld>
            <a:endParaRPr lang="en-US" altLang="zh-CN"/>
          </a:p>
        </p:txBody>
      </p:sp>
      <p:sp>
        <p:nvSpPr>
          <p:cNvPr id="7" name="Title 1"/>
          <p:cNvSpPr txBox="1"/>
          <p:nvPr userDrawn="1"/>
        </p:nvSpPr>
        <p:spPr bwMode="auto">
          <a:xfrm>
            <a:off x="838200" y="365128"/>
            <a:ext cx="10515600" cy="97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457200"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914400"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1371600"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1828800"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buFontTx/>
            </a:pPr>
            <a:r>
              <a:rPr lang="zh-CN" altLang="en-US" noProof="1">
                <a:ea typeface="方正卡通简体" charset="0"/>
              </a:rPr>
              <a:t>单击此处编辑母版标题样式</a:t>
            </a:r>
            <a:endParaRPr lang="en-US" noProof="1">
              <a:ea typeface="方正卡通简体" charset="0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1775520" y="2049882"/>
            <a:ext cx="9578280" cy="3672408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1pPr>
            <a:lvl2pPr marL="457200" indent="0">
              <a:buNone/>
              <a:defRPr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2pPr>
            <a:lvl3pPr marL="914400" indent="0">
              <a:buNone/>
              <a:defRPr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3pPr>
            <a:lvl4pPr marL="1371600" indent="0">
              <a:buNone/>
              <a:defRPr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4pPr>
            <a:lvl5pPr marL="1828800" indent="0">
              <a:buNone/>
              <a:defRPr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5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9" name="Slide Number Placeholder 5"/>
          <p:cNvSpPr txBox="1"/>
          <p:nvPr userDrawn="1"/>
        </p:nvSpPr>
        <p:spPr>
          <a:xfrm>
            <a:off x="86106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algn="r" defTabSz="6858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 kern="120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fld id="{0615BAAF-D3D3-4486-8BD9-46313AD9B05A}" type="slidenum">
              <a:rPr lang="zh-CN" altLang="en-US" smtClean="0"/>
            </a:fld>
            <a:endParaRPr lang="en-US" altLang="zh-CN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290"/>
            <a:ext cx="12192000" cy="68507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29" b="85322"/>
          <a:stretch>
            <a:fillRect/>
          </a:stretch>
        </p:blipFill>
        <p:spPr>
          <a:xfrm>
            <a:off x="8850231" y="0"/>
            <a:ext cx="3341769" cy="187374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29" b="85322"/>
          <a:stretch>
            <a:fillRect/>
          </a:stretch>
        </p:blipFill>
        <p:spPr>
          <a:xfrm flipH="1">
            <a:off x="-10525" y="-14016"/>
            <a:ext cx="3341769" cy="187374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7492">
            <a:off x="5528056" y="676270"/>
            <a:ext cx="2279599" cy="14167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10"/>
          <a:stretch>
            <a:fillRect/>
          </a:stretch>
        </p:blipFill>
        <p:spPr>
          <a:xfrm flipH="1">
            <a:off x="3809226" y="241355"/>
            <a:ext cx="1663641" cy="170307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2E3AAC11-D570-4EA9-AFC0-30FB72BA45EB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55ECCFAA-F4FB-487C-9F1E-C8836D0C3DC9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2E3AAC11-D570-4EA9-AFC0-30FB72BA45EB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55ECCFAA-F4FB-487C-9F1E-C8836D0C3DC9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a typeface="方正卡通简体" charset="0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775520" y="2049882"/>
            <a:ext cx="9578280" cy="3672408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1pPr>
            <a:lvl2pPr marL="457200" indent="0">
              <a:buNone/>
              <a:defRPr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2pPr>
            <a:lvl3pPr marL="914400" indent="0">
              <a:buNone/>
              <a:defRPr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3pPr>
            <a:lvl4pPr marL="1371600" indent="0">
              <a:buNone/>
              <a:defRPr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4pPr>
            <a:lvl5pPr marL="1828800" indent="0">
              <a:buNone/>
              <a:defRPr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5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615BAAF-D3D3-4486-8BD9-46313AD9B05A}" type="slidenum">
              <a:rPr lang="zh-CN" altLang="en-US" smtClean="0"/>
            </a:fld>
            <a:endParaRPr lang="en-US" altLang="zh-CN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290"/>
            <a:ext cx="12192000" cy="68507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29" b="85322"/>
          <a:stretch>
            <a:fillRect/>
          </a:stretch>
        </p:blipFill>
        <p:spPr>
          <a:xfrm>
            <a:off x="8850231" y="0"/>
            <a:ext cx="3341769" cy="187374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29" b="85322"/>
          <a:stretch>
            <a:fillRect/>
          </a:stretch>
        </p:blipFill>
        <p:spPr>
          <a:xfrm flipH="1">
            <a:off x="-10525" y="-14016"/>
            <a:ext cx="3341769" cy="187374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7492">
            <a:off x="5528056" y="676270"/>
            <a:ext cx="2279599" cy="14167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10"/>
          <a:stretch>
            <a:fillRect/>
          </a:stretch>
        </p:blipFill>
        <p:spPr>
          <a:xfrm flipH="1">
            <a:off x="3809226" y="241355"/>
            <a:ext cx="1663641" cy="170307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231904" y="2420888"/>
            <a:ext cx="6651344" cy="1656184"/>
          </a:xfrm>
        </p:spPr>
        <p:txBody>
          <a:bodyPr>
            <a:normAutofit/>
          </a:bodyPr>
          <a:lstStyle>
            <a:lvl1pPr algn="l">
              <a:defRPr sz="4800" b="1">
                <a:ea typeface="方正卡通简体" charset="0"/>
              </a:defRPr>
            </a:lvl1pPr>
          </a:lstStyle>
          <a:p>
            <a:r>
              <a:rPr lang="zh-CN" altLang="en-US" noProof="1"/>
              <a:t>编辑标题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339672" y="4221091"/>
            <a:ext cx="10515600" cy="1500187"/>
          </a:xfrm>
        </p:spPr>
        <p:txBody>
          <a:bodyPr/>
          <a:lstStyle>
            <a:lvl1pPr marL="0" indent="0" algn="r">
              <a:buNone/>
              <a:defRPr sz="2400"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B12EEC3-290F-4756-99F7-1084C9230292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a typeface="方正卡通简体" charset="0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679509" y="1825625"/>
            <a:ext cx="9674291" cy="2019994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1pPr>
            <a:lvl2pPr marL="457200" indent="0">
              <a:buNone/>
              <a:defRPr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2pPr>
            <a:lvl3pPr marL="914400" indent="0">
              <a:buNone/>
              <a:defRPr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3pPr>
            <a:lvl4pPr marL="1371600" indent="0">
              <a:buNone/>
              <a:defRPr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4pPr>
            <a:lvl5pPr marL="1828800" indent="0">
              <a:buNone/>
              <a:defRPr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5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1679509" y="4001294"/>
            <a:ext cx="9674291" cy="2019994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1pPr>
            <a:lvl2pPr marL="457200" indent="0">
              <a:buNone/>
              <a:defRPr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2pPr>
            <a:lvl3pPr marL="914400" indent="0">
              <a:buNone/>
              <a:defRPr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3pPr>
            <a:lvl4pPr marL="1371600" indent="0">
              <a:buNone/>
              <a:defRPr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4pPr>
            <a:lvl5pPr marL="1828800" indent="0">
              <a:buNone/>
              <a:defRPr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5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11B7939-3326-465D-A9AD-31DC7E73BA09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16037"/>
          </a:xfrm>
        </p:spPr>
        <p:txBody>
          <a:bodyPr/>
          <a:lstStyle>
            <a:lvl1pPr>
              <a:defRPr>
                <a:ea typeface="方正卡通简体" charset="0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9" y="2505075"/>
            <a:ext cx="5157787" cy="3684588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5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2" y="2505075"/>
            <a:ext cx="5183188" cy="3684588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5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7AD76D8-A14C-4D75-9821-940ADA704611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16037"/>
          </a:xfrm>
        </p:spPr>
        <p:txBody>
          <a:bodyPr/>
          <a:lstStyle>
            <a:lvl1pPr>
              <a:defRPr>
                <a:ea typeface="方正卡通简体" charset="0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9" y="2505075"/>
            <a:ext cx="5157787" cy="3684588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5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2" y="2505075"/>
            <a:ext cx="5183188" cy="3684588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  <a:ea typeface="方正卡通简体" charset="0"/>
              </a:defRPr>
            </a:lvl5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7AD76D8-A14C-4D75-9821-940ADA704611}" type="slidenum">
              <a:rPr lang="zh-CN" altLang="en-US" smtClean="0"/>
            </a:fld>
            <a:endParaRPr lang="en-US" altLang="zh-CN"/>
          </a:p>
        </p:txBody>
      </p:sp>
      <p:sp>
        <p:nvSpPr>
          <p:cNvPr id="10" name="TextBox 9"/>
          <p:cNvSpPr txBox="1"/>
          <p:nvPr userDrawn="1"/>
        </p:nvSpPr>
        <p:spPr>
          <a:xfrm>
            <a:off x="1907703" y="6721478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节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日</a:t>
            </a:r>
            <a:r>
              <a:rPr lang="en-US" altLang="zh-CN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2792" y="2062530"/>
            <a:ext cx="10826419" cy="2144004"/>
          </a:xfrm>
        </p:spPr>
        <p:txBody>
          <a:bodyPr lIns="0" tIns="0" rIns="0" bIns="0">
            <a:normAutofit/>
          </a:bodyPr>
          <a:lstStyle>
            <a:lvl1pPr>
              <a:defRPr sz="8800" baseline="0">
                <a:solidFill>
                  <a:schemeClr val="bg1"/>
                </a:solidFill>
                <a:ea typeface="方正卡通简体" charset="0"/>
              </a:defRPr>
            </a:lvl1pPr>
          </a:lstStyle>
          <a:p>
            <a:r>
              <a:rPr lang="zh-CN" altLang="en-US" noProof="1"/>
              <a:t>编辑标题</a:t>
            </a:r>
            <a:endParaRPr lang="en-US" noProof="1"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C8B4FA8-85CE-4DDB-B544-0D56B66C0FE6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2786AAC-428A-4262-8B82-B0C2F5F779B6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9788" y="711200"/>
            <a:ext cx="4262400" cy="1600200"/>
          </a:xfrm>
        </p:spPr>
        <p:txBody>
          <a:bodyPr anchor="t">
            <a:normAutofit/>
          </a:bodyPr>
          <a:lstStyle>
            <a:lvl1pPr algn="l">
              <a:defRPr sz="3200">
                <a:ea typeface="方正卡通简体" charset="0"/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352521" y="733425"/>
            <a:ext cx="5971200" cy="540360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noProof="1"/>
              <a:t>单击图标添加图片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311400"/>
            <a:ext cx="4262400" cy="381158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ea typeface="方正卡通简体" charset="0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C95F796-B562-4E5F-8EF1-906E809DAA5A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tags" Target="../tags/tag2.xml"/><Relationship Id="rId13" Type="http://schemas.openxmlformats.org/officeDocument/2006/relationships/tags" Target="../tags/tag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 noChangeArrowheads="1"/>
          </p:cNvSpPr>
          <p:nvPr>
            <p:ph type="title" idx="4294967295"/>
            <p:custDataLst>
              <p:tags r:id="rId13"/>
            </p:custDataLst>
          </p:nvPr>
        </p:nvSpPr>
        <p:spPr bwMode="auto">
          <a:xfrm>
            <a:off x="838200" y="365128"/>
            <a:ext cx="10515600" cy="97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2051" name="Text Placeholder 2"/>
          <p:cNvSpPr>
            <a:spLocks noGrp="1" noChangeArrowheads="1"/>
          </p:cNvSpPr>
          <p:nvPr>
            <p:ph type="body" idx="9"/>
            <p:custDataLst>
              <p:tags r:id="rId14"/>
            </p:custDataLst>
          </p:nvPr>
        </p:nvSpPr>
        <p:spPr bwMode="auto">
          <a:xfrm>
            <a:off x="838200" y="1557340"/>
            <a:ext cx="10515600" cy="461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685800">
              <a:defRPr sz="16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685800">
              <a:defRPr sz="1600" noProof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77745-5DBF-4323-BA04-83805C6AA2EC}" type="slidenum">
              <a:rPr lang="zh-CN" altLang="en-US" smtClean="0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方正卡通简体" charset="0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342900" indent="-3429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方正卡通简体" charset="0"/>
          <a:cs typeface="+mn-cs"/>
        </a:defRPr>
      </a:lvl1pPr>
      <a:lvl2pPr marL="800100" indent="-3429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方正卡通简体" charset="0"/>
          <a:cs typeface="+mn-cs"/>
        </a:defRPr>
      </a:lvl2pPr>
      <a:lvl3pPr marL="1257300" indent="-3429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方正卡通简体" charset="0"/>
          <a:cs typeface="+mn-cs"/>
        </a:defRPr>
      </a:lvl3pPr>
      <a:lvl4pPr marL="1714500" indent="-3429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方正卡通简体" charset="0"/>
          <a:cs typeface="+mn-cs"/>
        </a:defRPr>
      </a:lvl4pPr>
      <a:lvl5pPr marL="2171700" indent="-3429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方正卡通简体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2.xml"/><Relationship Id="rId5" Type="http://schemas.microsoft.com/office/2007/relationships/hdphoto" Target="../media/image20.wdp"/><Relationship Id="rId4" Type="http://schemas.openxmlformats.org/officeDocument/2006/relationships/image" Target="../media/image19.png"/><Relationship Id="rId3" Type="http://schemas.microsoft.com/office/2007/relationships/hdphoto" Target="../media/image18.wdp"/><Relationship Id="rId2" Type="http://schemas.openxmlformats.org/officeDocument/2006/relationships/image" Target="../media/image17.png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jpeg"/><Relationship Id="rId3" Type="http://schemas.microsoft.com/office/2007/relationships/hdphoto" Target="../media/image18.wdp"/><Relationship Id="rId2" Type="http://schemas.openxmlformats.org/officeDocument/2006/relationships/image" Target="../media/image17.png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png"/><Relationship Id="rId3" Type="http://schemas.microsoft.com/office/2007/relationships/hdphoto" Target="../media/image18.wdp"/><Relationship Id="rId2" Type="http://schemas.openxmlformats.org/officeDocument/2006/relationships/image" Target="../media/image17.png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23.png"/><Relationship Id="rId2" Type="http://schemas.microsoft.com/office/2007/relationships/hdphoto" Target="../media/image18.wdp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3" Type="http://schemas.microsoft.com/office/2007/relationships/hdphoto" Target="../media/image25.wdp"/><Relationship Id="rId2" Type="http://schemas.openxmlformats.org/officeDocument/2006/relationships/image" Target="../media/image24.png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6.jpeg"/><Relationship Id="rId3" Type="http://schemas.microsoft.com/office/2007/relationships/hdphoto" Target="../media/image18.wdp"/><Relationship Id="rId2" Type="http://schemas.openxmlformats.org/officeDocument/2006/relationships/image" Target="../media/image17.png"/><Relationship Id="rId1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jpeg"/><Relationship Id="rId1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5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microsoft.com/office/2007/relationships/hdphoto" Target="../media/image11.wdp"/><Relationship Id="rId2" Type="http://schemas.openxmlformats.org/officeDocument/2006/relationships/image" Target="../media/image10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16.png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8508"/>
            <a:ext cx="12192000" cy="690650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6" t="13798" r="46655"/>
          <a:stretch>
            <a:fillRect/>
          </a:stretch>
        </p:blipFill>
        <p:spPr>
          <a:xfrm flipH="1">
            <a:off x="5269555" y="124136"/>
            <a:ext cx="5661188" cy="6733864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 rot="288139">
            <a:off x="6032916" y="4279538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爱心接力棒，温暖感恩节</a:t>
            </a:r>
            <a:endParaRPr lang="zh-CN" altLang="en-US" sz="2800" dirty="0">
              <a:solidFill>
                <a:srgbClr val="4E001A"/>
              </a:solidFill>
              <a:latin typeface="+mn-lt"/>
              <a:ea typeface="方正卡通简体" charset="0"/>
              <a:cs typeface="方正卡通简体" charset="0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 rot="350760">
            <a:off x="6279823" y="4939030"/>
            <a:ext cx="3206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学</a:t>
            </a:r>
            <a:r>
              <a:rPr lang="zh-CN" altLang="en-US" sz="2400" dirty="0" smtClean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校感</a:t>
            </a:r>
            <a:r>
              <a:rPr lang="zh-CN" altLang="en-US" sz="2400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恩节活动策划方案</a:t>
            </a:r>
            <a:endParaRPr lang="zh-CN" altLang="en-US" sz="2400" dirty="0">
              <a:solidFill>
                <a:srgbClr val="4E001A"/>
              </a:solidFill>
              <a:latin typeface="+mn-lt"/>
              <a:ea typeface="方正卡通简体" charset="0"/>
              <a:cs typeface="方正卡通简体" charset="0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7492">
            <a:off x="6010174" y="1418066"/>
            <a:ext cx="4499884" cy="279669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322"/>
          <a:stretch>
            <a:fillRect/>
          </a:stretch>
        </p:blipFill>
        <p:spPr>
          <a:xfrm>
            <a:off x="-61546" y="-54353"/>
            <a:ext cx="12253543" cy="269812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10"/>
          <a:stretch>
            <a:fillRect/>
          </a:stretch>
        </p:blipFill>
        <p:spPr>
          <a:xfrm flipH="1">
            <a:off x="-70202" y="507827"/>
            <a:ext cx="5659694" cy="5793838"/>
          </a:xfrm>
          <a:prstGeom prst="rect">
            <a:avLst/>
          </a:prstGeom>
        </p:spPr>
      </p:pic>
    </p:spTree>
  </p:cSld>
  <p:clrMapOvr>
    <a:masterClrMapping/>
  </p:clrMapOvr>
  <p:transition spd="slow" advTm="7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3034462" y="3888304"/>
            <a:ext cx="2607643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+mn-lt"/>
                <a:ea typeface="方正卡通简体" charset="0"/>
                <a:cs typeface="方正卡通简体" charset="0"/>
                <a:sym typeface="+mn-lt"/>
              </a:rPr>
              <a:t>作为热身活动，外教或者工作人员带领小朋友跳兔子舞。</a:t>
            </a:r>
            <a:endParaRPr lang="zh-CN" altLang="en-US" sz="2000" dirty="0">
              <a:latin typeface="+mn-lt"/>
              <a:ea typeface="方正卡通简体" charset="0"/>
              <a:cs typeface="方正卡通简体" charset="0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109367" y="2634809"/>
            <a:ext cx="3578931" cy="874885"/>
            <a:chOff x="912793" y="1850978"/>
            <a:chExt cx="3578931" cy="87488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16" t="13798" r="46655"/>
            <a:stretch>
              <a:fillRect/>
            </a:stretch>
          </p:blipFill>
          <p:spPr>
            <a:xfrm>
              <a:off x="912793" y="1850978"/>
              <a:ext cx="3578931" cy="874885"/>
            </a:xfrm>
            <a:prstGeom prst="rect">
              <a:avLst/>
            </a:prstGeom>
          </p:spPr>
        </p:pic>
        <p:sp>
          <p:nvSpPr>
            <p:cNvPr id="13" name="Text Box 5"/>
            <p:cNvSpPr txBox="1">
              <a:spLocks noChangeArrowheads="1"/>
            </p:cNvSpPr>
            <p:nvPr/>
          </p:nvSpPr>
          <p:spPr bwMode="auto">
            <a:xfrm>
              <a:off x="1280802" y="1981314"/>
              <a:ext cx="292914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4E001A"/>
                  </a:solidFill>
                  <a:latin typeface="+mn-lt"/>
                  <a:ea typeface="方正卡通简体" charset="0"/>
                  <a:cs typeface="方正卡通简体" charset="0"/>
                  <a:sym typeface="+mn-lt"/>
                </a:rPr>
                <a:t>开场舞</a:t>
              </a:r>
              <a:endParaRPr lang="zh-CN" altLang="en-US" sz="3200" b="1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360416" y="2076278"/>
            <a:ext cx="4066951" cy="3962288"/>
            <a:chOff x="6360416" y="2076278"/>
            <a:chExt cx="4066951" cy="3962288"/>
          </a:xfrm>
        </p:grpSpPr>
        <p:grpSp>
          <p:nvGrpSpPr>
            <p:cNvPr id="10" name="组合 9"/>
            <p:cNvGrpSpPr/>
            <p:nvPr/>
          </p:nvGrpSpPr>
          <p:grpSpPr>
            <a:xfrm>
              <a:off x="6360416" y="2076278"/>
              <a:ext cx="4066951" cy="3962288"/>
              <a:chOff x="6360416" y="2076278"/>
              <a:chExt cx="4066951" cy="3962288"/>
            </a:xfrm>
          </p:grpSpPr>
          <p:pic>
            <p:nvPicPr>
              <p:cNvPr id="28" name="图片 27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60416" y="2076278"/>
                <a:ext cx="4066951" cy="3962288"/>
              </a:xfrm>
              <a:prstGeom prst="rect">
                <a:avLst/>
              </a:prstGeom>
            </p:spPr>
          </p:pic>
          <p:pic>
            <p:nvPicPr>
              <p:cNvPr id="26" name="Picture 9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artisticMarker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1065556">
                <a:off x="6991402" y="2761619"/>
                <a:ext cx="2676641" cy="2004741"/>
              </a:xfrm>
              <a:prstGeom prst="rect">
                <a:avLst/>
              </a:prstGeom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6" name="矩形 15"/>
            <p:cNvSpPr/>
            <p:nvPr/>
          </p:nvSpPr>
          <p:spPr>
            <a:xfrm rot="21040936">
              <a:off x="8019477" y="4903385"/>
              <a:ext cx="110799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4E001A"/>
                  </a:solidFill>
                  <a:latin typeface="+mn-lt"/>
                  <a:ea typeface="方正卡通简体" charset="0"/>
                  <a:cs typeface="方正卡通简体" charset="0"/>
                  <a:sym typeface="+mn-lt"/>
                </a:rPr>
                <a:t>兔子舞</a:t>
              </a:r>
              <a:endParaRPr lang="zh-CN" altLang="en-US" sz="2400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037216" y="6687591"/>
            <a:ext cx="1440159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7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2943226" y="3938434"/>
            <a:ext cx="3360250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+mn-lt"/>
                <a:ea typeface="方正卡通简体" charset="0"/>
                <a:cs typeface="方正卡通简体" charset="0"/>
                <a:sym typeface="+mn-lt"/>
              </a:rPr>
              <a:t>小朋友头戴火鸡面具，由工作人员当母鸡，外教或者工作人员当老鹰抓小朋友。</a:t>
            </a:r>
            <a:endParaRPr lang="zh-CN" altLang="en-US" dirty="0">
              <a:latin typeface="+mn-lt"/>
              <a:ea typeface="方正卡通简体" charset="0"/>
              <a:cs typeface="方正卡通简体" charset="0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230124" y="2690670"/>
            <a:ext cx="3578931" cy="874885"/>
            <a:chOff x="912793" y="1850978"/>
            <a:chExt cx="3578931" cy="87488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16" t="13798" r="46655"/>
            <a:stretch>
              <a:fillRect/>
            </a:stretch>
          </p:blipFill>
          <p:spPr>
            <a:xfrm>
              <a:off x="912793" y="1850978"/>
              <a:ext cx="3578931" cy="874885"/>
            </a:xfrm>
            <a:prstGeom prst="rect">
              <a:avLst/>
            </a:prstGeom>
          </p:spPr>
        </p:pic>
        <p:sp>
          <p:nvSpPr>
            <p:cNvPr id="13" name="Text Box 5"/>
            <p:cNvSpPr txBox="1">
              <a:spLocks noChangeArrowheads="1"/>
            </p:cNvSpPr>
            <p:nvPr/>
          </p:nvSpPr>
          <p:spPr bwMode="auto">
            <a:xfrm>
              <a:off x="1280802" y="1981314"/>
              <a:ext cx="292914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4E001A"/>
                  </a:solidFill>
                  <a:latin typeface="+mn-lt"/>
                  <a:ea typeface="方正卡通简体" charset="0"/>
                  <a:cs typeface="方正卡通简体" charset="0"/>
                  <a:sym typeface="+mn-lt"/>
                </a:rPr>
                <a:t>游戏一</a:t>
              </a:r>
              <a:endParaRPr lang="zh-CN" altLang="en-US" sz="3200" b="1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382947" y="2159486"/>
            <a:ext cx="4066951" cy="3962288"/>
            <a:chOff x="6360416" y="2076278"/>
            <a:chExt cx="4066951" cy="3962288"/>
          </a:xfrm>
        </p:grpSpPr>
        <p:grpSp>
          <p:nvGrpSpPr>
            <p:cNvPr id="20" name="组合 19"/>
            <p:cNvGrpSpPr/>
            <p:nvPr/>
          </p:nvGrpSpPr>
          <p:grpSpPr>
            <a:xfrm>
              <a:off x="6360416" y="2076278"/>
              <a:ext cx="4066951" cy="3962288"/>
              <a:chOff x="6360416" y="2076278"/>
              <a:chExt cx="4066951" cy="3962288"/>
            </a:xfrm>
          </p:grpSpPr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60416" y="2076278"/>
                <a:ext cx="4066951" cy="3962288"/>
              </a:xfrm>
              <a:prstGeom prst="rect">
                <a:avLst/>
              </a:prstGeom>
            </p:spPr>
          </p:pic>
          <p:sp>
            <p:nvSpPr>
              <p:cNvPr id="22" name="矩形 21"/>
              <p:cNvSpPr/>
              <p:nvPr/>
            </p:nvSpPr>
            <p:spPr>
              <a:xfrm rot="21040936">
                <a:off x="7711700" y="4903385"/>
                <a:ext cx="172354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4E001A"/>
                    </a:solidFill>
                    <a:latin typeface="+mn-lt"/>
                    <a:ea typeface="方正卡通简体" charset="0"/>
                    <a:cs typeface="方正卡通简体" charset="0"/>
                    <a:sym typeface="+mn-lt"/>
                  </a:rPr>
                  <a:t>老鹰抓小鸡</a:t>
                </a:r>
                <a:endParaRPr lang="zh-CN" altLang="en-US" sz="2400" b="1" dirty="0">
                  <a:solidFill>
                    <a:srgbClr val="4E001A"/>
                  </a:solidFill>
                  <a:latin typeface="+mn-lt"/>
                  <a:ea typeface="方正卡通简体" charset="0"/>
                  <a:cs typeface="方正卡通简体" charset="0"/>
                  <a:sym typeface="+mn-lt"/>
                </a:endParaRPr>
              </a:p>
            </p:txBody>
          </p: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99134">
              <a:off x="7113232" y="2797553"/>
              <a:ext cx="2504379" cy="1919374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 advTm="7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2459874" y="3577224"/>
            <a:ext cx="8316912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u"/>
            </a:pPr>
            <a:r>
              <a:rPr lang="zh-CN" altLang="en-US" dirty="0">
                <a:latin typeface="+mn-lt"/>
                <a:ea typeface="方正卡通简体" charset="0"/>
                <a:cs typeface="方正卡通简体" charset="0"/>
                <a:sym typeface="+mn-lt"/>
              </a:rPr>
              <a:t>外教先教小朋友们11个单词，father、mother、grandfather、grandmother、friend、sister、bother、uncle、aunt 、classmate、teacher。</a:t>
            </a:r>
            <a:endParaRPr lang="zh-CN" altLang="en-US" dirty="0">
              <a:latin typeface="+mn-lt"/>
              <a:ea typeface="方正卡通简体" charset="0"/>
              <a:cs typeface="方正卡通简体" charset="0"/>
              <a:sym typeface="+mn-lt"/>
            </a:endParaRPr>
          </a:p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u"/>
            </a:pPr>
            <a:r>
              <a:rPr lang="zh-CN" altLang="en-US" dirty="0">
                <a:latin typeface="+mn-lt"/>
                <a:ea typeface="方正卡通简体" charset="0"/>
                <a:cs typeface="方正卡通简体" charset="0"/>
                <a:sym typeface="+mn-lt"/>
              </a:rPr>
              <a:t>工作人员将11个英语单词贴在x展架上。</a:t>
            </a:r>
            <a:endParaRPr lang="zh-CN" altLang="en-US" dirty="0">
              <a:latin typeface="+mn-lt"/>
              <a:ea typeface="方正卡通简体" charset="0"/>
              <a:cs typeface="方正卡通简体" charset="0"/>
              <a:sym typeface="+mn-lt"/>
            </a:endParaRPr>
          </a:p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u"/>
            </a:pPr>
            <a:r>
              <a:rPr lang="zh-CN" altLang="en-US" dirty="0">
                <a:latin typeface="+mn-lt"/>
                <a:ea typeface="方正卡通简体" charset="0"/>
                <a:cs typeface="方正卡通简体" charset="0"/>
                <a:sym typeface="+mn-lt"/>
              </a:rPr>
              <a:t>一轮11个小朋友参与，然后小朋友们轮流说thank my...，不能重复说。当所有小朋友都说完之后，外教抽点小朋友回答，可以说除了外教教的单词以外的单词。</a:t>
            </a:r>
            <a:endParaRPr lang="zh-CN" altLang="en-US" dirty="0">
              <a:latin typeface="+mn-lt"/>
              <a:ea typeface="方正卡通简体" charset="0"/>
              <a:cs typeface="方正卡通简体" charset="0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948347" y="2076457"/>
            <a:ext cx="3578931" cy="874885"/>
            <a:chOff x="912793" y="1850978"/>
            <a:chExt cx="3578931" cy="874885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16" t="13798" r="46655"/>
            <a:stretch>
              <a:fillRect/>
            </a:stretch>
          </p:blipFill>
          <p:spPr>
            <a:xfrm>
              <a:off x="912793" y="1850978"/>
              <a:ext cx="3578931" cy="874885"/>
            </a:xfrm>
            <a:prstGeom prst="rect">
              <a:avLst/>
            </a:prstGeom>
          </p:spPr>
        </p:pic>
        <p:sp>
          <p:nvSpPr>
            <p:cNvPr id="11" name="Text Box 5"/>
            <p:cNvSpPr txBox="1">
              <a:spLocks noChangeArrowheads="1"/>
            </p:cNvSpPr>
            <p:nvPr/>
          </p:nvSpPr>
          <p:spPr bwMode="auto">
            <a:xfrm>
              <a:off x="1280802" y="1981314"/>
              <a:ext cx="292914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4E001A"/>
                  </a:solidFill>
                  <a:latin typeface="+mn-lt"/>
                  <a:ea typeface="方正卡通简体" charset="0"/>
                  <a:cs typeface="方正卡通简体" charset="0"/>
                  <a:sym typeface="+mn-lt"/>
                </a:rPr>
                <a:t>游戏二</a:t>
              </a:r>
              <a:endParaRPr lang="zh-CN" altLang="en-US" sz="3200" b="1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581824" y="3049943"/>
            <a:ext cx="38874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Say：“THANK YOU！”</a:t>
            </a:r>
            <a:endParaRPr lang="zh-CN" altLang="en-US" sz="2400" dirty="0">
              <a:solidFill>
                <a:srgbClr val="4E001A"/>
              </a:solidFill>
              <a:latin typeface="+mn-lt"/>
              <a:ea typeface="方正卡通简体" charset="0"/>
              <a:cs typeface="方正卡通简体" charset="0"/>
              <a:sym typeface="+mn-lt"/>
            </a:endParaRPr>
          </a:p>
        </p:txBody>
      </p:sp>
    </p:spTree>
  </p:cSld>
  <p:clrMapOvr>
    <a:masterClrMapping/>
  </p:clrMapOvr>
  <p:transition spd="slow" advTm="7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2188369" y="2878137"/>
            <a:ext cx="4799586" cy="30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u"/>
            </a:pPr>
            <a:r>
              <a:rPr lang="zh-CN" altLang="en-US" dirty="0">
                <a:latin typeface="+mn-lt"/>
                <a:ea typeface="方正卡通简体" charset="0"/>
                <a:cs typeface="方正卡通简体" charset="0"/>
                <a:sym typeface="+mn-lt"/>
              </a:rPr>
              <a:t>小朋友把报纸贴在胸前，借助风力向前跑，跑的过程中不能随便停下来，必须绕过中点的凳子，然后返回起点。如果中途停下来，报纸就会自己掉下来，如果纸掉下来了，必须拾起报纸，重新放到胸前，再继续游戏。</a:t>
            </a:r>
            <a:endParaRPr lang="zh-CN" altLang="en-US" dirty="0">
              <a:latin typeface="+mn-lt"/>
              <a:ea typeface="方正卡通简体" charset="0"/>
              <a:cs typeface="方正卡通简体" charset="0"/>
              <a:sym typeface="+mn-lt"/>
            </a:endParaRPr>
          </a:p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u"/>
            </a:pPr>
            <a:r>
              <a:rPr lang="zh-CN" altLang="en-US" dirty="0">
                <a:latin typeface="+mn-lt"/>
                <a:ea typeface="方正卡通简体" charset="0"/>
                <a:cs typeface="方正卡通简体" charset="0"/>
                <a:sym typeface="+mn-lt"/>
              </a:rPr>
              <a:t>按照现场小朋友数量，平均分组，共同开始比赛，按先后名称发sticker。</a:t>
            </a:r>
            <a:endParaRPr lang="zh-CN" altLang="en-US" dirty="0">
              <a:latin typeface="+mn-lt"/>
              <a:ea typeface="方正卡通简体" charset="0"/>
              <a:cs typeface="方正卡通简体" charset="0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382360" y="1946121"/>
            <a:ext cx="3578931" cy="874885"/>
            <a:chOff x="912793" y="1850978"/>
            <a:chExt cx="3578931" cy="87488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16" t="13798" r="46655"/>
            <a:stretch>
              <a:fillRect/>
            </a:stretch>
          </p:blipFill>
          <p:spPr>
            <a:xfrm>
              <a:off x="912793" y="1850978"/>
              <a:ext cx="3578931" cy="874885"/>
            </a:xfrm>
            <a:prstGeom prst="rect">
              <a:avLst/>
            </a:prstGeom>
          </p:spPr>
        </p:pic>
        <p:sp>
          <p:nvSpPr>
            <p:cNvPr id="16" name="Text Box 5"/>
            <p:cNvSpPr txBox="1">
              <a:spLocks noChangeArrowheads="1"/>
            </p:cNvSpPr>
            <p:nvPr/>
          </p:nvSpPr>
          <p:spPr bwMode="auto">
            <a:xfrm>
              <a:off x="1280802" y="1981314"/>
              <a:ext cx="292914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4E001A"/>
                  </a:solidFill>
                  <a:latin typeface="+mn-lt"/>
                  <a:ea typeface="方正卡通简体" charset="0"/>
                  <a:cs typeface="方正卡通简体" charset="0"/>
                  <a:sym typeface="+mn-lt"/>
                </a:rPr>
                <a:t>游戏三</a:t>
              </a:r>
              <a:endParaRPr lang="zh-CN" altLang="en-US" sz="3200" b="1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087291" y="2076457"/>
            <a:ext cx="4066951" cy="3962288"/>
            <a:chOff x="7087291" y="2076457"/>
            <a:chExt cx="4066951" cy="3962288"/>
          </a:xfrm>
        </p:grpSpPr>
        <p:grpSp>
          <p:nvGrpSpPr>
            <p:cNvPr id="18" name="组合 17"/>
            <p:cNvGrpSpPr/>
            <p:nvPr/>
          </p:nvGrpSpPr>
          <p:grpSpPr>
            <a:xfrm>
              <a:off x="7087291" y="2076457"/>
              <a:ext cx="4066951" cy="3962288"/>
              <a:chOff x="6360416" y="2076278"/>
              <a:chExt cx="4066951" cy="3962288"/>
            </a:xfrm>
          </p:grpSpPr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60416" y="2076278"/>
                <a:ext cx="4066951" cy="3962288"/>
              </a:xfrm>
              <a:prstGeom prst="rect">
                <a:avLst/>
              </a:prstGeom>
            </p:spPr>
          </p:pic>
          <p:sp>
            <p:nvSpPr>
              <p:cNvPr id="21" name="矩形 20"/>
              <p:cNvSpPr/>
              <p:nvPr/>
            </p:nvSpPr>
            <p:spPr>
              <a:xfrm rot="21040936">
                <a:off x="8019477" y="4903385"/>
                <a:ext cx="110799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4E001A"/>
                    </a:solidFill>
                    <a:latin typeface="+mn-lt"/>
                    <a:ea typeface="方正卡通简体" charset="0"/>
                    <a:cs typeface="方正卡通简体" charset="0"/>
                    <a:sym typeface="+mn-lt"/>
                  </a:rPr>
                  <a:t>吸纸跑</a:t>
                </a:r>
                <a:endParaRPr lang="zh-CN" altLang="en-US" sz="2400" b="1" dirty="0">
                  <a:solidFill>
                    <a:srgbClr val="4E001A"/>
                  </a:solidFill>
                  <a:latin typeface="+mn-lt"/>
                  <a:ea typeface="方正卡通简体" charset="0"/>
                  <a:cs typeface="方正卡通简体" charset="0"/>
                  <a:sym typeface="+mn-lt"/>
                </a:endParaRPr>
              </a:p>
            </p:txBody>
          </p:sp>
        </p:grpSp>
        <p:pic>
          <p:nvPicPr>
            <p:cNvPr id="22" name="Picture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35754">
              <a:off x="7773583" y="2819008"/>
              <a:ext cx="2521421" cy="19514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slow" advTm="7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1937544" y="2951342"/>
            <a:ext cx="5634329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u"/>
            </a:pPr>
            <a:r>
              <a:rPr lang="zh-CN" altLang="en-US" dirty="0">
                <a:latin typeface="+mn-lt"/>
                <a:ea typeface="方正卡通简体" charset="0"/>
                <a:cs typeface="方正卡通简体" charset="0"/>
                <a:sym typeface="+mn-lt"/>
              </a:rPr>
              <a:t>准备好火鸡的图片，贴在小白板上，在各个身体部位空出颜色。</a:t>
            </a:r>
            <a:endParaRPr lang="zh-CN" altLang="en-US" dirty="0">
              <a:latin typeface="+mn-lt"/>
              <a:ea typeface="方正卡通简体" charset="0"/>
              <a:cs typeface="方正卡通简体" charset="0"/>
              <a:sym typeface="+mn-lt"/>
            </a:endParaRPr>
          </a:p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u"/>
            </a:pPr>
            <a:r>
              <a:rPr lang="zh-CN" altLang="en-US" dirty="0">
                <a:latin typeface="+mn-lt"/>
                <a:ea typeface="方正卡通简体" charset="0"/>
                <a:cs typeface="方正卡通简体" charset="0"/>
                <a:sym typeface="+mn-lt"/>
              </a:rPr>
              <a:t>将现场小朋友分为两组，各组的小朋友根据提示合作为火鸡上颜色。</a:t>
            </a:r>
            <a:endParaRPr lang="zh-CN" altLang="en-US" dirty="0">
              <a:latin typeface="+mn-lt"/>
              <a:ea typeface="方正卡通简体" charset="0"/>
              <a:cs typeface="方正卡通简体" charset="0"/>
              <a:sym typeface="+mn-lt"/>
            </a:endParaRPr>
          </a:p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None/>
            </a:pPr>
            <a:r>
              <a:rPr lang="zh-CN" altLang="en-US" dirty="0">
                <a:latin typeface="+mn-lt"/>
                <a:ea typeface="方正卡通简体" charset="0"/>
                <a:cs typeface="方正卡通简体" charset="0"/>
                <a:sym typeface="+mn-lt"/>
              </a:rPr>
              <a:t>如head-red，neck-bule，foot-yellow</a:t>
            </a:r>
            <a:endParaRPr lang="zh-CN" altLang="en-US" dirty="0">
              <a:latin typeface="+mn-lt"/>
              <a:ea typeface="方正卡通简体" charset="0"/>
              <a:cs typeface="方正卡通简体" charset="0"/>
              <a:sym typeface="+mn-lt"/>
            </a:endParaRPr>
          </a:p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u"/>
            </a:pPr>
            <a:r>
              <a:rPr lang="zh-CN" altLang="en-US" dirty="0">
                <a:latin typeface="+mn-lt"/>
                <a:ea typeface="方正卡通简体" charset="0"/>
                <a:cs typeface="方正卡通简体" charset="0"/>
                <a:sym typeface="+mn-lt"/>
              </a:rPr>
              <a:t>最快且最准确完成的算胜利，胜利队获得2个sticker，</a:t>
            </a:r>
            <a:endParaRPr lang="zh-CN" altLang="en-US" dirty="0">
              <a:latin typeface="+mn-lt"/>
              <a:ea typeface="方正卡通简体" charset="0"/>
              <a:cs typeface="方正卡通简体" charset="0"/>
              <a:sym typeface="+mn-lt"/>
            </a:endParaRPr>
          </a:p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u"/>
            </a:pPr>
            <a:r>
              <a:rPr lang="zh-CN" altLang="en-US" dirty="0">
                <a:latin typeface="+mn-lt"/>
                <a:ea typeface="方正卡通简体" charset="0"/>
                <a:cs typeface="方正卡通简体" charset="0"/>
                <a:sym typeface="+mn-lt"/>
              </a:rPr>
              <a:t>另一对获得1个sticker</a:t>
            </a:r>
            <a:endParaRPr lang="zh-CN" altLang="en-US" dirty="0">
              <a:latin typeface="+mn-lt"/>
              <a:ea typeface="方正卡通简体" charset="0"/>
              <a:cs typeface="方正卡通简体" charset="0"/>
              <a:sym typeface="+mn-lt"/>
            </a:endParaRPr>
          </a:p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None/>
            </a:pPr>
            <a:endParaRPr lang="zh-CN" altLang="en-US" dirty="0">
              <a:latin typeface="+mn-lt"/>
              <a:ea typeface="方正卡通简体" charset="0"/>
              <a:cs typeface="方正卡通简体" charset="0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234162" y="2076457"/>
            <a:ext cx="4066951" cy="3962288"/>
            <a:chOff x="7087291" y="2076457"/>
            <a:chExt cx="4066951" cy="3962288"/>
          </a:xfrm>
        </p:grpSpPr>
        <p:grpSp>
          <p:nvGrpSpPr>
            <p:cNvPr id="14" name="组合 13"/>
            <p:cNvGrpSpPr/>
            <p:nvPr/>
          </p:nvGrpSpPr>
          <p:grpSpPr>
            <a:xfrm>
              <a:off x="7087291" y="2076457"/>
              <a:ext cx="4066951" cy="3962288"/>
              <a:chOff x="6360416" y="2076278"/>
              <a:chExt cx="4066951" cy="3962288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60416" y="2076278"/>
                <a:ext cx="4066951" cy="3962288"/>
              </a:xfrm>
              <a:prstGeom prst="rect">
                <a:avLst/>
              </a:prstGeom>
            </p:spPr>
          </p:pic>
          <p:sp>
            <p:nvSpPr>
              <p:cNvPr id="17" name="矩形 16"/>
              <p:cNvSpPr/>
              <p:nvPr/>
            </p:nvSpPr>
            <p:spPr>
              <a:xfrm rot="21040936">
                <a:off x="7711701" y="4903385"/>
                <a:ext cx="172354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4E001A"/>
                    </a:solidFill>
                    <a:latin typeface="+mn-lt"/>
                    <a:ea typeface="方正卡通简体" charset="0"/>
                    <a:cs typeface="方正卡通简体" charset="0"/>
                    <a:sym typeface="+mn-lt"/>
                  </a:rPr>
                  <a:t>巧手画火鸡</a:t>
                </a:r>
                <a:endParaRPr lang="zh-CN" altLang="en-US" sz="2400" b="1" dirty="0">
                  <a:solidFill>
                    <a:srgbClr val="4E001A"/>
                  </a:solidFill>
                  <a:latin typeface="+mn-lt"/>
                  <a:ea typeface="方正卡通简体" charset="0"/>
                  <a:cs typeface="方正卡通简体" charset="0"/>
                  <a:sym typeface="+mn-lt"/>
                </a:endParaRPr>
              </a:p>
            </p:txBody>
          </p:sp>
        </p:grpSp>
        <p:pic>
          <p:nvPicPr>
            <p:cNvPr id="14345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030575">
              <a:off x="7859508" y="2787047"/>
              <a:ext cx="2479635" cy="19820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grpSp>
        <p:nvGrpSpPr>
          <p:cNvPr id="10" name="组合 9"/>
          <p:cNvGrpSpPr/>
          <p:nvPr/>
        </p:nvGrpSpPr>
        <p:grpSpPr>
          <a:xfrm>
            <a:off x="1382360" y="1946121"/>
            <a:ext cx="3578931" cy="874885"/>
            <a:chOff x="912793" y="1850978"/>
            <a:chExt cx="3578931" cy="87488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16" t="13798" r="46655"/>
            <a:stretch>
              <a:fillRect/>
            </a:stretch>
          </p:blipFill>
          <p:spPr>
            <a:xfrm>
              <a:off x="912793" y="1850978"/>
              <a:ext cx="3578931" cy="874885"/>
            </a:xfrm>
            <a:prstGeom prst="rect">
              <a:avLst/>
            </a:prstGeom>
          </p:spPr>
        </p:pic>
        <p:sp>
          <p:nvSpPr>
            <p:cNvPr id="12" name="Text Box 5"/>
            <p:cNvSpPr txBox="1">
              <a:spLocks noChangeArrowheads="1"/>
            </p:cNvSpPr>
            <p:nvPr/>
          </p:nvSpPr>
          <p:spPr bwMode="auto">
            <a:xfrm>
              <a:off x="1280802" y="1981314"/>
              <a:ext cx="292914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4E001A"/>
                  </a:solidFill>
                  <a:latin typeface="+mn-lt"/>
                  <a:ea typeface="方正卡通简体" charset="0"/>
                  <a:cs typeface="方正卡通简体" charset="0"/>
                  <a:sym typeface="+mn-lt"/>
                </a:rPr>
                <a:t>游戏四</a:t>
              </a:r>
              <a:endParaRPr lang="zh-CN" altLang="en-US" sz="3200" b="1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endParaRPr>
            </a:p>
          </p:txBody>
        </p:sp>
      </p:grpSp>
    </p:spTree>
  </p:cSld>
  <p:clrMapOvr>
    <a:masterClrMapping/>
  </p:clrMapOvr>
  <p:transition spd="slow" advTm="7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1904549" y="3417198"/>
            <a:ext cx="8633335" cy="263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u"/>
            </a:pPr>
            <a:r>
              <a:rPr lang="zh-CN" altLang="en-US" dirty="0">
                <a:latin typeface="+mn-lt"/>
                <a:ea typeface="方正卡通简体" charset="0"/>
                <a:cs typeface="方正卡通简体" charset="0"/>
                <a:sym typeface="+mn-lt"/>
              </a:rPr>
              <a:t>倡导学校</a:t>
            </a:r>
            <a:r>
              <a:rPr lang="en-US" altLang="zh-CN" dirty="0">
                <a:latin typeface="+mn-lt"/>
                <a:ea typeface="方正卡通简体" charset="0"/>
                <a:cs typeface="方正卡通简体" charset="0"/>
                <a:sym typeface="+mn-lt"/>
              </a:rPr>
              <a:t>/</a:t>
            </a:r>
            <a:r>
              <a:rPr lang="zh-CN" altLang="en-US" dirty="0">
                <a:latin typeface="+mn-lt"/>
                <a:ea typeface="方正卡通简体" charset="0"/>
                <a:cs typeface="方正卡通简体" charset="0"/>
                <a:sym typeface="+mn-lt"/>
              </a:rPr>
              <a:t>培训机构</a:t>
            </a:r>
            <a:r>
              <a:rPr lang="zh-CN" altLang="en-US" sz="2000" b="1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“爱心捐物，温暖过冬”</a:t>
            </a:r>
            <a:r>
              <a:rPr lang="zh-CN" altLang="en-US" dirty="0">
                <a:latin typeface="+mn-lt"/>
                <a:ea typeface="方正卡通简体" charset="0"/>
                <a:cs typeface="方正卡通简体" charset="0"/>
                <a:sym typeface="+mn-lt"/>
              </a:rPr>
              <a:t>活动。</a:t>
            </a:r>
            <a:endParaRPr lang="zh-CN" altLang="en-US" dirty="0">
              <a:latin typeface="+mn-lt"/>
              <a:ea typeface="方正卡通简体" charset="0"/>
              <a:cs typeface="方正卡通简体" charset="0"/>
              <a:sym typeface="+mn-lt"/>
            </a:endParaRPr>
          </a:p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u"/>
            </a:pPr>
            <a:r>
              <a:rPr lang="zh-CN" altLang="en-US" dirty="0">
                <a:latin typeface="+mn-lt"/>
                <a:ea typeface="方正卡通简体" charset="0"/>
                <a:cs typeface="方正卡通简体" charset="0"/>
                <a:sym typeface="+mn-lt"/>
              </a:rPr>
              <a:t>用图片展示的方式，由外教或者工作人员为小朋友讲解感恩节，并倡导小朋友们学会感恩。</a:t>
            </a:r>
            <a:endParaRPr lang="zh-CN" altLang="en-US" dirty="0">
              <a:latin typeface="+mn-lt"/>
              <a:ea typeface="方正卡通简体" charset="0"/>
              <a:cs typeface="方正卡通简体" charset="0"/>
              <a:sym typeface="+mn-lt"/>
            </a:endParaRPr>
          </a:p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u"/>
            </a:pPr>
            <a:r>
              <a:rPr lang="zh-CN" altLang="en-US" dirty="0">
                <a:latin typeface="+mn-lt"/>
                <a:ea typeface="方正卡通简体" charset="0"/>
                <a:cs typeface="方正卡通简体" charset="0"/>
                <a:sym typeface="+mn-lt"/>
              </a:rPr>
              <a:t>宣传学校</a:t>
            </a:r>
            <a:r>
              <a:rPr lang="en-US" altLang="zh-CN" dirty="0">
                <a:latin typeface="+mn-lt"/>
                <a:ea typeface="方正卡通简体" charset="0"/>
                <a:cs typeface="方正卡通简体" charset="0"/>
                <a:sym typeface="+mn-lt"/>
              </a:rPr>
              <a:t>/</a:t>
            </a:r>
            <a:r>
              <a:rPr lang="zh-CN" altLang="en-US" dirty="0">
                <a:latin typeface="+mn-lt"/>
                <a:ea typeface="方正卡通简体" charset="0"/>
                <a:cs typeface="方正卡通简体" charset="0"/>
                <a:sym typeface="+mn-lt"/>
              </a:rPr>
              <a:t>培训机构正在与慈善机构合作，小朋友可以将自己不需要的衣服由家长的带领捐到学校</a:t>
            </a:r>
            <a:r>
              <a:rPr lang="en-US" altLang="zh-CN" dirty="0">
                <a:latin typeface="+mn-lt"/>
                <a:ea typeface="方正卡通简体" charset="0"/>
                <a:cs typeface="方正卡通简体" charset="0"/>
                <a:sym typeface="+mn-lt"/>
              </a:rPr>
              <a:t>/</a:t>
            </a:r>
            <a:r>
              <a:rPr lang="zh-CN" altLang="en-US" dirty="0">
                <a:latin typeface="+mn-lt"/>
                <a:ea typeface="方正卡通简体" charset="0"/>
                <a:cs typeface="方正卡通简体" charset="0"/>
                <a:sym typeface="+mn-lt"/>
              </a:rPr>
              <a:t>培训机构，由学校</a:t>
            </a:r>
            <a:r>
              <a:rPr lang="en-US" altLang="zh-CN" dirty="0">
                <a:latin typeface="+mn-lt"/>
                <a:ea typeface="方正卡通简体" charset="0"/>
                <a:cs typeface="方正卡通简体" charset="0"/>
                <a:sym typeface="+mn-lt"/>
              </a:rPr>
              <a:t>/</a:t>
            </a:r>
            <a:r>
              <a:rPr lang="zh-CN" altLang="en-US" dirty="0">
                <a:latin typeface="+mn-lt"/>
                <a:ea typeface="方正卡通简体" charset="0"/>
                <a:cs typeface="方正卡通简体" charset="0"/>
                <a:sym typeface="+mn-lt"/>
              </a:rPr>
              <a:t>培训机构统一捐到需要帮助的人手里。即可宣传学校</a:t>
            </a:r>
            <a:r>
              <a:rPr lang="en-US" altLang="zh-CN" dirty="0">
                <a:latin typeface="+mn-lt"/>
                <a:ea typeface="方正卡通简体" charset="0"/>
                <a:cs typeface="方正卡通简体" charset="0"/>
                <a:sym typeface="+mn-lt"/>
              </a:rPr>
              <a:t>/</a:t>
            </a:r>
            <a:r>
              <a:rPr lang="zh-CN" altLang="en-US" dirty="0">
                <a:latin typeface="+mn-lt"/>
                <a:ea typeface="方正卡通简体" charset="0"/>
                <a:cs typeface="方正卡通简体" charset="0"/>
                <a:sym typeface="+mn-lt"/>
              </a:rPr>
              <a:t>培训机构的公益形象，又可引导家长到学校</a:t>
            </a:r>
            <a:r>
              <a:rPr lang="en-US" altLang="zh-CN" dirty="0">
                <a:latin typeface="+mn-lt"/>
                <a:ea typeface="方正卡通简体" charset="0"/>
                <a:cs typeface="方正卡通简体" charset="0"/>
                <a:sym typeface="+mn-lt"/>
              </a:rPr>
              <a:t>/</a:t>
            </a:r>
            <a:r>
              <a:rPr lang="zh-CN" altLang="en-US" dirty="0">
                <a:latin typeface="+mn-lt"/>
                <a:ea typeface="方正卡通简体" charset="0"/>
                <a:cs typeface="方正卡通简体" charset="0"/>
                <a:sym typeface="+mn-lt"/>
              </a:rPr>
              <a:t>培训机构的校区。</a:t>
            </a:r>
            <a:endParaRPr lang="zh-CN" altLang="en-US" dirty="0">
              <a:latin typeface="+mn-lt"/>
              <a:ea typeface="方正卡通简体" charset="0"/>
              <a:cs typeface="方正卡通简体" charset="0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382360" y="1946121"/>
            <a:ext cx="3578931" cy="874885"/>
            <a:chOff x="912793" y="1850978"/>
            <a:chExt cx="3578931" cy="874885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16" t="13798" r="46655"/>
            <a:stretch>
              <a:fillRect/>
            </a:stretch>
          </p:blipFill>
          <p:spPr>
            <a:xfrm>
              <a:off x="912793" y="1850978"/>
              <a:ext cx="3578931" cy="874885"/>
            </a:xfrm>
            <a:prstGeom prst="rect">
              <a:avLst/>
            </a:prstGeom>
          </p:spPr>
        </p:pic>
        <p:sp>
          <p:nvSpPr>
            <p:cNvPr id="11" name="Text Box 5"/>
            <p:cNvSpPr txBox="1">
              <a:spLocks noChangeArrowheads="1"/>
            </p:cNvSpPr>
            <p:nvPr/>
          </p:nvSpPr>
          <p:spPr bwMode="auto">
            <a:xfrm>
              <a:off x="1280802" y="1981314"/>
              <a:ext cx="292914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4E001A"/>
                  </a:solidFill>
                  <a:latin typeface="+mn-lt"/>
                  <a:ea typeface="方正卡通简体" charset="0"/>
                  <a:cs typeface="方正卡通简体" charset="0"/>
                  <a:sym typeface="+mn-lt"/>
                </a:rPr>
                <a:t>游戏五</a:t>
              </a:r>
              <a:endParaRPr lang="zh-CN" altLang="en-US" sz="3200" b="1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endParaRPr>
            </a:p>
          </p:txBody>
        </p:sp>
      </p:grp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654116" y="2944324"/>
            <a:ext cx="2929145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爱心捐物</a:t>
            </a:r>
            <a:endParaRPr lang="zh-CN" altLang="en-US" sz="3200" b="1" dirty="0">
              <a:solidFill>
                <a:srgbClr val="4E001A"/>
              </a:solidFill>
              <a:latin typeface="+mn-lt"/>
              <a:ea typeface="方正卡通简体" charset="0"/>
              <a:cs typeface="方正卡通简体" charset="0"/>
              <a:sym typeface="+mn-lt"/>
            </a:endParaRPr>
          </a:p>
        </p:txBody>
      </p:sp>
    </p:spTree>
  </p:cSld>
  <p:clrMapOvr>
    <a:masterClrMapping/>
  </p:clrMapOvr>
  <p:transition spd="slow" advTm="7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8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2631847" y="3837364"/>
            <a:ext cx="3023747" cy="1669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buSzPct val="100000"/>
              <a:buFont typeface="Wingdings" panose="05000000000000000000" pitchFamily="2" charset="2"/>
              <a:buNone/>
            </a:pPr>
            <a:r>
              <a:rPr lang="zh-CN" altLang="en-US" dirty="0">
                <a:latin typeface="+mn-lt"/>
                <a:ea typeface="方正卡通简体" charset="0"/>
                <a:cs typeface="方正卡通简体" charset="0"/>
                <a:sym typeface="+mn-lt"/>
              </a:rPr>
              <a:t>    给捐了物资的小朋友颁发一张“学校</a:t>
            </a:r>
            <a:r>
              <a:rPr lang="en-US" altLang="zh-CN" dirty="0">
                <a:latin typeface="+mn-lt"/>
                <a:ea typeface="方正卡通简体" charset="0"/>
                <a:cs typeface="方正卡通简体" charset="0"/>
                <a:sym typeface="+mn-lt"/>
              </a:rPr>
              <a:t>/</a:t>
            </a:r>
            <a:r>
              <a:rPr lang="zh-CN" altLang="en-US" dirty="0">
                <a:latin typeface="+mn-lt"/>
                <a:ea typeface="方正卡通简体" charset="0"/>
                <a:cs typeface="方正卡通简体" charset="0"/>
                <a:sym typeface="+mn-lt"/>
              </a:rPr>
              <a:t>培训机构小小慈善家”荣誉称号的奖状。</a:t>
            </a:r>
            <a:endParaRPr lang="zh-CN" altLang="en-US" dirty="0">
              <a:latin typeface="+mn-lt"/>
              <a:ea typeface="方正卡通简体" charset="0"/>
              <a:cs typeface="方正卡通简体" charset="0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948326" y="2238508"/>
            <a:ext cx="3578931" cy="874885"/>
            <a:chOff x="912793" y="1850978"/>
            <a:chExt cx="3578931" cy="87488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16" t="13798" r="46655"/>
            <a:stretch>
              <a:fillRect/>
            </a:stretch>
          </p:blipFill>
          <p:spPr>
            <a:xfrm>
              <a:off x="912793" y="1850978"/>
              <a:ext cx="3578931" cy="874885"/>
            </a:xfrm>
            <a:prstGeom prst="rect">
              <a:avLst/>
            </a:prstGeom>
          </p:spPr>
        </p:pic>
        <p:sp>
          <p:nvSpPr>
            <p:cNvPr id="12" name="Text Box 5"/>
            <p:cNvSpPr txBox="1">
              <a:spLocks noChangeArrowheads="1"/>
            </p:cNvSpPr>
            <p:nvPr/>
          </p:nvSpPr>
          <p:spPr bwMode="auto">
            <a:xfrm>
              <a:off x="1280802" y="1981314"/>
              <a:ext cx="292914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4E001A"/>
                  </a:solidFill>
                  <a:latin typeface="+mn-lt"/>
                  <a:ea typeface="方正卡通简体" charset="0"/>
                  <a:cs typeface="方正卡通简体" charset="0"/>
                  <a:sym typeface="+mn-lt"/>
                </a:rPr>
                <a:t>游戏五</a:t>
              </a:r>
              <a:endParaRPr lang="zh-CN" altLang="en-US" sz="3200" b="1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endParaRPr>
            </a:p>
          </p:txBody>
        </p:sp>
      </p:grp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2220082" y="3236711"/>
            <a:ext cx="2929145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爱心捐物</a:t>
            </a:r>
            <a:endParaRPr lang="zh-CN" altLang="en-US" sz="3200" b="1" dirty="0">
              <a:solidFill>
                <a:srgbClr val="4E001A"/>
              </a:solidFill>
              <a:latin typeface="+mn-lt"/>
              <a:ea typeface="方正卡通简体" charset="0"/>
              <a:cs typeface="方正卡通简体" charset="0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536407" y="3125903"/>
            <a:ext cx="3425740" cy="2326040"/>
            <a:chOff x="6536407" y="3125903"/>
            <a:chExt cx="3425740" cy="2326040"/>
          </a:xfrm>
        </p:grpSpPr>
        <p:pic>
          <p:nvPicPr>
            <p:cNvPr id="16393" name="Picture 9" descr="u=580606574,273072052&amp;fm=23&amp;gp=0[1]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36407" y="3125903"/>
              <a:ext cx="3425740" cy="2326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矩形 1"/>
            <p:cNvSpPr/>
            <p:nvPr/>
          </p:nvSpPr>
          <p:spPr>
            <a:xfrm>
              <a:off x="7042774" y="4090767"/>
              <a:ext cx="264687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rgbClr val="4E001A"/>
                  </a:solidFill>
                  <a:latin typeface="+mn-lt"/>
                  <a:ea typeface="方正卡通简体" charset="0"/>
                  <a:cs typeface="方正卡通简体" charset="0"/>
                  <a:sym typeface="+mn-lt"/>
                </a:rPr>
                <a:t>小小慈善家”</a:t>
              </a:r>
              <a:endParaRPr lang="zh-CN" altLang="en-US" sz="3200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endParaRPr>
            </a:p>
          </p:txBody>
        </p:sp>
      </p:grpSp>
    </p:spTree>
  </p:cSld>
  <p:clrMapOvr>
    <a:masterClrMapping/>
  </p:clrMapOvr>
  <p:transition spd="slow" advTm="7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3" name="Group 5"/>
          <p:cNvGraphicFramePr>
            <a:graphicFrameLocks noGrp="1"/>
          </p:cNvGraphicFramePr>
          <p:nvPr>
            <p:ph type="tbl" idx="1"/>
          </p:nvPr>
        </p:nvGraphicFramePr>
        <p:xfrm>
          <a:off x="2019081" y="2806286"/>
          <a:ext cx="8699270" cy="3444240"/>
        </p:xfrm>
        <a:graphic>
          <a:graphicData uri="http://schemas.openxmlformats.org/drawingml/2006/table">
            <a:tbl>
              <a:tblPr/>
              <a:tblGrid>
                <a:gridCol w="4349635"/>
                <a:gridCol w="4349635"/>
              </a:tblGrid>
              <a:tr h="48032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E001A"/>
                          </a:solidFill>
                          <a:effectLst/>
                          <a:latin typeface="+mn-lt"/>
                          <a:ea typeface="方正卡通简体" charset="0"/>
                          <a:cs typeface="方正卡通简体" charset="0"/>
                          <a:sym typeface="+mn-lt"/>
                        </a:rPr>
                        <a:t>活动时间</a:t>
                      </a: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4E001A"/>
                        </a:solidFill>
                        <a:effectLst/>
                        <a:latin typeface="+mn-lt"/>
                        <a:ea typeface="方正卡通简体" charset="0"/>
                        <a:cs typeface="方正卡通简体" charset="0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98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E001A"/>
                          </a:solidFill>
                          <a:effectLst/>
                          <a:latin typeface="+mn-lt"/>
                          <a:ea typeface="方正卡通简体" charset="0"/>
                          <a:cs typeface="方正卡通简体" charset="0"/>
                          <a:sym typeface="+mn-lt"/>
                        </a:rPr>
                        <a:t>活动内容</a:t>
                      </a: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4E001A"/>
                        </a:solidFill>
                        <a:effectLst/>
                        <a:latin typeface="+mn-lt"/>
                        <a:ea typeface="方正卡通简体" charset="0"/>
                        <a:cs typeface="方正卡通简体" charset="0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9800"/>
                    </a:solidFill>
                  </a:tcPr>
                </a:tc>
              </a:tr>
              <a:tr h="32037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方正卡通简体" charset="0"/>
                          <a:cs typeface="方正卡通简体" charset="0"/>
                          <a:sym typeface="+mn-lt"/>
                        </a:rPr>
                        <a:t>14:30-15:00</a:t>
                      </a: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方正卡通简体" charset="0"/>
                        <a:cs typeface="方正卡通简体" charset="0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方正卡通简体" charset="0"/>
                          <a:cs typeface="方正卡通简体" charset="0"/>
                          <a:sym typeface="+mn-lt"/>
                        </a:rPr>
                        <a:t>等候环节-纸杯DIY</a:t>
                      </a: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方正卡通简体" charset="0"/>
                        <a:cs typeface="方正卡通简体" charset="0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2037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方正卡通简体" charset="0"/>
                          <a:cs typeface="方正卡通简体" charset="0"/>
                          <a:sym typeface="+mn-lt"/>
                        </a:rPr>
                        <a:t>15:00-15:10</a:t>
                      </a: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方正卡通简体" charset="0"/>
                        <a:cs typeface="方正卡通简体" charset="0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方正卡通简体" charset="0"/>
                          <a:cs typeface="方正卡通简体" charset="0"/>
                          <a:sym typeface="+mn-lt"/>
                        </a:rPr>
                        <a:t>开场舞-兔子舞</a:t>
                      </a: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方正卡通简体" charset="0"/>
                        <a:cs typeface="方正卡通简体" charset="0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2037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方正卡通简体" charset="0"/>
                          <a:cs typeface="方正卡通简体" charset="0"/>
                          <a:sym typeface="+mn-lt"/>
                        </a:rPr>
                        <a:t>15:10-15:20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方正卡通简体" charset="0"/>
                        <a:cs typeface="方正卡通简体" charset="0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方正卡通简体" charset="0"/>
                          <a:cs typeface="方正卡通简体" charset="0"/>
                          <a:sym typeface="+mn-lt"/>
                        </a:rPr>
                        <a:t>游戏一：老鹰捉小鸡</a:t>
                      </a: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方正卡通简体" charset="0"/>
                        <a:cs typeface="方正卡通简体" charset="0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2037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方正卡通简体" charset="0"/>
                          <a:cs typeface="方正卡通简体" charset="0"/>
                          <a:sym typeface="+mn-lt"/>
                        </a:rPr>
                        <a:t>15:20-15:30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方正卡通简体" charset="0"/>
                        <a:cs typeface="方正卡通简体" charset="0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方正卡通简体" charset="0"/>
                          <a:cs typeface="方正卡通简体" charset="0"/>
                          <a:sym typeface="+mn-lt"/>
                        </a:rPr>
                        <a:t>游戏二：Say：“THANK YOU！”</a:t>
                      </a: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方正卡通简体" charset="0"/>
                        <a:cs typeface="方正卡通简体" charset="0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1942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方正卡通简体" charset="0"/>
                          <a:cs typeface="方正卡通简体" charset="0"/>
                          <a:sym typeface="+mn-lt"/>
                        </a:rPr>
                        <a:t>15:30-15:50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方正卡通简体" charset="0"/>
                        <a:cs typeface="方正卡通简体" charset="0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方正卡通简体" charset="0"/>
                          <a:cs typeface="方正卡通简体" charset="0"/>
                          <a:sym typeface="+mn-lt"/>
                        </a:rPr>
                        <a:t>游戏三：吸纸跑</a:t>
                      </a: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方正卡通简体" charset="0"/>
                        <a:cs typeface="方正卡通简体" charset="0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2037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方正卡通简体" charset="0"/>
                          <a:cs typeface="方正卡通简体" charset="0"/>
                          <a:sym typeface="+mn-lt"/>
                        </a:rPr>
                        <a:t>15:50-16:10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方正卡通简体" charset="0"/>
                        <a:cs typeface="方正卡通简体" charset="0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方正卡通简体" charset="0"/>
                          <a:cs typeface="方正卡通简体" charset="0"/>
                          <a:sym typeface="+mn-lt"/>
                        </a:rPr>
                        <a:t>游戏五：巧手画火鸡</a:t>
                      </a: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方正卡通简体" charset="0"/>
                        <a:cs typeface="方正卡通简体" charset="0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2037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方正卡通简体" charset="0"/>
                          <a:cs typeface="方正卡通简体" charset="0"/>
                          <a:sym typeface="+mn-lt"/>
                        </a:rPr>
                        <a:t>16:10-16:20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方正卡通简体" charset="0"/>
                        <a:cs typeface="方正卡通简体" charset="0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方正卡通简体" charset="0"/>
                          <a:cs typeface="方正卡通简体" charset="0"/>
                          <a:sym typeface="+mn-lt"/>
                        </a:rPr>
                        <a:t>爱心捐物</a:t>
                      </a: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方正卡通简体" charset="0"/>
                        <a:cs typeface="方正卡通简体" charset="0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2037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方正卡通简体" charset="0"/>
                          <a:cs typeface="方正卡通简体" charset="0"/>
                          <a:sym typeface="+mn-lt"/>
                        </a:rPr>
                        <a:t>16:20-16:30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方正卡通简体" charset="0"/>
                        <a:cs typeface="方正卡通简体" charset="0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方正卡通简体" charset="0"/>
                          <a:cs typeface="方正卡通简体" charset="0"/>
                          <a:sym typeface="+mn-lt"/>
                        </a:rPr>
                        <a:t>颁发爱心奖状</a:t>
                      </a: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方正卡通简体" charset="0"/>
                        <a:cs typeface="方正卡通简体" charset="0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1194347" y="1931401"/>
            <a:ext cx="3578931" cy="874885"/>
            <a:chOff x="912793" y="1850978"/>
            <a:chExt cx="3578931" cy="87488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16" t="13798" r="46655"/>
            <a:stretch>
              <a:fillRect/>
            </a:stretch>
          </p:blipFill>
          <p:spPr>
            <a:xfrm>
              <a:off x="912793" y="1850978"/>
              <a:ext cx="3578931" cy="874885"/>
            </a:xfrm>
            <a:prstGeom prst="rect">
              <a:avLst/>
            </a:prstGeom>
          </p:spPr>
        </p:pic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>
              <a:off x="1280802" y="1981314"/>
              <a:ext cx="292914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4E001A"/>
                  </a:solidFill>
                  <a:latin typeface="+mn-lt"/>
                  <a:ea typeface="方正卡通简体" charset="0"/>
                  <a:cs typeface="方正卡通简体" charset="0"/>
                  <a:sym typeface="+mn-lt"/>
                </a:rPr>
                <a:t>活动流程</a:t>
              </a:r>
              <a:endParaRPr lang="zh-CN" altLang="en-US" sz="3200" b="1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endParaRPr>
            </a:p>
          </p:txBody>
        </p:sp>
      </p:grpSp>
    </p:spTree>
  </p:cSld>
  <p:clrMapOvr>
    <a:masterClrMapping/>
  </p:clrMapOvr>
  <p:transition spd="slow" advTm="7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7" name="Group 5"/>
          <p:cNvGraphicFramePr>
            <a:graphicFrameLocks noGrp="1"/>
          </p:cNvGraphicFramePr>
          <p:nvPr/>
        </p:nvGraphicFramePr>
        <p:xfrm>
          <a:off x="2181726" y="2999872"/>
          <a:ext cx="8534400" cy="2826586"/>
        </p:xfrm>
        <a:graphic>
          <a:graphicData uri="http://schemas.openxmlformats.org/drawingml/2006/table">
            <a:tbl>
              <a:tblPr/>
              <a:tblGrid>
                <a:gridCol w="4267200"/>
                <a:gridCol w="4267200"/>
              </a:tblGrid>
              <a:tr h="53741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E001A"/>
                          </a:solidFill>
                          <a:effectLst/>
                          <a:latin typeface="+mn-lt"/>
                          <a:ea typeface="方正卡通简体" charset="0"/>
                          <a:cs typeface="方正卡通简体" charset="0"/>
                          <a:sym typeface="+mn-lt"/>
                        </a:rPr>
                        <a:t>名称</a:t>
                      </a: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4E001A"/>
                        </a:solidFill>
                        <a:effectLst/>
                        <a:latin typeface="+mn-lt"/>
                        <a:ea typeface="方正卡通简体" charset="0"/>
                        <a:cs typeface="方正卡通简体" charset="0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98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E001A"/>
                          </a:solidFill>
                          <a:effectLst/>
                          <a:latin typeface="+mn-lt"/>
                          <a:ea typeface="方正卡通简体" charset="0"/>
                          <a:cs typeface="方正卡通简体" charset="0"/>
                          <a:sym typeface="+mn-lt"/>
                        </a:rPr>
                        <a:t>数量</a:t>
                      </a: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4E001A"/>
                        </a:solidFill>
                        <a:effectLst/>
                        <a:latin typeface="+mn-lt"/>
                        <a:ea typeface="方正卡通简体" charset="0"/>
                        <a:cs typeface="方正卡通简体" charset="0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9800"/>
                    </a:solidFill>
                  </a:tcPr>
                </a:tc>
              </a:tr>
              <a:tr h="381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方正卡通简体" charset="0"/>
                          <a:cs typeface="方正卡通简体" charset="0"/>
                          <a:sym typeface="+mn-lt"/>
                        </a:rPr>
                        <a:t>纸杯DIY包</a:t>
                      </a: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方正卡通简体" charset="0"/>
                        <a:cs typeface="方正卡通简体" charset="0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方正卡通简体" charset="0"/>
                          <a:cs typeface="方正卡通简体" charset="0"/>
                          <a:sym typeface="+mn-lt"/>
                        </a:rPr>
                        <a:t>30个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方正卡通简体" charset="0"/>
                        <a:cs typeface="方正卡通简体" charset="0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81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方正卡通简体" charset="0"/>
                          <a:cs typeface="方正卡通简体" charset="0"/>
                          <a:sym typeface="+mn-lt"/>
                        </a:rPr>
                        <a:t>儿童火鸡面具</a:t>
                      </a: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方正卡通简体" charset="0"/>
                        <a:cs typeface="方正卡通简体" charset="0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方正卡通简体" charset="0"/>
                          <a:cs typeface="方正卡通简体" charset="0"/>
                          <a:sym typeface="+mn-lt"/>
                        </a:rPr>
                        <a:t>30个</a:t>
                      </a: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方正卡通简体" charset="0"/>
                        <a:cs typeface="方正卡通简体" charset="0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81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方正卡通简体" charset="0"/>
                          <a:cs typeface="方正卡通简体" charset="0"/>
                          <a:sym typeface="+mn-lt"/>
                        </a:rPr>
                        <a:t>报纸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方正卡通简体" charset="0"/>
                        <a:cs typeface="方正卡通简体" charset="0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方正卡通简体" charset="0"/>
                          <a:cs typeface="方正卡通简体" charset="0"/>
                          <a:sym typeface="+mn-lt"/>
                        </a:rPr>
                        <a:t>30张</a:t>
                      </a: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方正卡通简体" charset="0"/>
                        <a:cs typeface="方正卡通简体" charset="0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81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方正卡通简体" charset="0"/>
                          <a:cs typeface="方正卡通简体" charset="0"/>
                          <a:sym typeface="+mn-lt"/>
                        </a:rPr>
                        <a:t>勺子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方正卡通简体" charset="0"/>
                        <a:cs typeface="方正卡通简体" charset="0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方正卡通简体" charset="0"/>
                          <a:cs typeface="方正卡通简体" charset="0"/>
                          <a:sym typeface="+mn-lt"/>
                        </a:rPr>
                        <a:t>6把</a:t>
                      </a: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方正卡通简体" charset="0"/>
                        <a:cs typeface="方正卡通简体" charset="0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81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方正卡通简体" charset="0"/>
                          <a:cs typeface="方正卡通简体" charset="0"/>
                          <a:sym typeface="+mn-lt"/>
                        </a:rPr>
                        <a:t>水彩笔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方正卡通简体" charset="0"/>
                        <a:cs typeface="方正卡通简体" charset="0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方正卡通简体" charset="0"/>
                          <a:cs typeface="方正卡通简体" charset="0"/>
                          <a:sym typeface="+mn-lt"/>
                        </a:rPr>
                        <a:t>2盒</a:t>
                      </a: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方正卡通简体" charset="0"/>
                        <a:cs typeface="方正卡通简体" charset="0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84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方正卡通简体" charset="0"/>
                          <a:cs typeface="方正卡通简体" charset="0"/>
                          <a:sym typeface="+mn-lt"/>
                        </a:rPr>
                        <a:t>小白板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方正卡通简体" charset="0"/>
                        <a:cs typeface="方正卡通简体" charset="0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方正卡通简体" charset="0"/>
                          <a:cs typeface="方正卡通简体" charset="0"/>
                          <a:sym typeface="+mn-lt"/>
                        </a:rPr>
                        <a:t>2个</a:t>
                      </a: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方正卡通简体" charset="0"/>
                        <a:cs typeface="方正卡通简体" charset="0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9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1194347" y="1931401"/>
            <a:ext cx="3578931" cy="874885"/>
            <a:chOff x="912793" y="1850978"/>
            <a:chExt cx="3578931" cy="874885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16" t="13798" r="46655"/>
            <a:stretch>
              <a:fillRect/>
            </a:stretch>
          </p:blipFill>
          <p:spPr>
            <a:xfrm>
              <a:off x="912793" y="1850978"/>
              <a:ext cx="3578931" cy="874885"/>
            </a:xfrm>
            <a:prstGeom prst="rect">
              <a:avLst/>
            </a:prstGeom>
          </p:spPr>
        </p:pic>
        <p:sp>
          <p:nvSpPr>
            <p:cNvPr id="9" name="Text Box 5"/>
            <p:cNvSpPr txBox="1">
              <a:spLocks noChangeArrowheads="1"/>
            </p:cNvSpPr>
            <p:nvPr/>
          </p:nvSpPr>
          <p:spPr bwMode="auto">
            <a:xfrm>
              <a:off x="1280802" y="1981314"/>
              <a:ext cx="292914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4E001A"/>
                  </a:solidFill>
                  <a:latin typeface="+mn-lt"/>
                  <a:ea typeface="方正卡通简体" charset="0"/>
                  <a:cs typeface="方正卡通简体" charset="0"/>
                  <a:sym typeface="+mn-lt"/>
                </a:rPr>
                <a:t>物料清单</a:t>
              </a:r>
              <a:endParaRPr lang="zh-CN" altLang="en-US" sz="3200" b="1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endParaRPr>
            </a:p>
          </p:txBody>
        </p:sp>
      </p:grpSp>
    </p:spTree>
  </p:cSld>
  <p:clrMapOvr>
    <a:masterClrMapping/>
  </p:clrMapOvr>
  <p:transition spd="slow" advTm="7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8508"/>
            <a:ext cx="12192000" cy="690650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6" t="13798" r="46655"/>
          <a:stretch>
            <a:fillRect/>
          </a:stretch>
        </p:blipFill>
        <p:spPr>
          <a:xfrm flipH="1">
            <a:off x="5269554" y="1294709"/>
            <a:ext cx="5661188" cy="483124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322"/>
          <a:stretch>
            <a:fillRect/>
          </a:stretch>
        </p:blipFill>
        <p:spPr>
          <a:xfrm>
            <a:off x="-61546" y="-54353"/>
            <a:ext cx="12253543" cy="26981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10"/>
          <a:stretch>
            <a:fillRect/>
          </a:stretch>
        </p:blipFill>
        <p:spPr>
          <a:xfrm flipH="1">
            <a:off x="-70202" y="507827"/>
            <a:ext cx="5659694" cy="5793838"/>
          </a:xfrm>
          <a:prstGeom prst="rect">
            <a:avLst/>
          </a:prstGeom>
        </p:spPr>
      </p:pic>
      <p:sp>
        <p:nvSpPr>
          <p:cNvPr id="4105" name="TextBox 33"/>
          <p:cNvSpPr txBox="1">
            <a:spLocks noChangeArrowheads="1"/>
          </p:cNvSpPr>
          <p:nvPr/>
        </p:nvSpPr>
        <p:spPr bwMode="auto">
          <a:xfrm rot="254877">
            <a:off x="6143432" y="3339256"/>
            <a:ext cx="3858978" cy="1385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7200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校区装饰</a:t>
            </a:r>
            <a:endParaRPr lang="zh-CN" altLang="en-US" sz="7200" dirty="0">
              <a:solidFill>
                <a:srgbClr val="4E001A"/>
              </a:solidFill>
              <a:latin typeface="+mn-lt"/>
              <a:ea typeface="方正卡通简体" charset="0"/>
              <a:cs typeface="方正卡通简体" charset="0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 rot="447837">
            <a:off x="7703900" y="2460277"/>
            <a:ext cx="936000" cy="936000"/>
          </a:xfrm>
          <a:prstGeom prst="ellipse">
            <a:avLst/>
          </a:prstGeom>
          <a:solidFill>
            <a:srgbClr val="4E001A"/>
          </a:solidFill>
        </p:spPr>
        <p:txBody>
          <a:bodyPr wrap="none">
            <a:no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03</a:t>
            </a:r>
            <a:endParaRPr lang="zh-CN" altLang="en-US" sz="4000" b="1" dirty="0">
              <a:solidFill>
                <a:schemeClr val="bg1"/>
              </a:solidFill>
              <a:latin typeface="+mn-lt"/>
              <a:ea typeface="方正卡通简体" charset="0"/>
              <a:cs typeface="方正卡通简体" charset="0"/>
              <a:sym typeface="+mn-lt"/>
            </a:endParaRPr>
          </a:p>
        </p:txBody>
      </p:sp>
    </p:spTree>
  </p:cSld>
  <p:clrMapOvr>
    <a:masterClrMapping/>
  </p:clrMapOvr>
  <p:transition spd="slow" advTm="7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5" grpId="0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8508"/>
            <a:ext cx="12192000" cy="69065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6" t="13798" r="46655"/>
          <a:stretch>
            <a:fillRect/>
          </a:stretch>
        </p:blipFill>
        <p:spPr>
          <a:xfrm>
            <a:off x="1647183" y="124136"/>
            <a:ext cx="5661188" cy="67338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322"/>
          <a:stretch>
            <a:fillRect/>
          </a:stretch>
        </p:blipFill>
        <p:spPr>
          <a:xfrm>
            <a:off x="-61546" y="-54353"/>
            <a:ext cx="12253543" cy="26981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10"/>
          <a:stretch>
            <a:fillRect/>
          </a:stretch>
        </p:blipFill>
        <p:spPr>
          <a:xfrm>
            <a:off x="6995907" y="1166729"/>
            <a:ext cx="5032161" cy="515143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 rot="21302642">
            <a:off x="3498357" y="1601571"/>
            <a:ext cx="14157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目录</a:t>
            </a:r>
            <a:endParaRPr lang="zh-CN" altLang="en-US" sz="4800" b="1" dirty="0">
              <a:solidFill>
                <a:srgbClr val="4E001A"/>
              </a:solidFill>
              <a:latin typeface="+mn-lt"/>
              <a:ea typeface="方正卡通简体" charset="0"/>
              <a:cs typeface="方正卡通简体" charset="0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 rot="21247492">
            <a:off x="3002843" y="2289230"/>
            <a:ext cx="388907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活动概述</a:t>
            </a:r>
            <a:endParaRPr lang="en-US" altLang="zh-CN" sz="3200" b="1" dirty="0">
              <a:solidFill>
                <a:srgbClr val="4E001A"/>
              </a:solidFill>
              <a:latin typeface="+mn-lt"/>
              <a:ea typeface="方正卡通简体" charset="0"/>
              <a:cs typeface="方正卡通简体" charset="0"/>
              <a:sym typeface="+mn-lt"/>
            </a:endParaRP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活动安排</a:t>
            </a:r>
            <a:endParaRPr lang="en-US" altLang="zh-CN" sz="3200" b="1" dirty="0">
              <a:solidFill>
                <a:srgbClr val="4E001A"/>
              </a:solidFill>
              <a:latin typeface="+mn-lt"/>
              <a:ea typeface="方正卡通简体" charset="0"/>
              <a:cs typeface="方正卡通简体" charset="0"/>
              <a:sym typeface="+mn-lt"/>
            </a:endParaRP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校区装饰</a:t>
            </a:r>
            <a:endParaRPr lang="en-US" altLang="zh-CN" sz="3200" b="1" dirty="0">
              <a:solidFill>
                <a:srgbClr val="4E001A"/>
              </a:solidFill>
              <a:latin typeface="+mn-lt"/>
              <a:ea typeface="方正卡通简体" charset="0"/>
              <a:cs typeface="方正卡通简体" charset="0"/>
              <a:sym typeface="+mn-lt"/>
            </a:endParaRP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活动注意事项</a:t>
            </a:r>
            <a:endParaRPr lang="zh-CN" altLang="en-US" sz="3200" b="1" dirty="0">
              <a:solidFill>
                <a:srgbClr val="4E001A"/>
              </a:solidFill>
              <a:latin typeface="+mn-lt"/>
              <a:ea typeface="方正卡通简体" charset="0"/>
              <a:cs typeface="方正卡通简体" charset="0"/>
              <a:sym typeface="+mn-lt"/>
            </a:endParaRPr>
          </a:p>
        </p:txBody>
      </p:sp>
    </p:spTree>
  </p:cSld>
  <p:clrMapOvr>
    <a:masterClrMapping/>
  </p:clrMapOvr>
  <p:transition spd="slow" advTm="7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2401888" y="3815913"/>
            <a:ext cx="36941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SzPct val="10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1、火鸡KT板</a:t>
            </a:r>
            <a:endParaRPr lang="zh-CN" altLang="en-US" sz="2400" b="1" dirty="0">
              <a:solidFill>
                <a:srgbClr val="4E001A"/>
              </a:solidFill>
              <a:latin typeface="+mn-lt"/>
              <a:ea typeface="方正卡通简体" charset="0"/>
              <a:cs typeface="方正卡通简体" charset="0"/>
              <a:sym typeface="+mn-lt"/>
            </a:endParaRP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2401888" y="4682377"/>
            <a:ext cx="36941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SzPct val="100000"/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2、感恩节主题三角旗</a:t>
            </a:r>
            <a:endParaRPr lang="zh-CN" altLang="en-US" sz="2400" b="1">
              <a:solidFill>
                <a:srgbClr val="4E001A"/>
              </a:solidFill>
              <a:latin typeface="+mn-lt"/>
              <a:ea typeface="方正卡通简体" charset="0"/>
              <a:cs typeface="方正卡通简体" charset="0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631448" y="2675843"/>
            <a:ext cx="3578931" cy="874885"/>
            <a:chOff x="912793" y="1850978"/>
            <a:chExt cx="3578931" cy="87488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16" t="13798" r="46655"/>
            <a:stretch>
              <a:fillRect/>
            </a:stretch>
          </p:blipFill>
          <p:spPr>
            <a:xfrm>
              <a:off x="912793" y="1850978"/>
              <a:ext cx="3578931" cy="874885"/>
            </a:xfrm>
            <a:prstGeom prst="rect">
              <a:avLst/>
            </a:prstGeom>
          </p:spPr>
        </p:pic>
        <p:sp>
          <p:nvSpPr>
            <p:cNvPr id="12" name="Text Box 5"/>
            <p:cNvSpPr txBox="1">
              <a:spLocks noChangeArrowheads="1"/>
            </p:cNvSpPr>
            <p:nvPr/>
          </p:nvSpPr>
          <p:spPr bwMode="auto">
            <a:xfrm>
              <a:off x="1280802" y="1981314"/>
              <a:ext cx="292914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4E001A"/>
                  </a:solidFill>
                  <a:latin typeface="+mn-lt"/>
                  <a:ea typeface="方正卡通简体" charset="0"/>
                  <a:cs typeface="方正卡通简体" charset="0"/>
                  <a:sym typeface="+mn-lt"/>
                </a:rPr>
                <a:t>装饰材料</a:t>
              </a:r>
              <a:endParaRPr lang="zh-CN" altLang="en-US" sz="3200" b="1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096000" y="2061737"/>
            <a:ext cx="4066951" cy="3962288"/>
            <a:chOff x="6268049" y="2338088"/>
            <a:chExt cx="4066951" cy="3962288"/>
          </a:xfrm>
        </p:grpSpPr>
        <p:grpSp>
          <p:nvGrpSpPr>
            <p:cNvPr id="18" name="组合 17"/>
            <p:cNvGrpSpPr/>
            <p:nvPr/>
          </p:nvGrpSpPr>
          <p:grpSpPr>
            <a:xfrm>
              <a:off x="6268049" y="2338088"/>
              <a:ext cx="4066951" cy="3962288"/>
              <a:chOff x="6360416" y="2076278"/>
              <a:chExt cx="4066951" cy="3962288"/>
            </a:xfrm>
          </p:grpSpPr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60416" y="2076278"/>
                <a:ext cx="4066951" cy="3962288"/>
              </a:xfrm>
              <a:prstGeom prst="rect">
                <a:avLst/>
              </a:prstGeom>
            </p:spPr>
          </p:pic>
          <p:sp>
            <p:nvSpPr>
              <p:cNvPr id="21" name="矩形 20"/>
              <p:cNvSpPr/>
              <p:nvPr/>
            </p:nvSpPr>
            <p:spPr>
              <a:xfrm rot="21040936">
                <a:off x="7789447" y="4903385"/>
                <a:ext cx="15680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4E001A"/>
                    </a:solidFill>
                    <a:latin typeface="+mn-lt"/>
                    <a:ea typeface="方正卡通简体" charset="0"/>
                    <a:cs typeface="方正卡通简体" charset="0"/>
                    <a:sym typeface="+mn-lt"/>
                  </a:rPr>
                  <a:t>火鸡</a:t>
                </a:r>
                <a:r>
                  <a:rPr lang="en-US" altLang="zh-CN" sz="2400" b="1" dirty="0">
                    <a:solidFill>
                      <a:srgbClr val="4E001A"/>
                    </a:solidFill>
                    <a:latin typeface="+mn-lt"/>
                    <a:ea typeface="方正卡通简体" charset="0"/>
                    <a:cs typeface="方正卡通简体" charset="0"/>
                    <a:sym typeface="+mn-lt"/>
                  </a:rPr>
                  <a:t>KT</a:t>
                </a:r>
                <a:r>
                  <a:rPr lang="zh-CN" altLang="en-US" sz="2400" b="1" dirty="0">
                    <a:solidFill>
                      <a:srgbClr val="4E001A"/>
                    </a:solidFill>
                    <a:latin typeface="+mn-lt"/>
                    <a:ea typeface="方正卡通简体" charset="0"/>
                    <a:cs typeface="方正卡通简体" charset="0"/>
                    <a:sym typeface="+mn-lt"/>
                  </a:rPr>
                  <a:t>板</a:t>
                </a:r>
                <a:endParaRPr lang="zh-CN" altLang="en-US" sz="2400" b="1" dirty="0">
                  <a:solidFill>
                    <a:srgbClr val="4E001A"/>
                  </a:solidFill>
                  <a:latin typeface="+mn-lt"/>
                  <a:ea typeface="方正卡通简体" charset="0"/>
                  <a:cs typeface="方正卡通简体" charset="0"/>
                  <a:sym typeface="+mn-lt"/>
                </a:endParaRPr>
              </a:p>
            </p:txBody>
          </p: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31374">
              <a:off x="6949489" y="3123370"/>
              <a:ext cx="2590018" cy="1925091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 advTm="7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6790" y="3429000"/>
            <a:ext cx="2589535" cy="2021305"/>
          </a:xfrm>
          <a:prstGeom prst="rect">
            <a:avLst/>
          </a:prstGeom>
          <a:ln w="88900" cap="sq" cmpd="thickThin">
            <a:solidFill>
              <a:srgbClr val="F39800"/>
            </a:solidFill>
            <a:prstDash val="solid"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7729" y="3429000"/>
            <a:ext cx="2454883" cy="2021305"/>
          </a:xfrm>
          <a:prstGeom prst="rect">
            <a:avLst/>
          </a:prstGeom>
          <a:ln w="88900" cap="sq" cmpd="thickThin">
            <a:solidFill>
              <a:srgbClr val="F39800"/>
            </a:solidFill>
            <a:prstDash val="solid"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4016" y="3429000"/>
            <a:ext cx="2562684" cy="2021305"/>
          </a:xfrm>
          <a:prstGeom prst="rect">
            <a:avLst/>
          </a:prstGeom>
          <a:ln w="88900" cap="sq" cmpd="thickThin">
            <a:solidFill>
              <a:srgbClr val="F39800"/>
            </a:solidFill>
            <a:prstDash val="solid"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1279171" y="2209069"/>
            <a:ext cx="3578931" cy="874885"/>
            <a:chOff x="912793" y="1850978"/>
            <a:chExt cx="3578931" cy="87488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16" t="13798" r="46655"/>
            <a:stretch>
              <a:fillRect/>
            </a:stretch>
          </p:blipFill>
          <p:spPr>
            <a:xfrm>
              <a:off x="912793" y="1850978"/>
              <a:ext cx="3578931" cy="874885"/>
            </a:xfrm>
            <a:prstGeom prst="rect">
              <a:avLst/>
            </a:prstGeom>
          </p:spPr>
        </p:pic>
        <p:sp>
          <p:nvSpPr>
            <p:cNvPr id="10" name="Text Box 5"/>
            <p:cNvSpPr txBox="1">
              <a:spLocks noChangeArrowheads="1"/>
            </p:cNvSpPr>
            <p:nvPr/>
          </p:nvSpPr>
          <p:spPr bwMode="auto">
            <a:xfrm>
              <a:off x="1280802" y="1981314"/>
              <a:ext cx="292914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4E001A"/>
                  </a:solidFill>
                  <a:latin typeface="+mn-lt"/>
                  <a:ea typeface="方正卡通简体" charset="0"/>
                  <a:cs typeface="方正卡通简体" charset="0"/>
                  <a:sym typeface="+mn-lt"/>
                </a:rPr>
                <a:t>感恩节门牌</a:t>
              </a:r>
              <a:endParaRPr lang="zh-CN" altLang="en-US" sz="3200" b="1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endParaRPr>
            </a:p>
          </p:txBody>
        </p:sp>
      </p:grpSp>
    </p:spTree>
  </p:cSld>
  <p:clrMapOvr>
    <a:masterClrMapping/>
  </p:clrMapOvr>
  <p:transition spd="slow" advTm="7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8508"/>
            <a:ext cx="12192000" cy="690650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6" t="13798" r="46655"/>
          <a:stretch>
            <a:fillRect/>
          </a:stretch>
        </p:blipFill>
        <p:spPr>
          <a:xfrm flipH="1">
            <a:off x="5269554" y="1294709"/>
            <a:ext cx="5661188" cy="483124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322"/>
          <a:stretch>
            <a:fillRect/>
          </a:stretch>
        </p:blipFill>
        <p:spPr>
          <a:xfrm>
            <a:off x="-61546" y="-54353"/>
            <a:ext cx="12253543" cy="26981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10"/>
          <a:stretch>
            <a:fillRect/>
          </a:stretch>
        </p:blipFill>
        <p:spPr>
          <a:xfrm flipH="1">
            <a:off x="-70202" y="507827"/>
            <a:ext cx="5659694" cy="5793838"/>
          </a:xfrm>
          <a:prstGeom prst="rect">
            <a:avLst/>
          </a:prstGeom>
        </p:spPr>
      </p:pic>
      <p:sp>
        <p:nvSpPr>
          <p:cNvPr id="4105" name="TextBox 33"/>
          <p:cNvSpPr txBox="1">
            <a:spLocks noChangeArrowheads="1"/>
          </p:cNvSpPr>
          <p:nvPr/>
        </p:nvSpPr>
        <p:spPr bwMode="auto">
          <a:xfrm rot="254877">
            <a:off x="6143432" y="3339256"/>
            <a:ext cx="3858978" cy="1385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7200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注意事项</a:t>
            </a:r>
            <a:endParaRPr lang="zh-CN" altLang="en-US" sz="7200" dirty="0">
              <a:solidFill>
                <a:srgbClr val="4E001A"/>
              </a:solidFill>
              <a:latin typeface="+mn-lt"/>
              <a:ea typeface="方正卡通简体" charset="0"/>
              <a:cs typeface="方正卡通简体" charset="0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 rot="447837">
            <a:off x="7703900" y="2460277"/>
            <a:ext cx="936000" cy="936000"/>
          </a:xfrm>
          <a:prstGeom prst="ellipse">
            <a:avLst/>
          </a:prstGeom>
          <a:solidFill>
            <a:srgbClr val="4E001A"/>
          </a:solidFill>
        </p:spPr>
        <p:txBody>
          <a:bodyPr wrap="none">
            <a:no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04</a:t>
            </a:r>
            <a:endParaRPr lang="zh-CN" altLang="en-US" sz="4000" b="1" dirty="0">
              <a:solidFill>
                <a:schemeClr val="bg1"/>
              </a:solidFill>
              <a:latin typeface="+mn-lt"/>
              <a:ea typeface="方正卡通简体" charset="0"/>
              <a:cs typeface="方正卡通简体" charset="0"/>
              <a:sym typeface="+mn-lt"/>
            </a:endParaRPr>
          </a:p>
        </p:txBody>
      </p:sp>
    </p:spTree>
  </p:cSld>
  <p:clrMapOvr>
    <a:masterClrMapping/>
  </p:clrMapOvr>
  <p:transition spd="slow" advTm="7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5" grpId="0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2412878" y="3774047"/>
            <a:ext cx="3231287" cy="184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>
                <a:latin typeface="+mn-lt"/>
                <a:ea typeface="方正卡通简体" charset="0"/>
                <a:cs typeface="方正卡通简体" charset="0"/>
                <a:sym typeface="+mn-lt"/>
              </a:rPr>
              <a:t>亲子活动， 学校老师</a:t>
            </a:r>
            <a:r>
              <a:rPr lang="en-US" altLang="zh-CN" sz="2000" dirty="0">
                <a:latin typeface="+mn-lt"/>
                <a:ea typeface="方正卡通简体" charset="0"/>
                <a:cs typeface="方正卡通简体" charset="0"/>
                <a:sym typeface="+mn-lt"/>
              </a:rPr>
              <a:t>/</a:t>
            </a:r>
            <a:r>
              <a:rPr lang="zh-CN" altLang="en-US" sz="2000" dirty="0">
                <a:latin typeface="+mn-lt"/>
                <a:ea typeface="方正卡通简体" charset="0"/>
                <a:cs typeface="方正卡通简体" charset="0"/>
                <a:sym typeface="+mn-lt"/>
              </a:rPr>
              <a:t>负责人要积极联系学生家长， 做好宣传组织工作</a:t>
            </a:r>
            <a:endParaRPr lang="zh-CN" altLang="en-US" sz="2000" dirty="0">
              <a:latin typeface="+mn-lt"/>
              <a:ea typeface="方正卡通简体" charset="0"/>
              <a:cs typeface="方正卡通简体" charset="0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065234" y="2646511"/>
            <a:ext cx="3578931" cy="874885"/>
            <a:chOff x="912793" y="1850978"/>
            <a:chExt cx="3578931" cy="87488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16" t="13798" r="46655"/>
            <a:stretch>
              <a:fillRect/>
            </a:stretch>
          </p:blipFill>
          <p:spPr>
            <a:xfrm>
              <a:off x="912793" y="1850978"/>
              <a:ext cx="3578931" cy="874885"/>
            </a:xfrm>
            <a:prstGeom prst="rect">
              <a:avLst/>
            </a:prstGeom>
          </p:spPr>
        </p:pic>
        <p:sp>
          <p:nvSpPr>
            <p:cNvPr id="7" name="Text Box 5"/>
            <p:cNvSpPr txBox="1">
              <a:spLocks noChangeArrowheads="1"/>
            </p:cNvSpPr>
            <p:nvPr/>
          </p:nvSpPr>
          <p:spPr bwMode="auto">
            <a:xfrm>
              <a:off x="1280802" y="1981314"/>
              <a:ext cx="292914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4E001A"/>
                  </a:solidFill>
                  <a:latin typeface="+mn-lt"/>
                  <a:ea typeface="方正卡通简体" charset="0"/>
                  <a:cs typeface="方正卡通简体" charset="0"/>
                  <a:sym typeface="+mn-lt"/>
                </a:rPr>
                <a:t>注意事项</a:t>
              </a:r>
              <a:endParaRPr lang="zh-CN" altLang="en-US" sz="3200" b="1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932" y="2814788"/>
            <a:ext cx="4286858" cy="2820753"/>
          </a:xfrm>
          <a:prstGeom prst="rect">
            <a:avLst/>
          </a:prstGeom>
          <a:ln w="88900" cap="sq" cmpd="thickThin">
            <a:solidFill>
              <a:srgbClr val="F398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 advTm="7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2617247" y="3361622"/>
            <a:ext cx="7541836" cy="1228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>
                <a:latin typeface="+mn-lt"/>
                <a:ea typeface="方正卡通简体" charset="0"/>
                <a:cs typeface="方正卡通简体" charset="0"/>
                <a:sym typeface="+mn-lt"/>
              </a:rPr>
              <a:t>       活动安排中有部分是户外活动， 如果当天天气原因不予许的情况下， 取消户外活动的环节， 各班老师可以增设其他的活动。</a:t>
            </a:r>
            <a:endParaRPr lang="zh-CN" altLang="en-US" sz="2000" dirty="0">
              <a:latin typeface="+mn-lt"/>
              <a:ea typeface="方正卡通简体" charset="0"/>
              <a:cs typeface="方正卡通简体" charset="0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249238" y="2348226"/>
            <a:ext cx="3578931" cy="874885"/>
            <a:chOff x="912793" y="1850978"/>
            <a:chExt cx="3578931" cy="87488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16" t="13798" r="46655"/>
            <a:stretch>
              <a:fillRect/>
            </a:stretch>
          </p:blipFill>
          <p:spPr>
            <a:xfrm>
              <a:off x="912793" y="1850978"/>
              <a:ext cx="3578931" cy="874885"/>
            </a:xfrm>
            <a:prstGeom prst="rect">
              <a:avLst/>
            </a:prstGeom>
          </p:spPr>
        </p:pic>
        <p:sp>
          <p:nvSpPr>
            <p:cNvPr id="7" name="Text Box 5"/>
            <p:cNvSpPr txBox="1">
              <a:spLocks noChangeArrowheads="1"/>
            </p:cNvSpPr>
            <p:nvPr/>
          </p:nvSpPr>
          <p:spPr bwMode="auto">
            <a:xfrm>
              <a:off x="1280802" y="1981314"/>
              <a:ext cx="292914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4E001A"/>
                  </a:solidFill>
                  <a:latin typeface="+mn-lt"/>
                  <a:ea typeface="方正卡通简体" charset="0"/>
                  <a:cs typeface="方正卡通简体" charset="0"/>
                  <a:sym typeface="+mn-lt"/>
                </a:rPr>
                <a:t>注意事项</a:t>
              </a:r>
              <a:endParaRPr lang="zh-CN" altLang="en-US" sz="3200" b="1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endParaRPr>
            </a:p>
          </p:txBody>
        </p:sp>
      </p:grp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433242" y="4598435"/>
            <a:ext cx="7693523" cy="1228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>
                <a:latin typeface="+mn-lt"/>
                <a:ea typeface="方正卡通简体" charset="0"/>
                <a:cs typeface="方正卡通简体" charset="0"/>
                <a:sym typeface="+mn-lt"/>
              </a:rPr>
              <a:t>       家长和老师应该起到保护学生安全的作用， 活动中因注意安全。预防擦伤碰伤等问题。</a:t>
            </a:r>
            <a:endParaRPr lang="zh-CN" altLang="en-US" sz="2000" dirty="0">
              <a:latin typeface="+mn-lt"/>
              <a:ea typeface="方正卡通简体" charset="0"/>
              <a:cs typeface="方正卡通简体" charset="0"/>
              <a:sym typeface="+mn-lt"/>
            </a:endParaRPr>
          </a:p>
        </p:txBody>
      </p:sp>
    </p:spTree>
  </p:cSld>
  <p:clrMapOvr>
    <a:masterClrMapping/>
  </p:clrMapOvr>
  <p:transition spd="slow" advTm="7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8508"/>
            <a:ext cx="12192000" cy="690650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6" t="13798" r="46655"/>
          <a:stretch>
            <a:fillRect/>
          </a:stretch>
        </p:blipFill>
        <p:spPr>
          <a:xfrm flipH="1">
            <a:off x="5269555" y="124136"/>
            <a:ext cx="5661188" cy="6733864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 rot="288139">
            <a:off x="6032916" y="4279538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爱心接力棒，温暖感恩节</a:t>
            </a:r>
            <a:endParaRPr lang="zh-CN" altLang="en-US" sz="2800" dirty="0">
              <a:solidFill>
                <a:srgbClr val="4E001A"/>
              </a:solidFill>
              <a:latin typeface="+mn-lt"/>
              <a:ea typeface="方正卡通简体" charset="0"/>
              <a:cs typeface="方正卡通简体" charset="0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 rot="350760">
            <a:off x="6463279" y="4873110"/>
            <a:ext cx="28530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学校</a:t>
            </a:r>
            <a:r>
              <a:rPr lang="en-US" altLang="zh-CN" sz="2400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/</a:t>
            </a:r>
            <a:r>
              <a:rPr lang="zh-CN" altLang="en-US" sz="2400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培训机构感恩节活动策划方案</a:t>
            </a:r>
            <a:endParaRPr lang="zh-CN" altLang="en-US" sz="2400" dirty="0">
              <a:solidFill>
                <a:srgbClr val="4E001A"/>
              </a:solidFill>
              <a:latin typeface="+mn-lt"/>
              <a:ea typeface="方正卡通简体" charset="0"/>
              <a:cs typeface="方正卡通简体" charset="0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7492">
            <a:off x="6010174" y="1418066"/>
            <a:ext cx="4499884" cy="279669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322"/>
          <a:stretch>
            <a:fillRect/>
          </a:stretch>
        </p:blipFill>
        <p:spPr>
          <a:xfrm>
            <a:off x="-61546" y="-54353"/>
            <a:ext cx="12253543" cy="269812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10"/>
          <a:stretch>
            <a:fillRect/>
          </a:stretch>
        </p:blipFill>
        <p:spPr>
          <a:xfrm flipH="1">
            <a:off x="-70202" y="507827"/>
            <a:ext cx="5659694" cy="5793838"/>
          </a:xfrm>
          <a:prstGeom prst="rect">
            <a:avLst/>
          </a:prstGeom>
        </p:spPr>
      </p:pic>
    </p:spTree>
  </p:cSld>
  <p:clrMapOvr>
    <a:masterClrMapping/>
  </p:clrMapOvr>
  <p:transition spd="slow" advTm="7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8508"/>
            <a:ext cx="12192000" cy="690650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6" t="13798" r="46655"/>
          <a:stretch>
            <a:fillRect/>
          </a:stretch>
        </p:blipFill>
        <p:spPr>
          <a:xfrm flipH="1">
            <a:off x="5269554" y="1294709"/>
            <a:ext cx="5661188" cy="483124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322"/>
          <a:stretch>
            <a:fillRect/>
          </a:stretch>
        </p:blipFill>
        <p:spPr>
          <a:xfrm>
            <a:off x="-61546" y="-54353"/>
            <a:ext cx="12253543" cy="26981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10"/>
          <a:stretch>
            <a:fillRect/>
          </a:stretch>
        </p:blipFill>
        <p:spPr>
          <a:xfrm flipH="1">
            <a:off x="-70202" y="507827"/>
            <a:ext cx="5659694" cy="5793838"/>
          </a:xfrm>
          <a:prstGeom prst="rect">
            <a:avLst/>
          </a:prstGeom>
        </p:spPr>
      </p:pic>
      <p:sp>
        <p:nvSpPr>
          <p:cNvPr id="4105" name="TextBox 33"/>
          <p:cNvSpPr txBox="1">
            <a:spLocks noChangeArrowheads="1"/>
          </p:cNvSpPr>
          <p:nvPr/>
        </p:nvSpPr>
        <p:spPr bwMode="auto">
          <a:xfrm rot="254877">
            <a:off x="6143432" y="3339256"/>
            <a:ext cx="3858978" cy="1385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7200" b="1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活动概述  </a:t>
            </a:r>
            <a:endParaRPr lang="zh-CN" altLang="en-US" sz="7200" dirty="0">
              <a:solidFill>
                <a:srgbClr val="4E001A"/>
              </a:solidFill>
              <a:latin typeface="+mn-lt"/>
              <a:ea typeface="方正卡通简体" charset="0"/>
              <a:cs typeface="方正卡通简体" charset="0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 rot="447837">
            <a:off x="7703900" y="2460277"/>
            <a:ext cx="936000" cy="936000"/>
          </a:xfrm>
          <a:prstGeom prst="ellipse">
            <a:avLst/>
          </a:prstGeom>
          <a:solidFill>
            <a:srgbClr val="4E001A"/>
          </a:solidFill>
        </p:spPr>
        <p:txBody>
          <a:bodyPr wrap="none">
            <a:no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01</a:t>
            </a:r>
            <a:endParaRPr lang="zh-CN" altLang="en-US" sz="4000" b="1" dirty="0">
              <a:solidFill>
                <a:schemeClr val="bg1"/>
              </a:solidFill>
              <a:latin typeface="+mn-lt"/>
              <a:ea typeface="方正卡通简体" charset="0"/>
              <a:cs typeface="方正卡通简体" charset="0"/>
              <a:sym typeface="+mn-lt"/>
            </a:endParaRPr>
          </a:p>
        </p:txBody>
      </p:sp>
    </p:spTree>
  </p:cSld>
  <p:clrMapOvr>
    <a:masterClrMapping/>
  </p:clrMapOvr>
  <p:transition spd="slow" advTm="7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5" grpId="0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1499938" y="2185782"/>
            <a:ext cx="9192126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+mn-lt"/>
                <a:ea typeface="方正卡通简体" charset="0"/>
                <a:cs typeface="方正卡通简体" charset="0"/>
                <a:sym typeface="+mn-lt"/>
              </a:rPr>
              <a:t>11月主题案关键词：</a:t>
            </a:r>
            <a:r>
              <a:rPr lang="zh-CN" altLang="en-US" sz="2400" b="1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感恩节、爱心接力棒、运动</a:t>
            </a:r>
            <a:r>
              <a:rPr lang="zh-CN" altLang="en-US" sz="2000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。</a:t>
            </a:r>
            <a:endParaRPr lang="zh-CN" altLang="en-US" sz="2000" dirty="0">
              <a:solidFill>
                <a:srgbClr val="4E001A"/>
              </a:solidFill>
              <a:latin typeface="+mn-lt"/>
              <a:ea typeface="方正卡通简体" charset="0"/>
              <a:cs typeface="方正卡通简体" charset="0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+mn-lt"/>
                <a:ea typeface="方正卡通简体" charset="0"/>
                <a:cs typeface="方正卡通简体" charset="0"/>
                <a:sym typeface="+mn-lt"/>
              </a:rPr>
              <a:t>关键词详解：</a:t>
            </a:r>
            <a:endParaRPr lang="zh-CN" altLang="en-US" sz="2000" dirty="0">
              <a:latin typeface="+mn-lt"/>
              <a:ea typeface="方正卡通简体" charset="0"/>
              <a:cs typeface="方正卡通简体" charset="0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1、</a:t>
            </a:r>
            <a:r>
              <a:rPr lang="zh-CN" altLang="en-US" sz="2000" b="1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感恩节</a:t>
            </a:r>
            <a:r>
              <a:rPr lang="zh-CN" altLang="en-US" sz="2000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：</a:t>
            </a:r>
            <a:r>
              <a:rPr lang="zh-CN" altLang="en-US" dirty="0">
                <a:latin typeface="+mn-lt"/>
                <a:ea typeface="方正卡通简体" charset="0"/>
                <a:cs typeface="方正卡通简体" charset="0"/>
                <a:sym typeface="+mn-lt"/>
              </a:rPr>
              <a:t>11月2</a:t>
            </a:r>
            <a:r>
              <a:rPr lang="en-US" altLang="zh-CN" dirty="0">
                <a:latin typeface="+mn-lt"/>
                <a:ea typeface="方正卡通简体" charset="0"/>
                <a:cs typeface="方正卡通简体" charset="0"/>
                <a:sym typeface="+mn-lt"/>
              </a:rPr>
              <a:t>8</a:t>
            </a:r>
            <a:r>
              <a:rPr lang="zh-CN" altLang="en-US" dirty="0">
                <a:latin typeface="+mn-lt"/>
                <a:ea typeface="方正卡通简体" charset="0"/>
                <a:cs typeface="方正卡通简体" charset="0"/>
                <a:sym typeface="+mn-lt"/>
              </a:rPr>
              <a:t>日是西方的感恩节，将感恩节的元素融入到校区装饰和社区活动中。</a:t>
            </a:r>
            <a:endParaRPr lang="zh-CN" altLang="en-US" sz="2000" dirty="0">
              <a:latin typeface="+mn-lt"/>
              <a:ea typeface="方正卡通简体" charset="0"/>
              <a:cs typeface="方正卡通简体" charset="0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2</a:t>
            </a:r>
            <a:r>
              <a:rPr lang="zh-CN" altLang="en-US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、</a:t>
            </a:r>
            <a:r>
              <a:rPr lang="zh-CN" altLang="en-US" sz="2000" b="1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爱心接力棒</a:t>
            </a:r>
            <a:r>
              <a:rPr lang="zh-CN" altLang="en-US" sz="2000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：</a:t>
            </a:r>
            <a:r>
              <a:rPr lang="zh-CN" altLang="en-US" dirty="0">
                <a:latin typeface="+mn-lt"/>
                <a:ea typeface="方正卡通简体" charset="0"/>
                <a:cs typeface="方正卡通简体" charset="0"/>
                <a:sym typeface="+mn-lt"/>
              </a:rPr>
              <a:t>感恩节虽然是西方的节日，但是“感恩”是所有人类都有的情感，11月正值冬季，组织爱心捐物活动，帮助山区孩子过冬，联合慈善机构宣传学校</a:t>
            </a:r>
            <a:r>
              <a:rPr lang="en-US" altLang="zh-CN" dirty="0">
                <a:latin typeface="+mn-lt"/>
                <a:ea typeface="方正卡通简体" charset="0"/>
                <a:cs typeface="方正卡通简体" charset="0"/>
                <a:sym typeface="+mn-lt"/>
              </a:rPr>
              <a:t>/</a:t>
            </a:r>
            <a:r>
              <a:rPr lang="zh-CN" altLang="en-US" dirty="0">
                <a:latin typeface="+mn-lt"/>
                <a:ea typeface="方正卡通简体" charset="0"/>
                <a:cs typeface="方正卡通简体" charset="0"/>
                <a:sym typeface="+mn-lt"/>
              </a:rPr>
              <a:t>培训机构的公益形象。</a:t>
            </a:r>
            <a:endParaRPr lang="zh-CN" altLang="en-US" dirty="0">
              <a:latin typeface="+mn-lt"/>
              <a:ea typeface="方正卡通简体" charset="0"/>
              <a:cs typeface="方正卡通简体" charset="0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3、</a:t>
            </a:r>
            <a:r>
              <a:rPr lang="zh-CN" altLang="en-US" sz="2000" b="1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运动</a:t>
            </a:r>
            <a:r>
              <a:rPr lang="zh-CN" altLang="en-US" sz="2000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：</a:t>
            </a:r>
            <a:r>
              <a:rPr lang="zh-CN" altLang="en-US" dirty="0">
                <a:latin typeface="+mn-lt"/>
                <a:ea typeface="方正卡通简体" charset="0"/>
                <a:cs typeface="方正卡通简体" charset="0"/>
                <a:sym typeface="+mn-lt"/>
              </a:rPr>
              <a:t>考虑到冬季到来，社区活动在室外进行，所以安排部分运动类的游戏，可以暖和身体。</a:t>
            </a:r>
            <a:endParaRPr lang="zh-CN" altLang="en-US" sz="2000" dirty="0">
              <a:latin typeface="+mn-lt"/>
              <a:ea typeface="方正卡通简体" charset="0"/>
              <a:cs typeface="方正卡通简体" charset="0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2000" dirty="0">
              <a:latin typeface="+mn-lt"/>
              <a:ea typeface="方正卡通简体" charset="0"/>
              <a:cs typeface="方正卡通简体" charset="0"/>
              <a:sym typeface="+mn-lt"/>
            </a:endParaRPr>
          </a:p>
        </p:txBody>
      </p:sp>
    </p:spTree>
  </p:cSld>
  <p:clrMapOvr>
    <a:masterClrMapping/>
  </p:clrMapOvr>
  <p:transition spd="slow" advTm="7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1295400" y="2417763"/>
            <a:ext cx="7285038" cy="456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endParaRPr lang="zh-CN" altLang="zh-CN">
              <a:latin typeface="+mn-lt"/>
              <a:ea typeface="方正卡通简体" charset="0"/>
              <a:cs typeface="方正卡通简体" charset="0"/>
              <a:sym typeface="+mn-lt"/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2062998" y="2714416"/>
            <a:ext cx="8316245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SzPct val="100000"/>
            </a:pPr>
            <a:r>
              <a:rPr lang="zh-CN" altLang="en-US" sz="2000" dirty="0">
                <a:latin typeface="+mn-lt"/>
                <a:ea typeface="方正卡通简体" charset="0"/>
                <a:cs typeface="方正卡通简体" charset="0"/>
                <a:sym typeface="+mn-lt"/>
              </a:rPr>
              <a:t>学校</a:t>
            </a:r>
            <a:r>
              <a:rPr lang="en-US" altLang="zh-CN" sz="2000" dirty="0">
                <a:latin typeface="+mn-lt"/>
                <a:ea typeface="方正卡通简体" charset="0"/>
                <a:cs typeface="方正卡通简体" charset="0"/>
                <a:sym typeface="+mn-lt"/>
              </a:rPr>
              <a:t>/</a:t>
            </a:r>
            <a:r>
              <a:rPr lang="zh-CN" altLang="en-US" sz="2000" dirty="0">
                <a:latin typeface="+mn-lt"/>
                <a:ea typeface="方正卡通简体" charset="0"/>
                <a:cs typeface="方正卡通简体" charset="0"/>
                <a:sym typeface="+mn-lt"/>
              </a:rPr>
              <a:t>培训机构致力于培养国际化复合型人才，除了注重对孩子综合能力的培养，也用心塑造孩子的品格。</a:t>
            </a:r>
            <a:endParaRPr lang="zh-CN" altLang="en-US" sz="2000" dirty="0">
              <a:latin typeface="+mn-lt"/>
              <a:ea typeface="方正卡通简体" charset="0"/>
              <a:cs typeface="方正卡通简体" charset="0"/>
              <a:sym typeface="+mn-lt"/>
            </a:endParaRPr>
          </a:p>
          <a:p>
            <a:pPr>
              <a:lnSpc>
                <a:spcPct val="150000"/>
              </a:lnSpc>
              <a:buSzPct val="100000"/>
            </a:pPr>
            <a:r>
              <a:rPr lang="zh-CN" altLang="en-US" sz="2000" dirty="0">
                <a:latin typeface="+mn-lt"/>
                <a:ea typeface="方正卡通简体" charset="0"/>
                <a:cs typeface="方正卡通简体" charset="0"/>
                <a:sym typeface="+mn-lt"/>
              </a:rPr>
              <a:t>11月感恩节，学校</a:t>
            </a:r>
            <a:r>
              <a:rPr lang="en-US" altLang="zh-CN" sz="2000" dirty="0">
                <a:latin typeface="+mn-lt"/>
                <a:ea typeface="方正卡通简体" charset="0"/>
                <a:cs typeface="方正卡通简体" charset="0"/>
                <a:sym typeface="+mn-lt"/>
              </a:rPr>
              <a:t>/</a:t>
            </a:r>
            <a:r>
              <a:rPr lang="zh-CN" altLang="en-US" sz="2000" dirty="0">
                <a:latin typeface="+mn-lt"/>
                <a:ea typeface="方正卡通简体" charset="0"/>
                <a:cs typeface="方正卡通简体" charset="0"/>
                <a:sym typeface="+mn-lt"/>
              </a:rPr>
              <a:t>培训机构举行爱心接力棒活动，鼓励孩子感恩社会将自己不需要的东西捐给有需要的人。</a:t>
            </a:r>
            <a:endParaRPr lang="zh-CN" altLang="en-US" sz="2000" dirty="0">
              <a:latin typeface="+mn-lt"/>
              <a:ea typeface="方正卡通简体" charset="0"/>
              <a:cs typeface="方正卡通简体" charset="0"/>
              <a:sym typeface="+mn-lt"/>
            </a:endParaRPr>
          </a:p>
          <a:p>
            <a:pPr>
              <a:lnSpc>
                <a:spcPct val="150000"/>
              </a:lnSpc>
              <a:buSzPct val="100000"/>
            </a:pPr>
            <a:r>
              <a:rPr lang="zh-CN" altLang="en-US" sz="2000" dirty="0">
                <a:latin typeface="+mn-lt"/>
                <a:ea typeface="方正卡通简体" charset="0"/>
                <a:cs typeface="方正卡通简体" charset="0"/>
                <a:sym typeface="+mn-lt"/>
              </a:rPr>
              <a:t>让孩子在游戏中收获快乐，从捐赠中学会感恩与助人为乐的精神。</a:t>
            </a:r>
            <a:endParaRPr lang="zh-CN" altLang="en-US" sz="2000" dirty="0">
              <a:latin typeface="+mn-lt"/>
              <a:ea typeface="方正卡通简体" charset="0"/>
              <a:cs typeface="方正卡通简体" charset="0"/>
              <a:sym typeface="+mn-lt"/>
            </a:endParaRPr>
          </a:p>
          <a:p>
            <a:pPr>
              <a:lnSpc>
                <a:spcPct val="150000"/>
              </a:lnSpc>
              <a:buSzPct val="100000"/>
            </a:pPr>
            <a:r>
              <a:rPr lang="zh-CN" altLang="en-US" sz="2000" dirty="0">
                <a:latin typeface="+mn-lt"/>
                <a:ea typeface="方正卡通简体" charset="0"/>
                <a:cs typeface="方正卡通简体" charset="0"/>
                <a:sym typeface="+mn-lt"/>
              </a:rPr>
              <a:t>爱心行动以及感恩的思想将贯穿整个11月的活动，感恩节的元素将融入社区活动。便于市场宣传及品牌营销。</a:t>
            </a:r>
            <a:endParaRPr lang="zh-CN" altLang="en-US" sz="2000" dirty="0">
              <a:latin typeface="+mn-lt"/>
              <a:ea typeface="方正卡通简体" charset="0"/>
              <a:cs typeface="方正卡通简体" charset="0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12793" y="1850978"/>
            <a:ext cx="3578931" cy="874885"/>
            <a:chOff x="912793" y="1850978"/>
            <a:chExt cx="3578931" cy="87488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16" t="13798" r="46655"/>
            <a:stretch>
              <a:fillRect/>
            </a:stretch>
          </p:blipFill>
          <p:spPr>
            <a:xfrm>
              <a:off x="912793" y="1850978"/>
              <a:ext cx="3578931" cy="874885"/>
            </a:xfrm>
            <a:prstGeom prst="rect">
              <a:avLst/>
            </a:prstGeom>
          </p:spPr>
        </p:pic>
        <p:sp>
          <p:nvSpPr>
            <p:cNvPr id="6149" name="Text Box 5"/>
            <p:cNvSpPr txBox="1">
              <a:spLocks noChangeArrowheads="1"/>
            </p:cNvSpPr>
            <p:nvPr/>
          </p:nvSpPr>
          <p:spPr bwMode="auto">
            <a:xfrm>
              <a:off x="1562579" y="1981314"/>
              <a:ext cx="25523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4E001A"/>
                  </a:solidFill>
                  <a:latin typeface="+mn-lt"/>
                  <a:ea typeface="方正卡通简体" charset="0"/>
                  <a:cs typeface="方正卡通简体" charset="0"/>
                  <a:sym typeface="+mn-lt"/>
                </a:rPr>
                <a:t>活动目的：</a:t>
              </a:r>
              <a:endParaRPr lang="zh-CN" altLang="en-US" sz="3200" b="1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endParaRPr>
            </a:p>
          </p:txBody>
        </p:sp>
      </p:grpSp>
    </p:spTree>
  </p:cSld>
  <p:clrMapOvr>
    <a:masterClrMapping/>
  </p:clrMapOvr>
  <p:transition spd="slow" advTm="7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2053390" y="2725863"/>
            <a:ext cx="5335003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buSzPct val="100000"/>
              <a:buFont typeface="Wingdings" panose="05000000000000000000" pitchFamily="2" charset="2"/>
              <a:buChar char="n"/>
            </a:pPr>
            <a:r>
              <a:rPr lang="zh-CN" altLang="en-US" sz="2000" b="1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活动时间：</a:t>
            </a:r>
            <a:r>
              <a:rPr lang="zh-CN" altLang="en-US" sz="2000" dirty="0" smtClean="0">
                <a:latin typeface="+mn-lt"/>
                <a:ea typeface="方正卡通简体" charset="0"/>
                <a:cs typeface="方正卡通简体" charset="0"/>
                <a:sym typeface="+mn-lt"/>
              </a:rPr>
              <a:t>20</a:t>
            </a:r>
            <a:r>
              <a:rPr lang="en-US" altLang="zh-CN" sz="2000" dirty="0">
                <a:latin typeface="+mn-lt"/>
                <a:ea typeface="方正卡通简体" charset="0"/>
                <a:cs typeface="方正卡通简体" charset="0"/>
                <a:sym typeface="+mn-lt"/>
              </a:rPr>
              <a:t>XX</a:t>
            </a:r>
            <a:r>
              <a:rPr lang="zh-CN" altLang="en-US" sz="2000" dirty="0" smtClean="0">
                <a:latin typeface="+mn-lt"/>
                <a:ea typeface="方正卡通简体" charset="0"/>
                <a:cs typeface="方正卡通简体" charset="0"/>
                <a:sym typeface="+mn-lt"/>
              </a:rPr>
              <a:t>年</a:t>
            </a:r>
            <a:r>
              <a:rPr lang="zh-CN" altLang="en-US" sz="2000" dirty="0">
                <a:latin typeface="+mn-lt"/>
                <a:ea typeface="方正卡通简体" charset="0"/>
                <a:cs typeface="方正卡通简体" charset="0"/>
                <a:sym typeface="+mn-lt"/>
              </a:rPr>
              <a:t>11月</a:t>
            </a:r>
            <a:endParaRPr lang="zh-CN" altLang="en-US" sz="2000" dirty="0">
              <a:latin typeface="+mn-lt"/>
              <a:ea typeface="方正卡通简体" charset="0"/>
              <a:cs typeface="方正卡通简体" charset="0"/>
              <a:sym typeface="+mn-lt"/>
            </a:endParaRPr>
          </a:p>
          <a:p>
            <a:pPr>
              <a:lnSpc>
                <a:spcPct val="200000"/>
              </a:lnSpc>
              <a:buSzPct val="100000"/>
              <a:buFont typeface="Wingdings" panose="05000000000000000000" pitchFamily="2" charset="2"/>
              <a:buChar char="n"/>
            </a:pPr>
            <a:r>
              <a:rPr lang="zh-CN" altLang="en-US" sz="2000" b="1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活动地点：</a:t>
            </a:r>
            <a:r>
              <a:rPr lang="zh-CN" altLang="en-US" sz="2000" dirty="0">
                <a:latin typeface="+mn-lt"/>
                <a:ea typeface="方正卡通简体" charset="0"/>
                <a:cs typeface="方正卡通简体" charset="0"/>
                <a:sym typeface="+mn-lt"/>
              </a:rPr>
              <a:t>各校区、肄业</a:t>
            </a:r>
            <a:endParaRPr lang="zh-CN" altLang="en-US" sz="2000" dirty="0">
              <a:latin typeface="+mn-lt"/>
              <a:ea typeface="方正卡通简体" charset="0"/>
              <a:cs typeface="方正卡通简体" charset="0"/>
              <a:sym typeface="+mn-lt"/>
            </a:endParaRPr>
          </a:p>
          <a:p>
            <a:pPr>
              <a:lnSpc>
                <a:spcPct val="200000"/>
              </a:lnSpc>
              <a:buSzPct val="100000"/>
              <a:buFont typeface="Wingdings" panose="05000000000000000000" pitchFamily="2" charset="2"/>
              <a:buChar char="n"/>
            </a:pPr>
            <a:r>
              <a:rPr lang="zh-CN" altLang="en-US" sz="2000" b="1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活动对象：</a:t>
            </a:r>
            <a:r>
              <a:rPr lang="zh-CN" altLang="en-US" sz="2000" dirty="0">
                <a:latin typeface="+mn-lt"/>
                <a:ea typeface="方正卡通简体" charset="0"/>
                <a:cs typeface="方正卡通简体" charset="0"/>
                <a:sym typeface="+mn-lt"/>
              </a:rPr>
              <a:t>家长、学生</a:t>
            </a:r>
            <a:endParaRPr lang="zh-CN" altLang="en-US" sz="2000" dirty="0">
              <a:latin typeface="+mn-lt"/>
              <a:ea typeface="方正卡通简体" charset="0"/>
              <a:cs typeface="方正卡通简体" charset="0"/>
              <a:sym typeface="+mn-lt"/>
            </a:endParaRPr>
          </a:p>
          <a:p>
            <a:pPr>
              <a:lnSpc>
                <a:spcPct val="200000"/>
              </a:lnSpc>
              <a:buSzPct val="100000"/>
              <a:buFont typeface="Wingdings" panose="05000000000000000000" pitchFamily="2" charset="2"/>
              <a:buChar char="n"/>
            </a:pPr>
            <a:r>
              <a:rPr lang="zh-CN" altLang="en-US" sz="2000" b="1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活动人数：</a:t>
            </a:r>
            <a:r>
              <a:rPr lang="zh-CN" altLang="en-US" sz="2000" dirty="0">
                <a:latin typeface="+mn-lt"/>
                <a:ea typeface="方正卡通简体" charset="0"/>
                <a:cs typeface="方正卡通简体" charset="0"/>
                <a:sym typeface="+mn-lt"/>
              </a:rPr>
              <a:t>每场30人</a:t>
            </a:r>
            <a:endParaRPr lang="zh-CN" altLang="en-US" sz="2000" dirty="0">
              <a:latin typeface="+mn-lt"/>
              <a:ea typeface="方正卡通简体" charset="0"/>
              <a:cs typeface="方正卡通简体" charset="0"/>
              <a:sym typeface="+mn-lt"/>
            </a:endParaRPr>
          </a:p>
          <a:p>
            <a:pPr>
              <a:lnSpc>
                <a:spcPct val="200000"/>
              </a:lnSpc>
              <a:buSzPct val="100000"/>
              <a:buFont typeface="Wingdings" panose="05000000000000000000" pitchFamily="2" charset="2"/>
              <a:buChar char="n"/>
            </a:pPr>
            <a:r>
              <a:rPr lang="zh-CN" altLang="en-US" sz="2000" b="1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活动关键词：</a:t>
            </a:r>
            <a:r>
              <a:rPr lang="zh-CN" altLang="en-US" sz="2000" dirty="0">
                <a:latin typeface="+mn-lt"/>
                <a:ea typeface="方正卡通简体" charset="0"/>
                <a:cs typeface="方正卡通简体" charset="0"/>
                <a:sym typeface="+mn-lt"/>
              </a:rPr>
              <a:t>感恩节、爱心接力棒、运动</a:t>
            </a:r>
            <a:endParaRPr lang="zh-CN" altLang="en-US" sz="2000" dirty="0">
              <a:latin typeface="+mn-lt"/>
              <a:ea typeface="方正卡通简体" charset="0"/>
              <a:cs typeface="方正卡通简体" charset="0"/>
              <a:sym typeface="+mn-lt"/>
            </a:endParaRPr>
          </a:p>
          <a:p>
            <a:pPr>
              <a:lnSpc>
                <a:spcPct val="200000"/>
              </a:lnSpc>
              <a:buSzPct val="100000"/>
              <a:buFont typeface="Wingdings" panose="05000000000000000000" pitchFamily="2" charset="2"/>
              <a:buChar char="n"/>
            </a:pPr>
            <a:endParaRPr lang="zh-CN" altLang="en-US" sz="2000" dirty="0">
              <a:latin typeface="+mn-lt"/>
              <a:ea typeface="方正卡通简体" charset="0"/>
              <a:cs typeface="方正卡通简体" charset="0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12793" y="1850978"/>
            <a:ext cx="3578931" cy="874885"/>
            <a:chOff x="912793" y="1850978"/>
            <a:chExt cx="3578931" cy="874885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16" t="13798" r="46655"/>
            <a:stretch>
              <a:fillRect/>
            </a:stretch>
          </p:blipFill>
          <p:spPr>
            <a:xfrm>
              <a:off x="912793" y="1850978"/>
              <a:ext cx="3578931" cy="874885"/>
            </a:xfrm>
            <a:prstGeom prst="rect">
              <a:avLst/>
            </a:prstGeom>
          </p:spPr>
        </p:pic>
        <p:sp>
          <p:nvSpPr>
            <p:cNvPr id="9" name="Text Box 5"/>
            <p:cNvSpPr txBox="1">
              <a:spLocks noChangeArrowheads="1"/>
            </p:cNvSpPr>
            <p:nvPr/>
          </p:nvSpPr>
          <p:spPr bwMode="auto">
            <a:xfrm>
              <a:off x="1562579" y="1981314"/>
              <a:ext cx="25523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4E001A"/>
                  </a:solidFill>
                  <a:latin typeface="+mn-lt"/>
                  <a:ea typeface="方正卡通简体" charset="0"/>
                  <a:cs typeface="方正卡通简体" charset="0"/>
                  <a:sym typeface="+mn-lt"/>
                </a:rPr>
                <a:t>活动概述：</a:t>
              </a:r>
              <a:endParaRPr lang="zh-CN" altLang="en-US" sz="3200" b="1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67771">
            <a:off x="7552455" y="2696936"/>
            <a:ext cx="2622901" cy="32134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 advTm="7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8508"/>
            <a:ext cx="12192000" cy="690650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6" t="13798" r="46655"/>
          <a:stretch>
            <a:fillRect/>
          </a:stretch>
        </p:blipFill>
        <p:spPr>
          <a:xfrm flipH="1">
            <a:off x="5269554" y="1294709"/>
            <a:ext cx="5661188" cy="483124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322"/>
          <a:stretch>
            <a:fillRect/>
          </a:stretch>
        </p:blipFill>
        <p:spPr>
          <a:xfrm>
            <a:off x="-61546" y="-54353"/>
            <a:ext cx="12253543" cy="26981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10"/>
          <a:stretch>
            <a:fillRect/>
          </a:stretch>
        </p:blipFill>
        <p:spPr>
          <a:xfrm flipH="1">
            <a:off x="-70202" y="507827"/>
            <a:ext cx="5659694" cy="5793838"/>
          </a:xfrm>
          <a:prstGeom prst="rect">
            <a:avLst/>
          </a:prstGeom>
        </p:spPr>
      </p:pic>
      <p:sp>
        <p:nvSpPr>
          <p:cNvPr id="4105" name="TextBox 33"/>
          <p:cNvSpPr txBox="1">
            <a:spLocks noChangeArrowheads="1"/>
          </p:cNvSpPr>
          <p:nvPr/>
        </p:nvSpPr>
        <p:spPr bwMode="auto">
          <a:xfrm rot="254877">
            <a:off x="6143432" y="3339256"/>
            <a:ext cx="3858978" cy="1385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7200" b="1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活动安排  </a:t>
            </a:r>
            <a:endParaRPr lang="zh-CN" altLang="en-US" sz="7200" dirty="0">
              <a:solidFill>
                <a:srgbClr val="4E001A"/>
              </a:solidFill>
              <a:latin typeface="+mn-lt"/>
              <a:ea typeface="方正卡通简体" charset="0"/>
              <a:cs typeface="方正卡通简体" charset="0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 rot="447837">
            <a:off x="7703900" y="2460277"/>
            <a:ext cx="936000" cy="936000"/>
          </a:xfrm>
          <a:prstGeom prst="ellipse">
            <a:avLst/>
          </a:prstGeom>
          <a:solidFill>
            <a:srgbClr val="4E001A"/>
          </a:solidFill>
        </p:spPr>
        <p:txBody>
          <a:bodyPr wrap="none">
            <a:no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02</a:t>
            </a:r>
            <a:endParaRPr lang="zh-CN" altLang="en-US" sz="4000" b="1" dirty="0">
              <a:solidFill>
                <a:schemeClr val="bg1"/>
              </a:solidFill>
              <a:latin typeface="+mn-lt"/>
              <a:ea typeface="方正卡通简体" charset="0"/>
              <a:cs typeface="方正卡通简体" charset="0"/>
              <a:sym typeface="+mn-lt"/>
            </a:endParaRPr>
          </a:p>
        </p:txBody>
      </p:sp>
    </p:spTree>
  </p:cSld>
  <p:clrMapOvr>
    <a:masterClrMapping/>
  </p:clrMapOvr>
  <p:transition spd="slow" advTm="7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5" grpId="0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3049588" y="665163"/>
            <a:ext cx="85598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  <a:buSzPct val="100000"/>
              <a:buFont typeface="Wingdings" panose="05000000000000000000" pitchFamily="2" charset="2"/>
              <a:buNone/>
            </a:pPr>
            <a:endParaRPr lang="zh-CN" altLang="en-US">
              <a:latin typeface="+mn-lt"/>
              <a:ea typeface="方正卡通简体" charset="0"/>
              <a:cs typeface="方正卡通简体" charset="0"/>
              <a:sym typeface="+mn-lt"/>
            </a:endParaRPr>
          </a:p>
          <a:p>
            <a:pPr>
              <a:lnSpc>
                <a:spcPct val="200000"/>
              </a:lnSpc>
              <a:buSzPct val="100000"/>
              <a:buFont typeface="Wingdings" panose="05000000000000000000" pitchFamily="2" charset="2"/>
              <a:buNone/>
            </a:pPr>
            <a:endParaRPr lang="zh-CN" altLang="en-US">
              <a:latin typeface="+mn-lt"/>
              <a:ea typeface="方正卡通简体" charset="0"/>
              <a:cs typeface="方正卡通简体" charset="0"/>
              <a:sym typeface="+mn-lt"/>
            </a:endParaRPr>
          </a:p>
          <a:p>
            <a:pPr>
              <a:lnSpc>
                <a:spcPct val="200000"/>
              </a:lnSpc>
              <a:buSzPct val="100000"/>
              <a:buFont typeface="Wingdings" panose="05000000000000000000" pitchFamily="2" charset="2"/>
              <a:buNone/>
            </a:pPr>
            <a:endParaRPr lang="zh-CN" altLang="en-US">
              <a:latin typeface="+mn-lt"/>
              <a:ea typeface="方正卡通简体" charset="0"/>
              <a:cs typeface="方正卡通简体" charset="0"/>
              <a:sym typeface="+mn-lt"/>
            </a:endParaRPr>
          </a:p>
          <a:p>
            <a:pPr>
              <a:lnSpc>
                <a:spcPct val="200000"/>
              </a:lnSpc>
              <a:buSzPct val="100000"/>
              <a:buFont typeface="Wingdings" panose="05000000000000000000" pitchFamily="2" charset="2"/>
              <a:buNone/>
            </a:pPr>
            <a:endParaRPr lang="zh-CN" altLang="en-US">
              <a:latin typeface="+mn-lt"/>
              <a:ea typeface="方正卡通简体" charset="0"/>
              <a:cs typeface="方正卡通简体" charset="0"/>
              <a:sym typeface="+mn-lt"/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2469175" y="4132138"/>
            <a:ext cx="3081231" cy="95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+mn-lt"/>
                <a:ea typeface="方正卡通简体" charset="0"/>
                <a:cs typeface="方正卡通简体" charset="0"/>
                <a:sym typeface="+mn-lt"/>
              </a:rPr>
              <a:t>为签到的小朋友派发火鸡面具，营造整场活动氛围。</a:t>
            </a:r>
            <a:endParaRPr lang="zh-CN" altLang="en-US" sz="2000" dirty="0">
              <a:latin typeface="+mn-lt"/>
              <a:ea typeface="方正卡通简体" charset="0"/>
              <a:cs typeface="方正卡通简体" charset="0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69337" y="3070096"/>
            <a:ext cx="2760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 </a:t>
            </a:r>
            <a:endParaRPr lang="zh-CN" altLang="en-US" sz="2400" dirty="0">
              <a:solidFill>
                <a:srgbClr val="4E001A"/>
              </a:solidFill>
              <a:latin typeface="+mn-lt"/>
              <a:ea typeface="方正卡通简体" charset="0"/>
              <a:cs typeface="方正卡通简体" charset="0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083866" y="2863485"/>
            <a:ext cx="3578931" cy="874885"/>
            <a:chOff x="912793" y="1850978"/>
            <a:chExt cx="3578931" cy="87488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16" t="13798" r="46655"/>
            <a:stretch>
              <a:fillRect/>
            </a:stretch>
          </p:blipFill>
          <p:spPr>
            <a:xfrm>
              <a:off x="912793" y="1850978"/>
              <a:ext cx="3578931" cy="874885"/>
            </a:xfrm>
            <a:prstGeom prst="rect">
              <a:avLst/>
            </a:prstGeom>
          </p:spPr>
        </p:pic>
        <p:sp>
          <p:nvSpPr>
            <p:cNvPr id="12" name="Text Box 5"/>
            <p:cNvSpPr txBox="1">
              <a:spLocks noChangeArrowheads="1"/>
            </p:cNvSpPr>
            <p:nvPr/>
          </p:nvSpPr>
          <p:spPr bwMode="auto">
            <a:xfrm>
              <a:off x="1280802" y="1981314"/>
              <a:ext cx="292914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4E001A"/>
                  </a:solidFill>
                  <a:latin typeface="+mn-lt"/>
                  <a:ea typeface="方正卡通简体" charset="0"/>
                  <a:cs typeface="方正卡通简体" charset="0"/>
                  <a:sym typeface="+mn-lt"/>
                </a:rPr>
                <a:t>儿童火鸡面具</a:t>
              </a:r>
              <a:endParaRPr lang="zh-CN" altLang="en-US" sz="3200" b="1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 rot="1184840">
            <a:off x="7945328" y="1742816"/>
            <a:ext cx="3168320" cy="3086783"/>
            <a:chOff x="6161777" y="3531761"/>
            <a:chExt cx="3168320" cy="3086783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61777" y="3531761"/>
              <a:ext cx="3168320" cy="308678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94080">
              <a:off x="6724404" y="4117692"/>
              <a:ext cx="1929117" cy="1540628"/>
            </a:xfrm>
            <a:prstGeom prst="rect">
              <a:avLst/>
            </a:prstGeom>
            <a:ln w="88900" cap="sq" cmpd="thickThin">
              <a:noFill/>
              <a:prstDash val="solid"/>
              <a:miter lim="800000"/>
              <a:headEnd/>
              <a:tailEnd/>
            </a:ln>
            <a:effectLst/>
          </p:spPr>
        </p:pic>
      </p:grpSp>
      <p:grpSp>
        <p:nvGrpSpPr>
          <p:cNvPr id="13" name="组合 12"/>
          <p:cNvGrpSpPr/>
          <p:nvPr/>
        </p:nvGrpSpPr>
        <p:grpSpPr>
          <a:xfrm>
            <a:off x="6096000" y="3038175"/>
            <a:ext cx="3168320" cy="3086783"/>
            <a:chOff x="6096000" y="3038175"/>
            <a:chExt cx="3168320" cy="308678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6000" y="3038175"/>
              <a:ext cx="3168320" cy="3086783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73814">
              <a:off x="6639637" y="3625025"/>
              <a:ext cx="1986918" cy="1510058"/>
            </a:xfrm>
            <a:prstGeom prst="rect">
              <a:avLst/>
            </a:prstGeom>
            <a:ln w="88900" cap="sq" cmpd="thickThin">
              <a:noFill/>
              <a:prstDash val="solid"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slow" advTm="7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3049588" y="665163"/>
            <a:ext cx="85598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  <a:buSzPct val="100000"/>
              <a:buFont typeface="Wingdings" panose="05000000000000000000" pitchFamily="2" charset="2"/>
              <a:buNone/>
            </a:pPr>
            <a:endParaRPr lang="zh-CN" altLang="en-US">
              <a:latin typeface="+mn-lt"/>
              <a:ea typeface="方正卡通简体" charset="0"/>
              <a:cs typeface="方正卡通简体" charset="0"/>
              <a:sym typeface="+mn-lt"/>
            </a:endParaRPr>
          </a:p>
          <a:p>
            <a:pPr>
              <a:lnSpc>
                <a:spcPct val="200000"/>
              </a:lnSpc>
              <a:buSzPct val="100000"/>
              <a:buFont typeface="Wingdings" panose="05000000000000000000" pitchFamily="2" charset="2"/>
              <a:buNone/>
            </a:pPr>
            <a:endParaRPr lang="zh-CN" altLang="en-US">
              <a:latin typeface="+mn-lt"/>
              <a:ea typeface="方正卡通简体" charset="0"/>
              <a:cs typeface="方正卡通简体" charset="0"/>
              <a:sym typeface="+mn-lt"/>
            </a:endParaRPr>
          </a:p>
          <a:p>
            <a:pPr>
              <a:lnSpc>
                <a:spcPct val="200000"/>
              </a:lnSpc>
              <a:buSzPct val="100000"/>
              <a:buFont typeface="Wingdings" panose="05000000000000000000" pitchFamily="2" charset="2"/>
              <a:buNone/>
            </a:pPr>
            <a:endParaRPr lang="zh-CN" altLang="en-US">
              <a:latin typeface="+mn-lt"/>
              <a:ea typeface="方正卡通简体" charset="0"/>
              <a:cs typeface="方正卡通简体" charset="0"/>
              <a:sym typeface="+mn-lt"/>
            </a:endParaRPr>
          </a:p>
          <a:p>
            <a:pPr>
              <a:lnSpc>
                <a:spcPct val="200000"/>
              </a:lnSpc>
              <a:buSzPct val="100000"/>
              <a:buFont typeface="Wingdings" panose="05000000000000000000" pitchFamily="2" charset="2"/>
              <a:buNone/>
            </a:pPr>
            <a:endParaRPr lang="zh-CN" altLang="en-US">
              <a:latin typeface="+mn-lt"/>
              <a:ea typeface="方正卡通简体" charset="0"/>
              <a:cs typeface="方正卡通简体" charset="0"/>
              <a:sym typeface="+mn-lt"/>
            </a:endParaRP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1846598" y="3252362"/>
            <a:ext cx="6194879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u"/>
            </a:pPr>
            <a:r>
              <a:rPr lang="zh-CN" altLang="en-US" dirty="0">
                <a:latin typeface="+mn-lt"/>
                <a:ea typeface="方正卡通简体" charset="0"/>
                <a:cs typeface="方正卡通简体" charset="0"/>
                <a:sym typeface="+mn-lt"/>
              </a:rPr>
              <a:t>根据我们提供的DIY贺卡材料，带领小朋友制作纸杯玩偶。</a:t>
            </a:r>
            <a:endParaRPr lang="zh-CN" altLang="en-US" dirty="0">
              <a:latin typeface="+mn-lt"/>
              <a:ea typeface="方正卡通简体" charset="0"/>
              <a:cs typeface="方正卡通简体" charset="0"/>
              <a:sym typeface="+mn-lt"/>
            </a:endParaRPr>
          </a:p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u"/>
            </a:pPr>
            <a:r>
              <a:rPr lang="zh-CN" altLang="en-US" dirty="0">
                <a:latin typeface="+mn-lt"/>
                <a:ea typeface="方正卡通简体" charset="0"/>
                <a:cs typeface="方正卡通简体" charset="0"/>
                <a:sym typeface="+mn-lt"/>
              </a:rPr>
              <a:t>制作好纸杯玩偶之后，在外教或者工作人员的指导下，再用卡纸制作一张小贺卡，写”Thank you, dear mother and father”。</a:t>
            </a:r>
            <a:endParaRPr lang="zh-CN" altLang="en-US" dirty="0">
              <a:latin typeface="+mn-lt"/>
              <a:ea typeface="方正卡通简体" charset="0"/>
              <a:cs typeface="方正卡通简体" charset="0"/>
              <a:sym typeface="+mn-lt"/>
            </a:endParaRPr>
          </a:p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u"/>
            </a:pPr>
            <a:r>
              <a:rPr lang="zh-CN" altLang="en-US" dirty="0">
                <a:latin typeface="+mn-lt"/>
                <a:ea typeface="方正卡通简体" charset="0"/>
                <a:cs typeface="方正卡通简体" charset="0"/>
                <a:sym typeface="+mn-lt"/>
              </a:rPr>
              <a:t>然后给小朋友们一人一个品牌口袋，将小贺卡以及纸杯玩偶装在品牌口袋里，让小朋友回去送给自己的父母。</a:t>
            </a:r>
            <a:endParaRPr lang="zh-CN" altLang="en-US" dirty="0">
              <a:latin typeface="+mn-lt"/>
              <a:ea typeface="方正卡通简体" charset="0"/>
              <a:cs typeface="方正卡通简体" charset="0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840250" y="2269764"/>
            <a:ext cx="4026701" cy="3923073"/>
            <a:chOff x="7618221" y="2010366"/>
            <a:chExt cx="4026701" cy="392307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18221" y="2010366"/>
              <a:ext cx="4026701" cy="3923073"/>
            </a:xfrm>
            <a:prstGeom prst="rect">
              <a:avLst/>
            </a:prstGeom>
          </p:spPr>
        </p:pic>
        <p:pic>
          <p:nvPicPr>
            <p:cNvPr id="9225" name="Picture 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076057">
              <a:off x="8317503" y="2804715"/>
              <a:ext cx="2500133" cy="1836000"/>
            </a:xfrm>
            <a:prstGeom prst="rect">
              <a:avLst/>
            </a:prstGeom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1542563" y="2076278"/>
            <a:ext cx="3578931" cy="874885"/>
            <a:chOff x="912793" y="1850978"/>
            <a:chExt cx="3578931" cy="87488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16" t="13798" r="46655"/>
            <a:stretch>
              <a:fillRect/>
            </a:stretch>
          </p:blipFill>
          <p:spPr>
            <a:xfrm>
              <a:off x="912793" y="1850978"/>
              <a:ext cx="3578931" cy="874885"/>
            </a:xfrm>
            <a:prstGeom prst="rect">
              <a:avLst/>
            </a:prstGeom>
          </p:spPr>
        </p:pic>
        <p:sp>
          <p:nvSpPr>
            <p:cNvPr id="13" name="Text Box 5"/>
            <p:cNvSpPr txBox="1">
              <a:spLocks noChangeArrowheads="1"/>
            </p:cNvSpPr>
            <p:nvPr/>
          </p:nvSpPr>
          <p:spPr bwMode="auto">
            <a:xfrm>
              <a:off x="1280802" y="1981314"/>
              <a:ext cx="292914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4E001A"/>
                  </a:solidFill>
                  <a:latin typeface="+mn-lt"/>
                  <a:ea typeface="方正卡通简体" charset="0"/>
                  <a:cs typeface="方正卡通简体" charset="0"/>
                  <a:sym typeface="+mn-lt"/>
                </a:rPr>
                <a:t>候场时</a:t>
              </a:r>
              <a:endParaRPr lang="zh-CN" altLang="en-US" sz="3200" b="1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 rot="163348">
            <a:off x="5088021" y="2435345"/>
            <a:ext cx="15424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纸杯</a:t>
            </a:r>
            <a:r>
              <a:rPr lang="en-US" altLang="zh-CN" sz="2800" b="1" dirty="0">
                <a:solidFill>
                  <a:srgbClr val="4E001A"/>
                </a:solidFill>
                <a:latin typeface="+mn-lt"/>
                <a:ea typeface="方正卡通简体" charset="0"/>
                <a:cs typeface="方正卡通简体" charset="0"/>
                <a:sym typeface="+mn-lt"/>
              </a:rPr>
              <a:t>DIY</a:t>
            </a:r>
            <a:endParaRPr lang="zh-CN" altLang="en-US" sz="2800" b="1" dirty="0">
              <a:solidFill>
                <a:srgbClr val="4E001A"/>
              </a:solidFill>
              <a:latin typeface="+mn-lt"/>
              <a:ea typeface="方正卡通简体" charset="0"/>
              <a:cs typeface="方正卡通简体" charset="0"/>
              <a:sym typeface="+mn-lt"/>
            </a:endParaRPr>
          </a:p>
        </p:txBody>
      </p:sp>
    </p:spTree>
  </p:cSld>
  <p:clrMapOvr>
    <a:masterClrMapping/>
  </p:clrMapOvr>
  <p:transition spd="slow" advTm="7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/>
      <p:bldP spid="3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504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504"/>
</p:tagLst>
</file>

<file path=ppt/tags/tag3.xml><?xml version="1.0" encoding="utf-8"?>
<p:tagLst xmlns:p="http://schemas.openxmlformats.org/presentationml/2006/main">
  <p:tag name="ISPRING_PRESENTATION_TITLE" val="幻灯片 1"/>
</p:tagLst>
</file>

<file path=ppt/theme/theme1.xml><?xml version="1.0" encoding="utf-8"?>
<a:theme xmlns:a="http://schemas.openxmlformats.org/drawingml/2006/main" name="感恩节">
  <a:themeElements>
    <a:clrScheme name="504.6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99CD00"/>
      </a:accent1>
      <a:accent2>
        <a:srgbClr val="2FC1B4"/>
      </a:accent2>
      <a:accent3>
        <a:srgbClr val="FF013D"/>
      </a:accent3>
      <a:accent4>
        <a:srgbClr val="FFA202"/>
      </a:accent4>
      <a:accent5>
        <a:srgbClr val="295862"/>
      </a:accent5>
      <a:accent6>
        <a:srgbClr val="FF4747"/>
      </a:accent6>
      <a:hlink>
        <a:srgbClr val="0000FF"/>
      </a:hlink>
      <a:folHlink>
        <a:srgbClr val="800080"/>
      </a:folHlink>
    </a:clrScheme>
    <a:fontScheme name="cgpax23p">
      <a:majorFont>
        <a:latin typeface="微软雅黑"/>
        <a:ea typeface="方正卡通简体"/>
        <a:cs typeface=""/>
      </a:majorFont>
      <a:minorFont>
        <a:latin typeface="微软雅黑"/>
        <a:ea typeface="方正卡通简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0</TotalTime>
  <Words>1956</Words>
  <Application>WPS 演示</Application>
  <PresentationFormat>自定义</PresentationFormat>
  <Paragraphs>220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Arial</vt:lpstr>
      <vt:lpstr>宋体</vt:lpstr>
      <vt:lpstr>Wingdings</vt:lpstr>
      <vt:lpstr>黑体</vt:lpstr>
      <vt:lpstr>微软雅黑</vt:lpstr>
      <vt:lpstr>Calibri</vt:lpstr>
      <vt:lpstr>Calibri</vt:lpstr>
      <vt:lpstr>方正卡通简体</vt:lpstr>
      <vt:lpstr>★日文毛笔</vt:lpstr>
      <vt:lpstr>Arial Unicode MS</vt:lpstr>
      <vt:lpstr>Arial</vt:lpstr>
      <vt:lpstr>感恩节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感恩节</dc:title>
  <dc:creator>第一PPT</dc:creator>
  <cp:keywords>www.1ppt.com</cp:keywords>
  <dc:description>www.1ppt.com</dc:description>
  <cp:lastModifiedBy>铭</cp:lastModifiedBy>
  <cp:revision>41</cp:revision>
  <dcterms:created xsi:type="dcterms:W3CDTF">2013-01-25T01:44:00Z</dcterms:created>
  <dcterms:modified xsi:type="dcterms:W3CDTF">2022-01-06T03:11:51Z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04BFF0A53029452E8B2201C565083592</vt:lpwstr>
  </property>
</Properties>
</file>