
<file path=[Content_Types].xml><?xml version="1.0" encoding="utf-8"?>
<Types xmlns="http://schemas.openxmlformats.org/package/2006/content-types">
  <Default Extension="jpeg" ContentType="image/jpeg"/>
  <Default Extension="JPG" ContentType="image/.jpg"/>
  <Default Extension="tiff" ContentType="image/tif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6"/>
  </p:notesMasterIdLst>
  <p:sldIdLst>
    <p:sldId id="283" r:id="rId3"/>
    <p:sldId id="261" r:id="rId4"/>
    <p:sldId id="262" r:id="rId5"/>
    <p:sldId id="263" r:id="rId6"/>
    <p:sldId id="264" r:id="rId7"/>
    <p:sldId id="265" r:id="rId8"/>
    <p:sldId id="266" r:id="rId9"/>
    <p:sldId id="267" r:id="rId10"/>
    <p:sldId id="268" r:id="rId11"/>
    <p:sldId id="273" r:id="rId12"/>
    <p:sldId id="269" r:id="rId13"/>
    <p:sldId id="270" r:id="rId14"/>
    <p:sldId id="271" r:id="rId15"/>
    <p:sldId id="272" r:id="rId16"/>
    <p:sldId id="274" r:id="rId17"/>
    <p:sldId id="275" r:id="rId18"/>
    <p:sldId id="276" r:id="rId19"/>
    <p:sldId id="277" r:id="rId20"/>
    <p:sldId id="278" r:id="rId21"/>
    <p:sldId id="279" r:id="rId22"/>
    <p:sldId id="280" r:id="rId23"/>
    <p:sldId id="281" r:id="rId24"/>
    <p:sldId id="282" r:id="rId2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78D86"/>
    <a:srgbClr val="E71000"/>
    <a:srgbClr val="D10000"/>
    <a:srgbClr val="9E211B"/>
    <a:srgbClr val="FF9409"/>
    <a:srgbClr val="E3D2AE"/>
    <a:srgbClr val="DAECF7"/>
    <a:srgbClr val="C7020C"/>
    <a:srgbClr val="C91324"/>
    <a:srgbClr val="162F8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0" autoAdjust="0"/>
    <p:restoredTop sz="94660"/>
  </p:normalViewPr>
  <p:slideViewPr>
    <p:cSldViewPr snapToGrid="0">
      <p:cViewPr>
        <p:scale>
          <a:sx n="50" d="100"/>
          <a:sy n="50" d="100"/>
        </p:scale>
        <p:origin x="-420" y="-171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9" Type="http://schemas.openxmlformats.org/officeDocument/2006/relationships/tableStyles" Target="tableStyles.xml"/><Relationship Id="rId28" Type="http://schemas.openxmlformats.org/officeDocument/2006/relationships/viewProps" Target="viewProps.xml"/><Relationship Id="rId27" Type="http://schemas.openxmlformats.org/officeDocument/2006/relationships/presProps" Target="presProps.xml"/><Relationship Id="rId26" Type="http://schemas.openxmlformats.org/officeDocument/2006/relationships/notesMaster" Target="notesMasters/notesMaster1.xml"/><Relationship Id="rId25" Type="http://schemas.openxmlformats.org/officeDocument/2006/relationships/slide" Target="slides/slide23.xml"/><Relationship Id="rId24" Type="http://schemas.openxmlformats.org/officeDocument/2006/relationships/slide" Target="slides/slide22.xml"/><Relationship Id="rId23" Type="http://schemas.openxmlformats.org/officeDocument/2006/relationships/slide" Target="slides/slide21.xml"/><Relationship Id="rId22" Type="http://schemas.openxmlformats.org/officeDocument/2006/relationships/slide" Target="slides/slide20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4DF1332-129D-4612-962B-1C65686BB8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0654C28-EA2F-4CA4-B752-D517A8288B88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0">
        <p:random/>
      </p:transition>
    </mc:Choice>
    <mc:Fallback>
      <p:transition spd="slow" advTm="0">
        <p:random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 showMasterSp="0">
  <p:cSld name="1_标题幻灯片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-96097"/>
            <a:ext cx="12192000" cy="6990673"/>
          </a:xfrm>
          <a:prstGeom prst="rect">
            <a:avLst/>
          </a:prstGeom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>
    <mc:Choice xmlns:p14="http://schemas.microsoft.com/office/powerpoint/2010/main" Requires="p14">
      <p:transition spd="slow" p14:dur="1500" advTm="0">
        <p:random/>
      </p:transition>
    </mc:Choice>
    <mc:Fallback>
      <p:transition spd="slow" advTm="0">
        <p:random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 showMasterSp="0">
  <p:cSld name="3_标题幻灯片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>
    <mc:Choice xmlns:p14="http://schemas.microsoft.com/office/powerpoint/2010/main" Requires="p14">
      <p:transition spd="slow" p14:dur="1500" advTm="0">
        <p:random/>
      </p:transition>
    </mc:Choice>
    <mc:Fallback>
      <p:transition spd="slow" advTm="0">
        <p:random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 showMasterSp="0">
  <p:cSld name="4_标题幻灯片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>
    <mc:Choice xmlns:p14="http://schemas.microsoft.com/office/powerpoint/2010/main" Requires="p14">
      <p:transition spd="slow" p14:dur="1500" advTm="0">
        <p:random/>
      </p:transition>
    </mc:Choice>
    <mc:Fallback>
      <p:transition spd="slow" advTm="0">
        <p:random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0">
        <p:random/>
      </p:transition>
    </mc:Choice>
    <mc:Fallback>
      <p:transition spd="slow" advTm="0">
        <p:random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4" name="矩形 3"/>
          <p:cNvSpPr/>
          <p:nvPr userDrawn="1"/>
        </p:nvSpPr>
        <p:spPr>
          <a:xfrm>
            <a:off x="8093472" y="6505594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400"/>
            <a:r>
              <a:rPr lang="en-US" altLang="zh-CN" sz="100" dirty="0">
                <a:solidFill>
                  <a:prstClr val="white"/>
                </a:solidFill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ea typeface="宋体" panose="02010600030101010101" pitchFamily="2" charset="-122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ea typeface="宋体" panose="02010600030101010101" pitchFamily="2" charset="-122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ea typeface="宋体" panose="02010600030101010101" pitchFamily="2" charset="-122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ea typeface="宋体" panose="02010600030101010101" pitchFamily="2" charset="-122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ea typeface="宋体" panose="02010600030101010101" pitchFamily="2" charset="-122"/>
              </a:rPr>
              <a:t>www.1ppt.com/hangye/ </a:t>
            </a:r>
            <a:endParaRPr lang="en-US" altLang="zh-CN" sz="100" dirty="0">
              <a:solidFill>
                <a:prstClr val="white"/>
              </a:solidFill>
              <a:ea typeface="宋体" panose="02010600030101010101" pitchFamily="2" charset="-122"/>
            </a:endParaRP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ea typeface="宋体" panose="02010600030101010101" pitchFamily="2" charset="-122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ea typeface="宋体" panose="02010600030101010101" pitchFamily="2" charset="-122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ea typeface="宋体" panose="02010600030101010101" pitchFamily="2" charset="-122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ea typeface="宋体" panose="02010600030101010101" pitchFamily="2" charset="-122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ea typeface="宋体" panose="02010600030101010101" pitchFamily="2" charset="-122"/>
              </a:rPr>
              <a:t>www.1ppt.com/sucai/</a:t>
            </a:r>
            <a:endParaRPr lang="en-US" altLang="zh-CN" sz="100" dirty="0">
              <a:solidFill>
                <a:prstClr val="white"/>
              </a:solidFill>
              <a:ea typeface="宋体" panose="02010600030101010101" pitchFamily="2" charset="-122"/>
            </a:endParaRPr>
          </a:p>
          <a:p>
            <a:pPr defTabSz="914400"/>
            <a:r>
              <a:rPr lang="en-US" altLang="zh-CN" sz="100" dirty="0">
                <a:solidFill>
                  <a:prstClr val="white"/>
                </a:solidFill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ea typeface="宋体" panose="02010600030101010101" pitchFamily="2" charset="-122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ea typeface="宋体" panose="02010600030101010101" pitchFamily="2" charset="-122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ea typeface="宋体" panose="02010600030101010101" pitchFamily="2" charset="-122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ea typeface="宋体" panose="02010600030101010101" pitchFamily="2" charset="-122"/>
              </a:rPr>
              <a:t>www.1ppt.com/tubiao/      </a:t>
            </a:r>
            <a:endParaRPr lang="en-US" altLang="zh-CN" sz="100" dirty="0">
              <a:solidFill>
                <a:prstClr val="white"/>
              </a:solidFill>
              <a:ea typeface="宋体" panose="02010600030101010101" pitchFamily="2" charset="-122"/>
            </a:endParaRP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ea typeface="宋体" panose="02010600030101010101" pitchFamily="2" charset="-122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ea typeface="宋体" panose="02010600030101010101" pitchFamily="2" charset="-122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ea typeface="宋体" panose="02010600030101010101" pitchFamily="2" charset="-122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ea typeface="宋体" panose="02010600030101010101" pitchFamily="2" charset="-122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ea typeface="宋体" panose="02010600030101010101" pitchFamily="2" charset="-122"/>
              </a:rPr>
              <a:t>www.1ppt.com/powerpoint/      </a:t>
            </a:r>
            <a:endParaRPr lang="en-US" altLang="zh-CN" sz="100" dirty="0">
              <a:solidFill>
                <a:prstClr val="white"/>
              </a:solidFill>
              <a:ea typeface="宋体" panose="02010600030101010101" pitchFamily="2" charset="-122"/>
            </a:endParaRPr>
          </a:p>
          <a:p>
            <a:pPr defTabSz="914400"/>
            <a:r>
              <a:rPr lang="en-US" altLang="zh-CN" sz="100" dirty="0">
                <a:solidFill>
                  <a:prstClr val="white"/>
                </a:solidFill>
                <a:ea typeface="宋体" panose="02010600030101010101" pitchFamily="2" charset="-122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ea typeface="宋体" panose="02010600030101010101" pitchFamily="2" charset="-122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ea typeface="宋体" panose="02010600030101010101" pitchFamily="2" charset="-122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ea typeface="宋体" panose="02010600030101010101" pitchFamily="2" charset="-122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ea typeface="宋体" panose="02010600030101010101" pitchFamily="2" charset="-122"/>
              </a:rPr>
              <a:t>www.1ppt.com/excel/  </a:t>
            </a:r>
            <a:endParaRPr lang="en-US" altLang="zh-CN" sz="100" dirty="0">
              <a:solidFill>
                <a:prstClr val="white"/>
              </a:solidFill>
              <a:ea typeface="宋体" panose="02010600030101010101" pitchFamily="2" charset="-122"/>
            </a:endParaRP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ea typeface="宋体" panose="02010600030101010101" pitchFamily="2" charset="-122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ea typeface="宋体" panose="02010600030101010101" pitchFamily="2" charset="-122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ea typeface="宋体" panose="02010600030101010101" pitchFamily="2" charset="-122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ea typeface="宋体" panose="02010600030101010101" pitchFamily="2" charset="-122"/>
              </a:rPr>
              <a:t>www.1ppt.com/kejian/ </a:t>
            </a:r>
            <a:endParaRPr lang="en-US" altLang="zh-CN" sz="100" dirty="0">
              <a:solidFill>
                <a:prstClr val="white"/>
              </a:solidFill>
              <a:ea typeface="宋体" panose="02010600030101010101" pitchFamily="2" charset="-122"/>
            </a:endParaRP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ea typeface="宋体" panose="02010600030101010101" pitchFamily="2" charset="-122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ea typeface="宋体" panose="02010600030101010101" pitchFamily="2" charset="-122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ea typeface="宋体" panose="02010600030101010101" pitchFamily="2" charset="-122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ea typeface="宋体" panose="02010600030101010101" pitchFamily="2" charset="-122"/>
              </a:rPr>
              <a:t>www.1ppt.com/shiti/  </a:t>
            </a:r>
            <a:endParaRPr lang="en-US" altLang="zh-CN" sz="100" dirty="0">
              <a:solidFill>
                <a:prstClr val="white"/>
              </a:solidFill>
              <a:ea typeface="宋体" panose="02010600030101010101" pitchFamily="2" charset="-122"/>
            </a:endParaRP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ea typeface="宋体" panose="02010600030101010101" pitchFamily="2" charset="-122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ea typeface="宋体" panose="02010600030101010101" pitchFamily="2" charset="-122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ea typeface="宋体" panose="02010600030101010101" pitchFamily="2" charset="-122"/>
              </a:rPr>
              <a:t>      </a:t>
            </a:r>
            <a:endParaRPr lang="en-US" altLang="zh-CN" sz="100" dirty="0">
              <a:solidFill>
                <a:prstClr val="white"/>
              </a:solidFill>
              <a:ea typeface="宋体" panose="02010600030101010101" pitchFamily="2" charset="-122"/>
            </a:endParaRPr>
          </a:p>
          <a:p>
            <a:pPr defTabSz="914400"/>
            <a:r>
              <a:rPr lang="zh-CN" altLang="en-US" sz="100" dirty="0" smtClean="0">
                <a:solidFill>
                  <a:prstClr val="white"/>
                </a:solidFill>
                <a:ea typeface="宋体" panose="02010600030101010101" pitchFamily="2" charset="-122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ea typeface="宋体" panose="02010600030101010101" pitchFamily="2" charset="-122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ea typeface="宋体" panose="02010600030101010101" pitchFamily="2" charset="-122"/>
            </a:endParaRPr>
          </a:p>
          <a:p>
            <a:pPr defTabSz="914400"/>
            <a:r>
              <a:rPr lang="en-US" altLang="zh-CN" sz="100" dirty="0">
                <a:solidFill>
                  <a:prstClr val="white"/>
                </a:solidFill>
                <a:ea typeface="宋体" panose="02010600030101010101" pitchFamily="2" charset="-122"/>
              </a:rPr>
              <a:t> </a:t>
            </a:r>
            <a:endParaRPr lang="zh-CN" altLang="en-US" sz="100" dirty="0">
              <a:solidFill>
                <a:prstClr val="white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0">
        <p:random/>
      </p:transition>
    </mc:Choice>
    <mc:Fallback>
      <p:transition spd="slow" advTm="0">
        <p:random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7" Type="http://schemas.openxmlformats.org/officeDocument/2006/relationships/theme" Target="../theme/theme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</p:sldLayoutIdLst>
  <mc:AlternateContent xmlns:mc="http://schemas.openxmlformats.org/markup-compatibility/2006">
    <mc:Choice xmlns:p14="http://schemas.microsoft.com/office/powerpoint/2010/main" Requires="p14">
      <p:transition spd="slow" p14:dur="1500" advTm="0">
        <p:random/>
      </p:transition>
    </mc:Choice>
    <mc:Fallback>
      <p:transition spd="slow" advTm="0">
        <p:random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8.png"/><Relationship Id="rId1" Type="http://schemas.openxmlformats.org/officeDocument/2006/relationships/image" Target="../media/image1.tif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9.png"/><Relationship Id="rId1" Type="http://schemas.openxmlformats.org/officeDocument/2006/relationships/image" Target="../media/image1.tif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0.png"/><Relationship Id="rId1" Type="http://schemas.openxmlformats.org/officeDocument/2006/relationships/image" Target="../media/image1.tif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1.png"/><Relationship Id="rId1" Type="http://schemas.openxmlformats.org/officeDocument/2006/relationships/image" Target="../media/image1.tif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2.png"/><Relationship Id="rId1" Type="http://schemas.openxmlformats.org/officeDocument/2006/relationships/image" Target="../media/image1.tif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3.png"/><Relationship Id="rId1" Type="http://schemas.openxmlformats.org/officeDocument/2006/relationships/image" Target="../media/image1.tif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4.png"/><Relationship Id="rId1" Type="http://schemas.openxmlformats.org/officeDocument/2006/relationships/image" Target="../media/image1.tiff"/></Relationships>
</file>

<file path=ppt/slides/_rels/slide17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image" Target="../media/image1.tif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7.png"/><Relationship Id="rId1" Type="http://schemas.openxmlformats.org/officeDocument/2006/relationships/image" Target="../media/image1.tif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4.png"/><Relationship Id="rId1" Type="http://schemas.openxmlformats.org/officeDocument/2006/relationships/image" Target="../media/image1.tif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8.png"/><Relationship Id="rId1" Type="http://schemas.openxmlformats.org/officeDocument/2006/relationships/image" Target="../media/image1.tif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9.png"/><Relationship Id="rId1" Type="http://schemas.openxmlformats.org/officeDocument/2006/relationships/image" Target="../media/image1.tiff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4.png"/><Relationship Id="rId1" Type="http://schemas.openxmlformats.org/officeDocument/2006/relationships/image" Target="../media/image1.tif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.tiff"/><Relationship Id="rId1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6.png"/><Relationship Id="rId1" Type="http://schemas.openxmlformats.org/officeDocument/2006/relationships/image" Target="../media/image1.tif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7.png"/><Relationship Id="rId1" Type="http://schemas.openxmlformats.org/officeDocument/2006/relationships/image" Target="../media/image1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904737" y="1261572"/>
            <a:ext cx="5863419" cy="2362708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5078256" y="4102824"/>
            <a:ext cx="551638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zh-CN" altLang="en-US" sz="44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劳动节主题班会模板</a:t>
            </a:r>
            <a:endParaRPr kumimoji="1" lang="zh-CN" altLang="en-US" sz="44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5078256" y="4956130"/>
            <a:ext cx="5516381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zh-CN" altLang="en-US" sz="2000" dirty="0">
                <a:solidFill>
                  <a:schemeClr val="bg1"/>
                </a:solidFill>
                <a:latin typeface="微软雅黑 Light" panose="020B0502040204020203" charset="-122"/>
                <a:ea typeface="微软雅黑 Light" panose="020B0502040204020203" charset="-122"/>
                <a:cs typeface="微软雅黑 Light" panose="020B0502040204020203" charset="-122"/>
              </a:rPr>
              <a:t>班级：三年二班    老师</a:t>
            </a:r>
            <a:r>
              <a:rPr kumimoji="1" lang="zh-CN" altLang="en-US" sz="2000" dirty="0" smtClean="0">
                <a:solidFill>
                  <a:schemeClr val="bg1"/>
                </a:solidFill>
                <a:latin typeface="微软雅黑 Light" panose="020B0502040204020203" charset="-122"/>
                <a:ea typeface="微软雅黑 Light" panose="020B0502040204020203" charset="-122"/>
                <a:cs typeface="微软雅黑 Light" panose="020B0502040204020203" charset="-122"/>
              </a:rPr>
              <a:t>：</a:t>
            </a:r>
            <a:r>
              <a:rPr kumimoji="1" lang="en-US" sz="2000" dirty="0" smtClean="0">
                <a:solidFill>
                  <a:schemeClr val="bg1"/>
                </a:solidFill>
                <a:latin typeface="微软雅黑 Light" panose="020B0502040204020203" charset="-122"/>
                <a:ea typeface="微软雅黑 Light" panose="020B0502040204020203" charset="-122"/>
                <a:cs typeface="微软雅黑 Light" panose="020B0502040204020203" charset="-122"/>
              </a:rPr>
              <a:t>XXX</a:t>
            </a:r>
            <a:endParaRPr kumimoji="1" lang="en-US" sz="2000" dirty="0">
              <a:solidFill>
                <a:schemeClr val="bg1"/>
              </a:solidFill>
              <a:latin typeface="微软雅黑 Light" panose="020B0502040204020203" charset="-122"/>
              <a:ea typeface="微软雅黑 Light" panose="020B0502040204020203" charset="-122"/>
              <a:cs typeface="微软雅黑 Light" panose="020B0502040204020203" charset="-122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233715" y="-1197428"/>
            <a:ext cx="8307205" cy="1091439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1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2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 1"/>
          <p:cNvGrpSpPr/>
          <p:nvPr/>
        </p:nvGrpSpPr>
        <p:grpSpPr>
          <a:xfrm>
            <a:off x="2322576" y="345694"/>
            <a:ext cx="7936992" cy="1155700"/>
            <a:chOff x="2322576" y="491998"/>
            <a:chExt cx="7936992" cy="1155700"/>
          </a:xfrm>
        </p:grpSpPr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1">
              <a:alphaModFix amt="50000"/>
            </a:blip>
            <a:stretch>
              <a:fillRect/>
            </a:stretch>
          </p:blipFill>
          <p:spPr>
            <a:xfrm>
              <a:off x="2322576" y="491998"/>
              <a:ext cx="7302500" cy="1155700"/>
            </a:xfrm>
            <a:prstGeom prst="rect">
              <a:avLst/>
            </a:prstGeom>
          </p:spPr>
        </p:pic>
        <p:sp>
          <p:nvSpPr>
            <p:cNvPr id="4" name="文本框 3"/>
            <p:cNvSpPr txBox="1"/>
            <p:nvPr/>
          </p:nvSpPr>
          <p:spPr>
            <a:xfrm>
              <a:off x="2554512" y="685127"/>
              <a:ext cx="7705056" cy="7683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zh-CN" altLang="en-US" sz="4400" b="1" dirty="0">
                  <a:solidFill>
                    <a:schemeClr val="bg1">
                      <a:lumMod val="95000"/>
                    </a:schemeClr>
                  </a:solidFill>
                  <a:latin typeface="HYQingKongTiJ" charset="-122"/>
                  <a:ea typeface="HYQingKongTiJ" charset="-122"/>
                  <a:cs typeface="HYQingKongTiJ" charset="-122"/>
                  <a:sym typeface="+mn-ea"/>
                </a:rPr>
                <a:t>劳   动    最   光    荣</a:t>
              </a:r>
              <a:endParaRPr kumimoji="1" lang="en-US" altLang="zh-CN" sz="4400" b="1" dirty="0">
                <a:solidFill>
                  <a:schemeClr val="bg1">
                    <a:lumMod val="95000"/>
                  </a:schemeClr>
                </a:solidFill>
                <a:latin typeface="HYQingKongTiJ" charset="-122"/>
                <a:ea typeface="HYQingKongTiJ" charset="-122"/>
                <a:cs typeface="HYQingKongTiJ" charset="-122"/>
              </a:endParaRPr>
            </a:p>
          </p:txBody>
        </p:sp>
      </p:grpSp>
      <p:sp>
        <p:nvSpPr>
          <p:cNvPr id="5" name="矩形 4"/>
          <p:cNvSpPr/>
          <p:nvPr/>
        </p:nvSpPr>
        <p:spPr>
          <a:xfrm>
            <a:off x="6407040" y="2522109"/>
            <a:ext cx="4592638" cy="263450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kumimoji="1" lang="zh-CN" altLang="en-US" sz="2400" b="1" dirty="0">
                <a:solidFill>
                  <a:schemeClr val="bg1"/>
                </a:solidFill>
                <a:latin typeface="HYQingKongTiJ" charset="-122"/>
                <a:ea typeface="HYQingKongTiJ" charset="-122"/>
                <a:cs typeface="HYQingKongTiJ" charset="-122"/>
              </a:rPr>
              <a:t>商店里整理货物，售货货品的售货员</a:t>
            </a:r>
            <a:endParaRPr kumimoji="1" lang="zh-CN" altLang="en-US" sz="2400" b="1" dirty="0">
              <a:solidFill>
                <a:schemeClr val="bg1"/>
              </a:solidFill>
              <a:latin typeface="HYQingKongTiJ" charset="-122"/>
              <a:ea typeface="HYQingKongTiJ" charset="-122"/>
              <a:cs typeface="HYQingKongTiJ" charset="-122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1192322" y="2073604"/>
            <a:ext cx="5001369" cy="4245573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 1"/>
          <p:cNvGrpSpPr/>
          <p:nvPr/>
        </p:nvGrpSpPr>
        <p:grpSpPr>
          <a:xfrm>
            <a:off x="2322576" y="345694"/>
            <a:ext cx="7936992" cy="1155700"/>
            <a:chOff x="2322576" y="491998"/>
            <a:chExt cx="7936992" cy="1155700"/>
          </a:xfrm>
        </p:grpSpPr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1">
              <a:alphaModFix amt="50000"/>
            </a:blip>
            <a:stretch>
              <a:fillRect/>
            </a:stretch>
          </p:blipFill>
          <p:spPr>
            <a:xfrm>
              <a:off x="2322576" y="491998"/>
              <a:ext cx="7302500" cy="1155700"/>
            </a:xfrm>
            <a:prstGeom prst="rect">
              <a:avLst/>
            </a:prstGeom>
          </p:spPr>
        </p:pic>
        <p:sp>
          <p:nvSpPr>
            <p:cNvPr id="4" name="文本框 3"/>
            <p:cNvSpPr txBox="1"/>
            <p:nvPr/>
          </p:nvSpPr>
          <p:spPr>
            <a:xfrm>
              <a:off x="2554512" y="685127"/>
              <a:ext cx="7705056" cy="7683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zh-CN" altLang="en-US" sz="4400" b="1" dirty="0">
                  <a:solidFill>
                    <a:schemeClr val="bg1">
                      <a:lumMod val="95000"/>
                    </a:schemeClr>
                  </a:solidFill>
                  <a:latin typeface="HYQingKongTiJ" charset="-122"/>
                  <a:ea typeface="HYQingKongTiJ" charset="-122"/>
                  <a:cs typeface="HYQingKongTiJ" charset="-122"/>
                  <a:sym typeface="+mn-ea"/>
                </a:rPr>
                <a:t>劳   动    最   光    荣</a:t>
              </a:r>
              <a:endParaRPr kumimoji="1" lang="en-US" altLang="zh-CN" sz="4400" b="1" dirty="0">
                <a:solidFill>
                  <a:schemeClr val="bg1">
                    <a:lumMod val="95000"/>
                  </a:schemeClr>
                </a:solidFill>
                <a:latin typeface="HYQingKongTiJ" charset="-122"/>
                <a:ea typeface="HYQingKongTiJ" charset="-122"/>
                <a:cs typeface="HYQingKongTiJ" charset="-122"/>
              </a:endParaRPr>
            </a:p>
          </p:txBody>
        </p:sp>
      </p:grpSp>
      <p:sp>
        <p:nvSpPr>
          <p:cNvPr id="5" name="矩形 4"/>
          <p:cNvSpPr/>
          <p:nvPr/>
        </p:nvSpPr>
        <p:spPr>
          <a:xfrm>
            <a:off x="1691974" y="2412381"/>
            <a:ext cx="4592638" cy="263450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kumimoji="1" lang="zh-CN" altLang="en-US" sz="2400" b="1" dirty="0">
                <a:solidFill>
                  <a:schemeClr val="bg1"/>
                </a:solidFill>
                <a:latin typeface="HYQingKongTiJ" charset="-122"/>
                <a:ea typeface="HYQingKongTiJ" charset="-122"/>
                <a:cs typeface="HYQingKongTiJ" charset="-122"/>
              </a:rPr>
              <a:t>清晨，当你还在梦中的时候，清洁工人们就把每条大街小巷打扫了一遍。</a:t>
            </a:r>
            <a:endParaRPr kumimoji="1" lang="zh-CN" altLang="en-US" sz="2400" b="1" dirty="0">
              <a:solidFill>
                <a:schemeClr val="bg1"/>
              </a:solidFill>
              <a:latin typeface="HYQingKongTiJ" charset="-122"/>
              <a:ea typeface="HYQingKongTiJ" charset="-122"/>
              <a:cs typeface="HYQingKongTiJ" charset="-122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6948322" y="1689444"/>
            <a:ext cx="2676754" cy="516855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 1"/>
          <p:cNvGrpSpPr/>
          <p:nvPr/>
        </p:nvGrpSpPr>
        <p:grpSpPr>
          <a:xfrm>
            <a:off x="2322576" y="345694"/>
            <a:ext cx="7936992" cy="1155700"/>
            <a:chOff x="2322576" y="491998"/>
            <a:chExt cx="7936992" cy="1155700"/>
          </a:xfrm>
        </p:grpSpPr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1">
              <a:alphaModFix amt="50000"/>
            </a:blip>
            <a:stretch>
              <a:fillRect/>
            </a:stretch>
          </p:blipFill>
          <p:spPr>
            <a:xfrm>
              <a:off x="2322576" y="491998"/>
              <a:ext cx="7302500" cy="1155700"/>
            </a:xfrm>
            <a:prstGeom prst="rect">
              <a:avLst/>
            </a:prstGeom>
          </p:spPr>
        </p:pic>
        <p:sp>
          <p:nvSpPr>
            <p:cNvPr id="4" name="文本框 3"/>
            <p:cNvSpPr txBox="1"/>
            <p:nvPr/>
          </p:nvSpPr>
          <p:spPr>
            <a:xfrm>
              <a:off x="2554512" y="685127"/>
              <a:ext cx="7705056" cy="7683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zh-CN" altLang="en-US" sz="4400" b="1" dirty="0">
                  <a:solidFill>
                    <a:schemeClr val="bg1">
                      <a:lumMod val="95000"/>
                    </a:schemeClr>
                  </a:solidFill>
                  <a:latin typeface="HYQingKongTiJ" charset="-122"/>
                  <a:ea typeface="HYQingKongTiJ" charset="-122"/>
                  <a:cs typeface="HYQingKongTiJ" charset="-122"/>
                  <a:sym typeface="+mn-ea"/>
                </a:rPr>
                <a:t>劳   动    最   光    荣</a:t>
              </a:r>
              <a:endParaRPr kumimoji="1" lang="en-US" altLang="zh-CN" sz="4400" b="1" dirty="0">
                <a:solidFill>
                  <a:schemeClr val="bg1">
                    <a:lumMod val="95000"/>
                  </a:schemeClr>
                </a:solidFill>
                <a:latin typeface="HYQingKongTiJ" charset="-122"/>
                <a:ea typeface="HYQingKongTiJ" charset="-122"/>
                <a:cs typeface="HYQingKongTiJ" charset="-122"/>
              </a:endParaRPr>
            </a:p>
          </p:txBody>
        </p:sp>
      </p:grpSp>
      <p:sp>
        <p:nvSpPr>
          <p:cNvPr id="5" name="矩形 4"/>
          <p:cNvSpPr/>
          <p:nvPr/>
        </p:nvSpPr>
        <p:spPr>
          <a:xfrm>
            <a:off x="1550649" y="2522109"/>
            <a:ext cx="4592638" cy="263450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kumimoji="1" lang="zh-CN" altLang="en-US" sz="2400" b="1" dirty="0">
                <a:solidFill>
                  <a:schemeClr val="bg1"/>
                </a:solidFill>
                <a:latin typeface="HYQingKongTiJ" charset="-122"/>
                <a:ea typeface="HYQingKongTiJ" charset="-122"/>
                <a:cs typeface="HYQingKongTiJ" charset="-122"/>
              </a:rPr>
              <a:t>如果没有开车的司机伯伯，人们哪儿也不能去</a:t>
            </a:r>
            <a:endParaRPr kumimoji="1" lang="zh-CN" altLang="en-US" sz="2400" b="1" dirty="0">
              <a:solidFill>
                <a:schemeClr val="bg1"/>
              </a:solidFill>
              <a:latin typeface="HYQingKongTiJ" charset="-122"/>
              <a:ea typeface="HYQingKongTiJ" charset="-122"/>
              <a:cs typeface="HYQingKongTiJ" charset="-122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4481285" y="812800"/>
            <a:ext cx="6858000" cy="68580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 1"/>
          <p:cNvGrpSpPr/>
          <p:nvPr/>
        </p:nvGrpSpPr>
        <p:grpSpPr>
          <a:xfrm>
            <a:off x="2322576" y="345694"/>
            <a:ext cx="7936992" cy="1155700"/>
            <a:chOff x="2322576" y="491998"/>
            <a:chExt cx="7936992" cy="1155700"/>
          </a:xfrm>
        </p:grpSpPr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1">
              <a:alphaModFix amt="50000"/>
            </a:blip>
            <a:stretch>
              <a:fillRect/>
            </a:stretch>
          </p:blipFill>
          <p:spPr>
            <a:xfrm>
              <a:off x="2322576" y="491998"/>
              <a:ext cx="7302500" cy="1155700"/>
            </a:xfrm>
            <a:prstGeom prst="rect">
              <a:avLst/>
            </a:prstGeom>
          </p:spPr>
        </p:pic>
        <p:sp>
          <p:nvSpPr>
            <p:cNvPr id="4" name="文本框 3"/>
            <p:cNvSpPr txBox="1"/>
            <p:nvPr/>
          </p:nvSpPr>
          <p:spPr>
            <a:xfrm>
              <a:off x="2554512" y="685127"/>
              <a:ext cx="7705056" cy="7683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zh-CN" altLang="en-US" sz="4400" b="1" dirty="0">
                  <a:solidFill>
                    <a:schemeClr val="bg1">
                      <a:lumMod val="95000"/>
                    </a:schemeClr>
                  </a:solidFill>
                  <a:latin typeface="HYQingKongTiJ" charset="-122"/>
                  <a:ea typeface="HYQingKongTiJ" charset="-122"/>
                  <a:cs typeface="HYQingKongTiJ" charset="-122"/>
                </a:rPr>
                <a:t>劳   动    最   光   </a:t>
              </a:r>
              <a:r>
                <a:rPr kumimoji="1" lang="en-US" altLang="zh-CN" sz="4400" b="1" dirty="0">
                  <a:solidFill>
                    <a:schemeClr val="bg1">
                      <a:lumMod val="95000"/>
                    </a:schemeClr>
                  </a:solidFill>
                  <a:latin typeface="HYQingKongTiJ" charset="-122"/>
                  <a:ea typeface="HYQingKongTiJ" charset="-122"/>
                  <a:cs typeface="HYQingKongTiJ" charset="-122"/>
                </a:rPr>
                <a:t> </a:t>
              </a:r>
              <a:r>
                <a:rPr kumimoji="1" lang="zh-CN" altLang="en-US" sz="4400" b="1" dirty="0">
                  <a:solidFill>
                    <a:schemeClr val="bg1">
                      <a:lumMod val="95000"/>
                    </a:schemeClr>
                  </a:solidFill>
                  <a:latin typeface="HYQingKongTiJ" charset="-122"/>
                  <a:ea typeface="HYQingKongTiJ" charset="-122"/>
                  <a:cs typeface="HYQingKongTiJ" charset="-122"/>
                </a:rPr>
                <a:t>荣</a:t>
              </a:r>
              <a:endParaRPr kumimoji="1" lang="en-US" altLang="zh-CN" sz="4400" b="1" dirty="0">
                <a:solidFill>
                  <a:schemeClr val="bg1">
                    <a:lumMod val="95000"/>
                  </a:schemeClr>
                </a:solidFill>
                <a:latin typeface="HYQingKongTiJ" charset="-122"/>
                <a:ea typeface="HYQingKongTiJ" charset="-122"/>
                <a:cs typeface="HYQingKongTiJ" charset="-122"/>
              </a:endParaRPr>
            </a:p>
          </p:txBody>
        </p:sp>
      </p:grpSp>
      <p:sp>
        <p:nvSpPr>
          <p:cNvPr id="5" name="矩形 4"/>
          <p:cNvSpPr/>
          <p:nvPr/>
        </p:nvSpPr>
        <p:spPr>
          <a:xfrm>
            <a:off x="6572354" y="2522109"/>
            <a:ext cx="4592638" cy="263450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kumimoji="1" lang="zh-CN" altLang="en-US" sz="2400" b="1" dirty="0">
                <a:solidFill>
                  <a:schemeClr val="bg1"/>
                </a:solidFill>
                <a:latin typeface="HYQingKongTiJ" charset="-122"/>
                <a:ea typeface="HYQingKongTiJ" charset="-122"/>
                <a:cs typeface="HYQingKongTiJ" charset="-122"/>
              </a:rPr>
              <a:t>医院里，医生和护士匆忙的工作着，全靠他们的帮助，病人们才恢复健康。</a:t>
            </a:r>
            <a:endParaRPr kumimoji="1" lang="zh-CN" altLang="en-US" sz="2400" b="1" dirty="0">
              <a:solidFill>
                <a:schemeClr val="bg1"/>
              </a:solidFill>
              <a:latin typeface="HYQingKongTiJ" charset="-122"/>
              <a:ea typeface="HYQingKongTiJ" charset="-122"/>
              <a:cs typeface="HYQingKongTiJ" charset="-122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1219198" y="1701383"/>
            <a:ext cx="5518120" cy="4684233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 1"/>
          <p:cNvGrpSpPr/>
          <p:nvPr/>
        </p:nvGrpSpPr>
        <p:grpSpPr>
          <a:xfrm>
            <a:off x="2322576" y="345694"/>
            <a:ext cx="7936992" cy="1155700"/>
            <a:chOff x="2322576" y="491998"/>
            <a:chExt cx="7936992" cy="1155700"/>
          </a:xfrm>
        </p:grpSpPr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1">
              <a:alphaModFix amt="50000"/>
            </a:blip>
            <a:stretch>
              <a:fillRect/>
            </a:stretch>
          </p:blipFill>
          <p:spPr>
            <a:xfrm>
              <a:off x="2322576" y="491998"/>
              <a:ext cx="7302500" cy="1155700"/>
            </a:xfrm>
            <a:prstGeom prst="rect">
              <a:avLst/>
            </a:prstGeom>
          </p:spPr>
        </p:pic>
        <p:sp>
          <p:nvSpPr>
            <p:cNvPr id="4" name="文本框 3"/>
            <p:cNvSpPr txBox="1"/>
            <p:nvPr/>
          </p:nvSpPr>
          <p:spPr>
            <a:xfrm>
              <a:off x="2554512" y="685127"/>
              <a:ext cx="7705056" cy="7683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zh-CN" altLang="en-US" sz="4400" b="1" dirty="0">
                  <a:solidFill>
                    <a:schemeClr val="bg1">
                      <a:lumMod val="95000"/>
                    </a:schemeClr>
                  </a:solidFill>
                  <a:latin typeface="HYQingKongTiJ" charset="-122"/>
                  <a:ea typeface="HYQingKongTiJ" charset="-122"/>
                  <a:cs typeface="HYQingKongTiJ" charset="-122"/>
                  <a:sym typeface="+mn-ea"/>
                </a:rPr>
                <a:t>劳   动    最   光    荣</a:t>
              </a:r>
              <a:endParaRPr kumimoji="1" lang="en-US" altLang="zh-CN" sz="4400" b="1" dirty="0">
                <a:solidFill>
                  <a:schemeClr val="bg1">
                    <a:lumMod val="95000"/>
                  </a:schemeClr>
                </a:solidFill>
                <a:latin typeface="HYQingKongTiJ" charset="-122"/>
                <a:ea typeface="HYQingKongTiJ" charset="-122"/>
                <a:cs typeface="HYQingKongTiJ" charset="-122"/>
              </a:endParaRPr>
            </a:p>
          </p:txBody>
        </p:sp>
      </p:grpSp>
      <p:sp>
        <p:nvSpPr>
          <p:cNvPr id="5" name="矩形 4"/>
          <p:cNvSpPr/>
          <p:nvPr/>
        </p:nvSpPr>
        <p:spPr>
          <a:xfrm>
            <a:off x="6561561" y="2522109"/>
            <a:ext cx="4592638" cy="263450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kumimoji="1" lang="zh-CN" altLang="en-US" sz="2400" b="1" dirty="0">
                <a:solidFill>
                  <a:schemeClr val="bg1"/>
                </a:solidFill>
                <a:latin typeface="HYQingKongTiJ" charset="-122"/>
                <a:ea typeface="HYQingKongTiJ" charset="-122"/>
                <a:cs typeface="HYQingKongTiJ" charset="-122"/>
              </a:rPr>
              <a:t>田野里的农民伯伯顶着火辣的太阳，流着汗辛勤的播种粮食</a:t>
            </a:r>
            <a:endParaRPr kumimoji="1" lang="zh-CN" altLang="en-US" sz="2400" b="1" dirty="0">
              <a:solidFill>
                <a:schemeClr val="bg1"/>
              </a:solidFill>
              <a:latin typeface="HYQingKongTiJ" charset="-122"/>
              <a:ea typeface="HYQingKongTiJ" charset="-122"/>
              <a:cs typeface="HYQingKongTiJ" charset="-122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49221" y="1694523"/>
            <a:ext cx="4324605" cy="637920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 1"/>
          <p:cNvGrpSpPr/>
          <p:nvPr/>
        </p:nvGrpSpPr>
        <p:grpSpPr>
          <a:xfrm>
            <a:off x="2322576" y="345694"/>
            <a:ext cx="7936992" cy="1155700"/>
            <a:chOff x="2322576" y="491998"/>
            <a:chExt cx="7936992" cy="1155700"/>
          </a:xfrm>
        </p:grpSpPr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1">
              <a:alphaModFix amt="50000"/>
            </a:blip>
            <a:stretch>
              <a:fillRect/>
            </a:stretch>
          </p:blipFill>
          <p:spPr>
            <a:xfrm>
              <a:off x="2322576" y="491998"/>
              <a:ext cx="7302500" cy="1155700"/>
            </a:xfrm>
            <a:prstGeom prst="rect">
              <a:avLst/>
            </a:prstGeom>
          </p:spPr>
        </p:pic>
        <p:sp>
          <p:nvSpPr>
            <p:cNvPr id="4" name="文本框 3"/>
            <p:cNvSpPr txBox="1"/>
            <p:nvPr/>
          </p:nvSpPr>
          <p:spPr>
            <a:xfrm>
              <a:off x="2554512" y="685127"/>
              <a:ext cx="7705056" cy="7683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zh-CN" altLang="en-US" sz="4400" b="1" dirty="0">
                  <a:solidFill>
                    <a:schemeClr val="bg1">
                      <a:lumMod val="95000"/>
                    </a:schemeClr>
                  </a:solidFill>
                  <a:latin typeface="HYQingKongTiJ" charset="-122"/>
                  <a:ea typeface="HYQingKongTiJ" charset="-122"/>
                  <a:cs typeface="HYQingKongTiJ" charset="-122"/>
                  <a:sym typeface="+mn-ea"/>
                </a:rPr>
                <a:t>劳   动    最   光    荣</a:t>
              </a:r>
              <a:endParaRPr kumimoji="1" lang="en-US" altLang="zh-CN" sz="4400" b="1" dirty="0">
                <a:solidFill>
                  <a:schemeClr val="bg1">
                    <a:lumMod val="95000"/>
                  </a:schemeClr>
                </a:solidFill>
                <a:latin typeface="HYQingKongTiJ" charset="-122"/>
                <a:ea typeface="HYQingKongTiJ" charset="-122"/>
                <a:cs typeface="HYQingKongTiJ" charset="-122"/>
              </a:endParaRPr>
            </a:p>
          </p:txBody>
        </p:sp>
      </p:grpSp>
      <p:sp>
        <p:nvSpPr>
          <p:cNvPr id="5" name="矩形 4"/>
          <p:cNvSpPr/>
          <p:nvPr/>
        </p:nvSpPr>
        <p:spPr>
          <a:xfrm>
            <a:off x="6572354" y="2522109"/>
            <a:ext cx="4592638" cy="263450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kumimoji="1" lang="zh-CN" altLang="en-US" sz="2400" b="1" dirty="0">
                <a:solidFill>
                  <a:schemeClr val="bg1"/>
                </a:solidFill>
                <a:latin typeface="HYQingKongTiJ" charset="-122"/>
                <a:ea typeface="HYQingKongTiJ" charset="-122"/>
                <a:cs typeface="HYQingKongTiJ" charset="-122"/>
              </a:rPr>
              <a:t>听，工地上传来机器的声音，那是建筑工人在为我们建造美丽的家园</a:t>
            </a:r>
            <a:endParaRPr kumimoji="1" lang="zh-CN" altLang="en-US" sz="2400" b="1" dirty="0">
              <a:solidFill>
                <a:schemeClr val="bg1"/>
              </a:solidFill>
              <a:latin typeface="HYQingKongTiJ" charset="-122"/>
              <a:ea typeface="HYQingKongTiJ" charset="-122"/>
              <a:cs typeface="HYQingKongTiJ" charset="-122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5221" y="2146648"/>
            <a:ext cx="4592638" cy="447977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 1"/>
          <p:cNvGrpSpPr/>
          <p:nvPr/>
        </p:nvGrpSpPr>
        <p:grpSpPr>
          <a:xfrm>
            <a:off x="2322576" y="345694"/>
            <a:ext cx="7936992" cy="1155700"/>
            <a:chOff x="2322576" y="491998"/>
            <a:chExt cx="7936992" cy="1155700"/>
          </a:xfrm>
        </p:grpSpPr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1">
              <a:alphaModFix amt="50000"/>
            </a:blip>
            <a:stretch>
              <a:fillRect/>
            </a:stretch>
          </p:blipFill>
          <p:spPr>
            <a:xfrm>
              <a:off x="2322576" y="491998"/>
              <a:ext cx="7302500" cy="1155700"/>
            </a:xfrm>
            <a:prstGeom prst="rect">
              <a:avLst/>
            </a:prstGeom>
          </p:spPr>
        </p:pic>
        <p:sp>
          <p:nvSpPr>
            <p:cNvPr id="4" name="文本框 3"/>
            <p:cNvSpPr txBox="1"/>
            <p:nvPr/>
          </p:nvSpPr>
          <p:spPr>
            <a:xfrm>
              <a:off x="2554512" y="685127"/>
              <a:ext cx="7705056" cy="7683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zh-CN" altLang="en-US" sz="4400" b="1" dirty="0">
                  <a:solidFill>
                    <a:schemeClr val="bg1">
                      <a:lumMod val="95000"/>
                    </a:schemeClr>
                  </a:solidFill>
                  <a:latin typeface="HYQingKongTiJ" charset="-122"/>
                  <a:ea typeface="HYQingKongTiJ" charset="-122"/>
                  <a:cs typeface="HYQingKongTiJ" charset="-122"/>
                  <a:sym typeface="+mn-ea"/>
                </a:rPr>
                <a:t>劳   动    最   光    荣</a:t>
              </a:r>
              <a:endParaRPr kumimoji="1" lang="en-US" altLang="zh-CN" sz="4400" b="1" dirty="0">
                <a:solidFill>
                  <a:schemeClr val="bg1">
                    <a:lumMod val="95000"/>
                  </a:schemeClr>
                </a:solidFill>
                <a:latin typeface="HYQingKongTiJ" charset="-122"/>
                <a:ea typeface="HYQingKongTiJ" charset="-122"/>
                <a:cs typeface="HYQingKongTiJ" charset="-122"/>
              </a:endParaRPr>
            </a:p>
          </p:txBody>
        </p:sp>
      </p:grpSp>
      <p:sp>
        <p:nvSpPr>
          <p:cNvPr id="7" name="矩形 6"/>
          <p:cNvSpPr/>
          <p:nvPr/>
        </p:nvSpPr>
        <p:spPr>
          <a:xfrm>
            <a:off x="5472355" y="2858229"/>
            <a:ext cx="4403165" cy="219240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kumimoji="1" lang="zh-CN" altLang="en-US" sz="3200" b="1" dirty="0">
                <a:solidFill>
                  <a:schemeClr val="bg1"/>
                </a:solidFill>
                <a:latin typeface="HYQingKongTiJ" charset="-122"/>
                <a:ea typeface="HYQingKongTiJ" charset="-122"/>
                <a:cs typeface="HYQingKongTiJ" charset="-122"/>
              </a:rPr>
              <a:t>正因为有了叔叔阿姨们的辛勤的劳动，我们才会过着幸福的生活。</a:t>
            </a:r>
            <a:endParaRPr kumimoji="1" lang="zh-CN" altLang="en-US" sz="3200" b="1" dirty="0">
              <a:solidFill>
                <a:schemeClr val="bg1"/>
              </a:solidFill>
              <a:latin typeface="HYQingKongTiJ" charset="-122"/>
              <a:ea typeface="HYQingKongTiJ" charset="-122"/>
              <a:cs typeface="HYQingKongTiJ" charset="-122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948650" y="1727861"/>
            <a:ext cx="4169672" cy="4453137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 1"/>
          <p:cNvGrpSpPr/>
          <p:nvPr/>
        </p:nvGrpSpPr>
        <p:grpSpPr>
          <a:xfrm>
            <a:off x="2322576" y="345694"/>
            <a:ext cx="7936992" cy="1155700"/>
            <a:chOff x="2322576" y="491998"/>
            <a:chExt cx="7936992" cy="1155700"/>
          </a:xfrm>
        </p:grpSpPr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1">
              <a:alphaModFix amt="50000"/>
            </a:blip>
            <a:stretch>
              <a:fillRect/>
            </a:stretch>
          </p:blipFill>
          <p:spPr>
            <a:xfrm>
              <a:off x="2322576" y="491998"/>
              <a:ext cx="7302500" cy="1155700"/>
            </a:xfrm>
            <a:prstGeom prst="rect">
              <a:avLst/>
            </a:prstGeom>
          </p:spPr>
        </p:pic>
        <p:sp>
          <p:nvSpPr>
            <p:cNvPr id="4" name="文本框 3"/>
            <p:cNvSpPr txBox="1"/>
            <p:nvPr/>
          </p:nvSpPr>
          <p:spPr>
            <a:xfrm>
              <a:off x="2554512" y="685127"/>
              <a:ext cx="7705056" cy="7683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zh-CN" altLang="en-US" sz="4400" b="1" dirty="0">
                  <a:solidFill>
                    <a:schemeClr val="bg1">
                      <a:lumMod val="95000"/>
                    </a:schemeClr>
                  </a:solidFill>
                  <a:latin typeface="HYQingKongTiJ" charset="-122"/>
                  <a:ea typeface="HYQingKongTiJ" charset="-122"/>
                  <a:cs typeface="HYQingKongTiJ" charset="-122"/>
                  <a:sym typeface="+mn-ea"/>
                </a:rPr>
                <a:t>劳   动    最   光    荣</a:t>
              </a:r>
              <a:endParaRPr kumimoji="1" lang="en-US" altLang="zh-CN" sz="4400" b="1" dirty="0">
                <a:solidFill>
                  <a:schemeClr val="bg1">
                    <a:lumMod val="95000"/>
                  </a:schemeClr>
                </a:solidFill>
                <a:latin typeface="HYQingKongTiJ" charset="-122"/>
                <a:ea typeface="HYQingKongTiJ" charset="-122"/>
                <a:cs typeface="HYQingKongTiJ" charset="-122"/>
              </a:endParaRPr>
            </a:p>
          </p:txBody>
        </p:sp>
      </p:grpSp>
      <p:pic>
        <p:nvPicPr>
          <p:cNvPr id="5" name="图片 4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802599" y="2623279"/>
            <a:ext cx="4800600" cy="320040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3" cstate="screen"/>
          <a:srcRect/>
          <a:stretch>
            <a:fillRect/>
          </a:stretch>
        </p:blipFill>
        <p:spPr>
          <a:xfrm>
            <a:off x="6795544" y="2623279"/>
            <a:ext cx="4761874" cy="3173892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4805287" y="3384030"/>
            <a:ext cx="2788170" cy="1678898"/>
          </a:xfrm>
          <a:prstGeom prst="rect">
            <a:avLst/>
          </a:prstGeom>
          <a:solidFill>
            <a:srgbClr val="578D8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zh-CN" altLang="en-US" sz="6000" b="1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园丁</a:t>
            </a:r>
            <a:endParaRPr kumimoji="1" lang="zh-CN" altLang="en-US" sz="6000" b="1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904737" y="1261572"/>
            <a:ext cx="5863419" cy="2362708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5078256" y="4102824"/>
            <a:ext cx="551638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u"/>
            </a:pPr>
            <a:r>
              <a:rPr kumimoji="1" lang="zh-CN" altLang="en-US" sz="4400" b="1" dirty="0">
                <a:solidFill>
                  <a:schemeClr val="bg1"/>
                </a:solidFill>
                <a:latin typeface="HYQingKongTiJ" charset="-122"/>
                <a:ea typeface="HYQingKongTiJ" charset="-122"/>
                <a:cs typeface="HYQingKongTiJ" charset="-122"/>
              </a:rPr>
              <a:t>我是小小劳动者</a:t>
            </a:r>
            <a:endParaRPr kumimoji="1" lang="zh-CN" altLang="en-US" sz="4400" b="1" dirty="0">
              <a:solidFill>
                <a:schemeClr val="bg1"/>
              </a:solidFill>
              <a:latin typeface="HYQingKongTiJ" charset="-122"/>
              <a:ea typeface="HYQingKongTiJ" charset="-122"/>
              <a:cs typeface="HYQingKongTiJ" charset="-122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233715" y="-1197428"/>
            <a:ext cx="8307205" cy="1091439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 1"/>
          <p:cNvGrpSpPr/>
          <p:nvPr/>
        </p:nvGrpSpPr>
        <p:grpSpPr>
          <a:xfrm>
            <a:off x="2322576" y="345694"/>
            <a:ext cx="7936992" cy="1155700"/>
            <a:chOff x="2322576" y="491998"/>
            <a:chExt cx="7936992" cy="1155700"/>
          </a:xfrm>
        </p:grpSpPr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1">
              <a:alphaModFix amt="50000"/>
            </a:blip>
            <a:stretch>
              <a:fillRect/>
            </a:stretch>
          </p:blipFill>
          <p:spPr>
            <a:xfrm>
              <a:off x="2322576" y="491998"/>
              <a:ext cx="7302500" cy="1155700"/>
            </a:xfrm>
            <a:prstGeom prst="rect">
              <a:avLst/>
            </a:prstGeom>
          </p:spPr>
        </p:pic>
        <p:sp>
          <p:nvSpPr>
            <p:cNvPr id="4" name="文本框 3"/>
            <p:cNvSpPr txBox="1"/>
            <p:nvPr/>
          </p:nvSpPr>
          <p:spPr>
            <a:xfrm>
              <a:off x="2554512" y="685127"/>
              <a:ext cx="7705056" cy="7683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zh-CN" altLang="en-US" sz="4400" b="1" dirty="0">
                  <a:solidFill>
                    <a:schemeClr val="bg1">
                      <a:lumMod val="95000"/>
                    </a:schemeClr>
                  </a:solidFill>
                  <a:latin typeface="HYQingKongTiJ" charset="-122"/>
                  <a:ea typeface="HYQingKongTiJ" charset="-122"/>
                  <a:cs typeface="HYQingKongTiJ" charset="-122"/>
                </a:rPr>
                <a:t>劳   动    最   光   </a:t>
              </a:r>
              <a:r>
                <a:rPr kumimoji="1" lang="en-US" altLang="zh-CN" sz="4400" b="1" dirty="0">
                  <a:solidFill>
                    <a:schemeClr val="bg1">
                      <a:lumMod val="95000"/>
                    </a:schemeClr>
                  </a:solidFill>
                  <a:latin typeface="HYQingKongTiJ" charset="-122"/>
                  <a:ea typeface="HYQingKongTiJ" charset="-122"/>
                  <a:cs typeface="HYQingKongTiJ" charset="-122"/>
                </a:rPr>
                <a:t> </a:t>
              </a:r>
              <a:r>
                <a:rPr kumimoji="1" lang="zh-CN" altLang="en-US" sz="4400" b="1" dirty="0">
                  <a:solidFill>
                    <a:schemeClr val="bg1">
                      <a:lumMod val="95000"/>
                    </a:schemeClr>
                  </a:solidFill>
                  <a:latin typeface="HYQingKongTiJ" charset="-122"/>
                  <a:ea typeface="HYQingKongTiJ" charset="-122"/>
                  <a:cs typeface="HYQingKongTiJ" charset="-122"/>
                </a:rPr>
                <a:t>荣</a:t>
              </a:r>
              <a:endParaRPr kumimoji="1" lang="en-US" altLang="zh-CN" sz="4400" b="1" dirty="0">
                <a:solidFill>
                  <a:schemeClr val="bg1">
                    <a:lumMod val="95000"/>
                  </a:schemeClr>
                </a:solidFill>
                <a:latin typeface="HYQingKongTiJ" charset="-122"/>
                <a:ea typeface="HYQingKongTiJ" charset="-122"/>
                <a:cs typeface="HYQingKongTiJ" charset="-122"/>
              </a:endParaRPr>
            </a:p>
          </p:txBody>
        </p:sp>
      </p:grpSp>
      <p:sp>
        <p:nvSpPr>
          <p:cNvPr id="5" name="矩形 4"/>
          <p:cNvSpPr/>
          <p:nvPr/>
        </p:nvSpPr>
        <p:spPr>
          <a:xfrm>
            <a:off x="2322576" y="2115329"/>
            <a:ext cx="6811182" cy="262734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200000"/>
              </a:lnSpc>
            </a:pPr>
            <a:r>
              <a:rPr kumimoji="1" lang="zh-CN" altLang="en-US" sz="4000" b="1" dirty="0">
                <a:solidFill>
                  <a:schemeClr val="bg1">
                    <a:lumMod val="95000"/>
                  </a:schemeClr>
                </a:solidFill>
                <a:latin typeface="HYQingKongTiJ" charset="-122"/>
                <a:ea typeface="HYQingKongTiJ" charset="-122"/>
                <a:cs typeface="HYQingKongTiJ" charset="-122"/>
              </a:rPr>
              <a:t>我是小小劳动者</a:t>
            </a:r>
            <a:endParaRPr kumimoji="1" lang="en-US" altLang="zh-CN" sz="4000" b="1" dirty="0">
              <a:solidFill>
                <a:schemeClr val="bg1">
                  <a:lumMod val="95000"/>
                </a:schemeClr>
              </a:solidFill>
              <a:latin typeface="HYQingKongTiJ" charset="-122"/>
              <a:ea typeface="HYQingKongTiJ" charset="-122"/>
              <a:cs typeface="HYQingKongTiJ" charset="-122"/>
            </a:endParaRPr>
          </a:p>
          <a:p>
            <a:pPr>
              <a:lnSpc>
                <a:spcPct val="200000"/>
              </a:lnSpc>
            </a:pPr>
            <a:r>
              <a:rPr kumimoji="1" lang="zh-CN" altLang="en-US" sz="4000" b="1" dirty="0">
                <a:solidFill>
                  <a:schemeClr val="bg1">
                    <a:lumMod val="95000"/>
                  </a:schemeClr>
                </a:solidFill>
                <a:latin typeface="HYQingKongTiJ" charset="-122"/>
                <a:ea typeface="HYQingKongTiJ" charset="-122"/>
                <a:cs typeface="HYQingKongTiJ" charset="-122"/>
              </a:rPr>
              <a:t>我会做很多劳动</a:t>
            </a:r>
            <a:endParaRPr kumimoji="1" lang="zh-CN" altLang="en-US" sz="4000" b="1" dirty="0">
              <a:solidFill>
                <a:schemeClr val="bg1">
                  <a:lumMod val="95000"/>
                </a:schemeClr>
              </a:solidFill>
              <a:latin typeface="HYQingKongTiJ" charset="-122"/>
              <a:ea typeface="HYQingKongTiJ" charset="-122"/>
              <a:cs typeface="HYQingKongTiJ" charset="-122"/>
            </a:endParaRP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0" y="923543"/>
            <a:ext cx="5235056" cy="596333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634227" y="921568"/>
            <a:ext cx="551638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 sz="4400" b="1" dirty="0">
                <a:solidFill>
                  <a:schemeClr val="bg1"/>
                </a:solidFill>
                <a:latin typeface="HYQingKongTiJ" charset="-122"/>
                <a:ea typeface="HYQingKongTiJ" charset="-122"/>
                <a:cs typeface="HYQingKongTiJ" charset="-122"/>
              </a:rPr>
              <a:t>教学目标</a:t>
            </a:r>
            <a:endParaRPr kumimoji="1" lang="zh-CN" altLang="en-US" sz="4400" b="1" dirty="0">
              <a:solidFill>
                <a:schemeClr val="bg1"/>
              </a:solidFill>
              <a:latin typeface="HYQingKongTiJ" charset="-122"/>
              <a:ea typeface="HYQingKongTiJ" charset="-122"/>
              <a:cs typeface="HYQingKongTiJ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366003" y="1957764"/>
            <a:ext cx="5516381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l"/>
            </a:pPr>
            <a:r>
              <a:rPr kumimoji="1" lang="zh-CN" altLang="en-US" sz="2400" dirty="0">
                <a:solidFill>
                  <a:schemeClr val="bg1"/>
                </a:solidFill>
                <a:latin typeface="HYQingKongTiJ" charset="-122"/>
                <a:ea typeface="HYQingKongTiJ" charset="-122"/>
                <a:cs typeface="HYQingKongTiJ" charset="-122"/>
              </a:rPr>
              <a:t>知道</a:t>
            </a:r>
            <a:r>
              <a:rPr kumimoji="1" lang="en-US" altLang="zh-CN" sz="2400" dirty="0">
                <a:solidFill>
                  <a:schemeClr val="bg1"/>
                </a:solidFill>
                <a:latin typeface="HYQingKongTiJ" charset="-122"/>
                <a:ea typeface="HYQingKongTiJ" charset="-122"/>
                <a:cs typeface="HYQingKongTiJ" charset="-122"/>
              </a:rPr>
              <a:t>5</a:t>
            </a:r>
            <a:r>
              <a:rPr kumimoji="1" lang="zh-CN" altLang="en-US" sz="2400" dirty="0">
                <a:solidFill>
                  <a:schemeClr val="bg1"/>
                </a:solidFill>
                <a:latin typeface="HYQingKongTiJ" charset="-122"/>
                <a:ea typeface="HYQingKongTiJ" charset="-122"/>
                <a:cs typeface="HYQingKongTiJ" charset="-122"/>
              </a:rPr>
              <a:t>月</a:t>
            </a:r>
            <a:r>
              <a:rPr kumimoji="1" lang="en-US" altLang="zh-CN" sz="2400" dirty="0">
                <a:solidFill>
                  <a:schemeClr val="bg1"/>
                </a:solidFill>
                <a:latin typeface="HYQingKongTiJ" charset="-122"/>
                <a:ea typeface="HYQingKongTiJ" charset="-122"/>
                <a:cs typeface="HYQingKongTiJ" charset="-122"/>
              </a:rPr>
              <a:t>1</a:t>
            </a:r>
            <a:r>
              <a:rPr kumimoji="1" lang="zh-CN" altLang="en-US" sz="2400" dirty="0">
                <a:solidFill>
                  <a:schemeClr val="bg1"/>
                </a:solidFill>
                <a:latin typeface="HYQingKongTiJ" charset="-122"/>
                <a:ea typeface="HYQingKongTiJ" charset="-122"/>
                <a:cs typeface="HYQingKongTiJ" charset="-122"/>
              </a:rPr>
              <a:t>日是国际劳动节，初步了解五一劳动节的由来</a:t>
            </a:r>
            <a:endParaRPr kumimoji="1" lang="en-US" altLang="zh-CN" sz="2400" dirty="0">
              <a:solidFill>
                <a:schemeClr val="bg1"/>
              </a:solidFill>
              <a:latin typeface="HYQingKongTiJ" charset="-122"/>
              <a:ea typeface="HYQingKongTiJ" charset="-122"/>
              <a:cs typeface="HYQingKongTiJ" charset="-122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l"/>
            </a:pPr>
            <a:endParaRPr kumimoji="1" lang="en-US" altLang="zh-CN" sz="2400" dirty="0">
              <a:solidFill>
                <a:schemeClr val="bg1"/>
              </a:solidFill>
              <a:latin typeface="HYQingKongTiJ" charset="-122"/>
              <a:ea typeface="HYQingKongTiJ" charset="-122"/>
              <a:cs typeface="HYQingKongTiJ" charset="-122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l"/>
            </a:pPr>
            <a:r>
              <a:rPr kumimoji="1" lang="zh-CN" altLang="en-US" sz="2400" dirty="0">
                <a:solidFill>
                  <a:schemeClr val="bg1"/>
                </a:solidFill>
                <a:latin typeface="HYQingKongTiJ" charset="-122"/>
                <a:ea typeface="HYQingKongTiJ" charset="-122"/>
                <a:cs typeface="HYQingKongTiJ" charset="-122"/>
              </a:rPr>
              <a:t>懂得尊重他人的劳动，关心身边的事</a:t>
            </a:r>
            <a:endParaRPr kumimoji="1" lang="zh-CN" altLang="en-US" sz="2400" dirty="0">
              <a:solidFill>
                <a:schemeClr val="bg1"/>
              </a:solidFill>
              <a:latin typeface="HYQingKongTiJ" charset="-122"/>
              <a:ea typeface="HYQingKongTiJ" charset="-122"/>
              <a:cs typeface="HYQingKongTiJ" charset="-122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l"/>
            </a:pPr>
            <a:endParaRPr kumimoji="1" lang="en-US" altLang="zh-CN" sz="2400" dirty="0">
              <a:solidFill>
                <a:schemeClr val="bg1"/>
              </a:solidFill>
              <a:latin typeface="HYQingKongTiJ" charset="-122"/>
              <a:ea typeface="HYQingKongTiJ" charset="-122"/>
              <a:cs typeface="HYQingKongTiJ" charset="-122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l"/>
            </a:pPr>
            <a:r>
              <a:rPr kumimoji="1" lang="zh-CN" altLang="en-US" sz="2400" dirty="0">
                <a:solidFill>
                  <a:schemeClr val="bg1"/>
                </a:solidFill>
                <a:latin typeface="HYQingKongTiJ" charset="-122"/>
                <a:ea typeface="HYQingKongTiJ" charset="-122"/>
                <a:cs typeface="HYQingKongTiJ" charset="-122"/>
              </a:rPr>
              <a:t>积极参与活动，体验自我的价值</a:t>
            </a:r>
            <a:endParaRPr kumimoji="1" lang="zh-CN" altLang="en-US" sz="2400" dirty="0">
              <a:solidFill>
                <a:schemeClr val="bg1"/>
              </a:solidFill>
              <a:latin typeface="HYQingKongTiJ" charset="-122"/>
              <a:ea typeface="HYQingKongTiJ" charset="-122"/>
              <a:cs typeface="HYQingKongTiJ" charset="-122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l"/>
            </a:pPr>
            <a:endParaRPr kumimoji="1" lang="zh-CN" altLang="en-US" sz="2400" dirty="0">
              <a:solidFill>
                <a:schemeClr val="bg1"/>
              </a:solidFill>
              <a:latin typeface="HYQingKongTiJ" charset="-122"/>
              <a:ea typeface="HYQingKongTiJ" charset="-122"/>
              <a:cs typeface="HYQingKongTiJ" charset="-122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322411" y="-1197428"/>
            <a:ext cx="8307205" cy="1091439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 1"/>
          <p:cNvGrpSpPr/>
          <p:nvPr/>
        </p:nvGrpSpPr>
        <p:grpSpPr>
          <a:xfrm>
            <a:off x="2322576" y="345694"/>
            <a:ext cx="7936992" cy="1155700"/>
            <a:chOff x="2322576" y="491998"/>
            <a:chExt cx="7936992" cy="1155700"/>
          </a:xfrm>
        </p:grpSpPr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1">
              <a:alphaModFix amt="50000"/>
            </a:blip>
            <a:stretch>
              <a:fillRect/>
            </a:stretch>
          </p:blipFill>
          <p:spPr>
            <a:xfrm>
              <a:off x="2322576" y="491998"/>
              <a:ext cx="7302500" cy="1155700"/>
            </a:xfrm>
            <a:prstGeom prst="rect">
              <a:avLst/>
            </a:prstGeom>
          </p:spPr>
        </p:pic>
        <p:sp>
          <p:nvSpPr>
            <p:cNvPr id="4" name="文本框 3"/>
            <p:cNvSpPr txBox="1"/>
            <p:nvPr/>
          </p:nvSpPr>
          <p:spPr>
            <a:xfrm>
              <a:off x="2554512" y="685127"/>
              <a:ext cx="7705056" cy="7683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zh-CN" altLang="en-US" sz="4400" b="1" dirty="0">
                  <a:solidFill>
                    <a:schemeClr val="bg1">
                      <a:lumMod val="95000"/>
                    </a:schemeClr>
                  </a:solidFill>
                  <a:latin typeface="HYQingKongTiJ" charset="-122"/>
                  <a:ea typeface="HYQingKongTiJ" charset="-122"/>
                  <a:cs typeface="HYQingKongTiJ" charset="-122"/>
                </a:rPr>
                <a:t>劳   动    最   光    荣</a:t>
              </a:r>
              <a:endParaRPr kumimoji="1" lang="en-US" altLang="zh-CN" sz="4400" b="1" dirty="0">
                <a:solidFill>
                  <a:schemeClr val="bg1">
                    <a:lumMod val="95000"/>
                  </a:schemeClr>
                </a:solidFill>
                <a:latin typeface="HYQingKongTiJ" charset="-122"/>
                <a:ea typeface="HYQingKongTiJ" charset="-122"/>
                <a:cs typeface="HYQingKongTiJ" charset="-122"/>
              </a:endParaRPr>
            </a:p>
          </p:txBody>
        </p:sp>
      </p:grpSp>
      <p:sp>
        <p:nvSpPr>
          <p:cNvPr id="5" name="矩形 4"/>
          <p:cNvSpPr/>
          <p:nvPr/>
        </p:nvSpPr>
        <p:spPr>
          <a:xfrm>
            <a:off x="5728041" y="2323609"/>
            <a:ext cx="6811182" cy="262734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200000"/>
              </a:lnSpc>
            </a:pPr>
            <a:r>
              <a:rPr kumimoji="1" lang="zh-CN" altLang="en-US" sz="4000" b="1" dirty="0">
                <a:solidFill>
                  <a:schemeClr val="bg1">
                    <a:lumMod val="95000"/>
                  </a:schemeClr>
                </a:solidFill>
                <a:latin typeface="HYQingKongTiJ" charset="-122"/>
                <a:ea typeface="HYQingKongTiJ" charset="-122"/>
                <a:cs typeface="HYQingKongTiJ" charset="-122"/>
              </a:rPr>
              <a:t>我是小小劳动者</a:t>
            </a:r>
            <a:endParaRPr kumimoji="1" lang="en-US" altLang="zh-CN" sz="4000" b="1" dirty="0">
              <a:solidFill>
                <a:schemeClr val="bg1">
                  <a:lumMod val="95000"/>
                </a:schemeClr>
              </a:solidFill>
              <a:latin typeface="HYQingKongTiJ" charset="-122"/>
              <a:ea typeface="HYQingKongTiJ" charset="-122"/>
              <a:cs typeface="HYQingKongTiJ" charset="-122"/>
            </a:endParaRPr>
          </a:p>
          <a:p>
            <a:pPr>
              <a:lnSpc>
                <a:spcPct val="200000"/>
              </a:lnSpc>
            </a:pPr>
            <a:r>
              <a:rPr kumimoji="1" lang="zh-CN" altLang="en-US" sz="4000" b="1" dirty="0">
                <a:solidFill>
                  <a:schemeClr val="bg1">
                    <a:lumMod val="95000"/>
                  </a:schemeClr>
                </a:solidFill>
                <a:latin typeface="HYQingKongTiJ" charset="-122"/>
                <a:ea typeface="HYQingKongTiJ" charset="-122"/>
                <a:cs typeface="HYQingKongTiJ" charset="-122"/>
              </a:rPr>
              <a:t>我是一个粉刷匠</a:t>
            </a:r>
            <a:endParaRPr kumimoji="1" lang="zh-CN" altLang="en-US" sz="4000" b="1" dirty="0">
              <a:solidFill>
                <a:schemeClr val="bg1">
                  <a:lumMod val="95000"/>
                </a:schemeClr>
              </a:solidFill>
              <a:latin typeface="HYQingKongTiJ" charset="-122"/>
              <a:ea typeface="HYQingKongTiJ" charset="-122"/>
              <a:cs typeface="HYQingKongTiJ" charset="-122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948650" y="1727861"/>
            <a:ext cx="4169672" cy="4453137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 1"/>
          <p:cNvGrpSpPr/>
          <p:nvPr/>
        </p:nvGrpSpPr>
        <p:grpSpPr>
          <a:xfrm>
            <a:off x="2322576" y="345694"/>
            <a:ext cx="7936992" cy="1155700"/>
            <a:chOff x="2322576" y="491998"/>
            <a:chExt cx="7936992" cy="1155700"/>
          </a:xfrm>
        </p:grpSpPr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1">
              <a:alphaModFix amt="50000"/>
            </a:blip>
            <a:stretch>
              <a:fillRect/>
            </a:stretch>
          </p:blipFill>
          <p:spPr>
            <a:xfrm>
              <a:off x="2322576" y="491998"/>
              <a:ext cx="7302500" cy="1155700"/>
            </a:xfrm>
            <a:prstGeom prst="rect">
              <a:avLst/>
            </a:prstGeom>
          </p:spPr>
        </p:pic>
        <p:sp>
          <p:nvSpPr>
            <p:cNvPr id="4" name="文本框 3"/>
            <p:cNvSpPr txBox="1"/>
            <p:nvPr/>
          </p:nvSpPr>
          <p:spPr>
            <a:xfrm>
              <a:off x="2554512" y="685127"/>
              <a:ext cx="7705056" cy="7683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zh-CN" altLang="en-US" sz="4400" b="1" dirty="0">
                  <a:solidFill>
                    <a:schemeClr val="bg1">
                      <a:lumMod val="95000"/>
                    </a:schemeClr>
                  </a:solidFill>
                  <a:latin typeface="HYQingKongTiJ" charset="-122"/>
                  <a:ea typeface="HYQingKongTiJ" charset="-122"/>
                  <a:cs typeface="HYQingKongTiJ" charset="-122"/>
                </a:rPr>
                <a:t>劳   动    最   光    荣</a:t>
              </a:r>
              <a:endParaRPr kumimoji="1" lang="en-US" altLang="zh-CN" sz="4400" b="1" dirty="0">
                <a:solidFill>
                  <a:schemeClr val="bg1">
                    <a:lumMod val="95000"/>
                  </a:schemeClr>
                </a:solidFill>
                <a:latin typeface="HYQingKongTiJ" charset="-122"/>
                <a:ea typeface="HYQingKongTiJ" charset="-122"/>
                <a:cs typeface="HYQingKongTiJ" charset="-122"/>
              </a:endParaRPr>
            </a:p>
          </p:txBody>
        </p:sp>
      </p:grpSp>
      <p:sp>
        <p:nvSpPr>
          <p:cNvPr id="5" name="矩形 4"/>
          <p:cNvSpPr/>
          <p:nvPr/>
        </p:nvSpPr>
        <p:spPr>
          <a:xfrm>
            <a:off x="1402779" y="2413251"/>
            <a:ext cx="6811182" cy="262734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200000"/>
              </a:lnSpc>
            </a:pPr>
            <a:r>
              <a:rPr kumimoji="1" lang="zh-CN" altLang="en-US" sz="4000" b="1" dirty="0">
                <a:solidFill>
                  <a:schemeClr val="bg1">
                    <a:lumMod val="95000"/>
                  </a:schemeClr>
                </a:solidFill>
                <a:latin typeface="HYQingKongTiJ" charset="-122"/>
                <a:ea typeface="HYQingKongTiJ" charset="-122"/>
                <a:cs typeface="HYQingKongTiJ" charset="-122"/>
              </a:rPr>
              <a:t>我是小小劳动者</a:t>
            </a:r>
            <a:endParaRPr kumimoji="1" lang="en-US" altLang="zh-CN" sz="4000" b="1" dirty="0">
              <a:solidFill>
                <a:schemeClr val="bg1">
                  <a:lumMod val="95000"/>
                </a:schemeClr>
              </a:solidFill>
              <a:latin typeface="HYQingKongTiJ" charset="-122"/>
              <a:ea typeface="HYQingKongTiJ" charset="-122"/>
              <a:cs typeface="HYQingKongTiJ" charset="-122"/>
            </a:endParaRPr>
          </a:p>
          <a:p>
            <a:pPr>
              <a:lnSpc>
                <a:spcPct val="200000"/>
              </a:lnSpc>
            </a:pPr>
            <a:r>
              <a:rPr kumimoji="1" lang="zh-CN" altLang="en-US" sz="4000" b="1" dirty="0">
                <a:solidFill>
                  <a:schemeClr val="bg1">
                    <a:lumMod val="95000"/>
                  </a:schemeClr>
                </a:solidFill>
                <a:latin typeface="HYQingKongTiJ" charset="-122"/>
                <a:ea typeface="HYQingKongTiJ" charset="-122"/>
                <a:cs typeface="HYQingKongTiJ" charset="-122"/>
              </a:rPr>
              <a:t>我会打扫卫生</a:t>
            </a:r>
            <a:endParaRPr kumimoji="1" lang="zh-CN" altLang="en-US" sz="4000" b="1" dirty="0">
              <a:solidFill>
                <a:schemeClr val="bg1">
                  <a:lumMod val="95000"/>
                </a:schemeClr>
              </a:solidFill>
              <a:latin typeface="HYQingKongTiJ" charset="-122"/>
              <a:ea typeface="HYQingKongTiJ" charset="-122"/>
              <a:cs typeface="HYQingKongTiJ" charset="-122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5897441" y="1300022"/>
            <a:ext cx="4362127" cy="498791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 1"/>
          <p:cNvGrpSpPr/>
          <p:nvPr/>
        </p:nvGrpSpPr>
        <p:grpSpPr>
          <a:xfrm>
            <a:off x="2322576" y="345694"/>
            <a:ext cx="7936992" cy="1155700"/>
            <a:chOff x="2322576" y="491998"/>
            <a:chExt cx="7936992" cy="1155700"/>
          </a:xfrm>
        </p:grpSpPr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1">
              <a:alphaModFix amt="50000"/>
            </a:blip>
            <a:stretch>
              <a:fillRect/>
            </a:stretch>
          </p:blipFill>
          <p:spPr>
            <a:xfrm>
              <a:off x="2322576" y="491998"/>
              <a:ext cx="7302500" cy="1155700"/>
            </a:xfrm>
            <a:prstGeom prst="rect">
              <a:avLst/>
            </a:prstGeom>
          </p:spPr>
        </p:pic>
        <p:sp>
          <p:nvSpPr>
            <p:cNvPr id="4" name="文本框 3"/>
            <p:cNvSpPr txBox="1"/>
            <p:nvPr/>
          </p:nvSpPr>
          <p:spPr>
            <a:xfrm>
              <a:off x="2554512" y="685127"/>
              <a:ext cx="7705056" cy="7683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zh-CN" altLang="en-US" sz="4400" b="1" dirty="0">
                  <a:solidFill>
                    <a:schemeClr val="bg1">
                      <a:lumMod val="95000"/>
                    </a:schemeClr>
                  </a:solidFill>
                  <a:latin typeface="HYQingKongTiJ" charset="-122"/>
                  <a:ea typeface="HYQingKongTiJ" charset="-122"/>
                  <a:cs typeface="HYQingKongTiJ" charset="-122"/>
                </a:rPr>
                <a:t>劳   动    最   光    荣</a:t>
              </a:r>
              <a:endParaRPr kumimoji="1" lang="en-US" altLang="zh-CN" sz="4400" b="1" dirty="0">
                <a:solidFill>
                  <a:schemeClr val="bg1">
                    <a:lumMod val="95000"/>
                  </a:schemeClr>
                </a:solidFill>
                <a:latin typeface="HYQingKongTiJ" charset="-122"/>
                <a:ea typeface="HYQingKongTiJ" charset="-122"/>
                <a:cs typeface="HYQingKongTiJ" charset="-122"/>
              </a:endParaRPr>
            </a:p>
          </p:txBody>
        </p:sp>
      </p:grpSp>
      <p:sp>
        <p:nvSpPr>
          <p:cNvPr id="5" name="矩形 4"/>
          <p:cNvSpPr/>
          <p:nvPr/>
        </p:nvSpPr>
        <p:spPr>
          <a:xfrm>
            <a:off x="1229193" y="2799097"/>
            <a:ext cx="6811182" cy="262734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200000"/>
              </a:lnSpc>
            </a:pPr>
            <a:r>
              <a:rPr kumimoji="1" lang="zh-CN" altLang="en-US" sz="4000" b="1" dirty="0">
                <a:solidFill>
                  <a:schemeClr val="bg1">
                    <a:lumMod val="95000"/>
                  </a:schemeClr>
                </a:solidFill>
                <a:latin typeface="HYQingKongTiJ" charset="-122"/>
                <a:ea typeface="HYQingKongTiJ" charset="-122"/>
                <a:cs typeface="HYQingKongTiJ" charset="-122"/>
              </a:rPr>
              <a:t>我是小小劳动者</a:t>
            </a:r>
            <a:endParaRPr kumimoji="1" lang="en-US" altLang="zh-CN" sz="4000" b="1" dirty="0">
              <a:solidFill>
                <a:schemeClr val="bg1">
                  <a:lumMod val="95000"/>
                </a:schemeClr>
              </a:solidFill>
              <a:latin typeface="HYQingKongTiJ" charset="-122"/>
              <a:ea typeface="HYQingKongTiJ" charset="-122"/>
              <a:cs typeface="HYQingKongTiJ" charset="-122"/>
            </a:endParaRPr>
          </a:p>
          <a:p>
            <a:pPr>
              <a:lnSpc>
                <a:spcPct val="200000"/>
              </a:lnSpc>
            </a:pPr>
            <a:r>
              <a:rPr kumimoji="1" lang="zh-CN" altLang="en-US" sz="4000" b="1" dirty="0">
                <a:solidFill>
                  <a:schemeClr val="bg1">
                    <a:lumMod val="95000"/>
                  </a:schemeClr>
                </a:solidFill>
                <a:latin typeface="HYQingKongTiJ" charset="-122"/>
                <a:ea typeface="HYQingKongTiJ" charset="-122"/>
                <a:cs typeface="HYQingKongTiJ" charset="-122"/>
              </a:rPr>
              <a:t>我会捡垃圾</a:t>
            </a:r>
            <a:endParaRPr kumimoji="1" lang="zh-CN" altLang="en-US" sz="4000" b="1" dirty="0">
              <a:solidFill>
                <a:schemeClr val="bg1">
                  <a:lumMod val="95000"/>
                </a:schemeClr>
              </a:solidFill>
              <a:latin typeface="HYQingKongTiJ" charset="-122"/>
              <a:ea typeface="HYQingKongTiJ" charset="-122"/>
              <a:cs typeface="HYQingKongTiJ" charset="-122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5542630" y="1600510"/>
            <a:ext cx="6358729" cy="447824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258817" y="1261572"/>
            <a:ext cx="5863419" cy="2362708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3432335" y="4230840"/>
            <a:ext cx="551638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zh-CN" altLang="en-US" sz="8000" b="1" dirty="0">
                <a:solidFill>
                  <a:schemeClr val="bg1"/>
                </a:solidFill>
                <a:latin typeface="HYQingKongTiJ" charset="-122"/>
                <a:ea typeface="HYQingKongTiJ" charset="-122"/>
                <a:cs typeface="HYQingKongTiJ" charset="-122"/>
              </a:rPr>
              <a:t>劳动最光荣</a:t>
            </a:r>
            <a:endParaRPr kumimoji="1" lang="zh-CN" altLang="en-US" sz="8000" b="1" dirty="0">
              <a:solidFill>
                <a:schemeClr val="bg1"/>
              </a:solidFill>
              <a:latin typeface="HYQingKongTiJ" charset="-122"/>
              <a:ea typeface="HYQingKongTiJ" charset="-122"/>
              <a:cs typeface="HYQingKongTiJ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530339" y="921568"/>
            <a:ext cx="551638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 sz="6000" b="1" dirty="0">
                <a:solidFill>
                  <a:schemeClr val="bg1"/>
                </a:solidFill>
                <a:latin typeface="HYQingKongTiJ" charset="-122"/>
                <a:ea typeface="HYQingKongTiJ" charset="-122"/>
                <a:cs typeface="HYQingKongTiJ" charset="-122"/>
              </a:rPr>
              <a:t>目录</a:t>
            </a:r>
            <a:endParaRPr kumimoji="1" lang="zh-CN" altLang="en-US" sz="6000" b="1" dirty="0">
              <a:solidFill>
                <a:schemeClr val="bg1"/>
              </a:solidFill>
              <a:latin typeface="HYQingKongTiJ" charset="-122"/>
              <a:ea typeface="HYQingKongTiJ" charset="-122"/>
              <a:cs typeface="HYQingKongTiJ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2262115" y="2203986"/>
            <a:ext cx="5516381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u"/>
            </a:pPr>
            <a:r>
              <a:rPr kumimoji="1" lang="zh-CN" altLang="en-US" sz="4000" b="1" dirty="0">
                <a:solidFill>
                  <a:schemeClr val="bg1"/>
                </a:solidFill>
                <a:latin typeface="HYQingKongTiJ" charset="-122"/>
                <a:ea typeface="HYQingKongTiJ" charset="-122"/>
                <a:cs typeface="HYQingKongTiJ" charset="-122"/>
              </a:rPr>
              <a:t>劳动节的由来</a:t>
            </a:r>
            <a:endParaRPr kumimoji="1" lang="en-US" altLang="zh-CN" sz="4000" b="1" dirty="0">
              <a:solidFill>
                <a:schemeClr val="bg1"/>
              </a:solidFill>
              <a:latin typeface="HYQingKongTiJ" charset="-122"/>
              <a:ea typeface="HYQingKongTiJ" charset="-122"/>
              <a:cs typeface="HYQingKongTiJ" charset="-122"/>
            </a:endParaRPr>
          </a:p>
          <a:p>
            <a:pPr marL="342900" indent="-342900">
              <a:buFont typeface="Wingdings" panose="05000000000000000000" pitchFamily="2" charset="2"/>
              <a:buChar char="u"/>
            </a:pPr>
            <a:endParaRPr kumimoji="1" lang="en-US" altLang="zh-CN" sz="4000" b="1" dirty="0">
              <a:solidFill>
                <a:schemeClr val="bg1"/>
              </a:solidFill>
              <a:latin typeface="HYQingKongTiJ" charset="-122"/>
              <a:ea typeface="HYQingKongTiJ" charset="-122"/>
              <a:cs typeface="HYQingKongTiJ" charset="-122"/>
            </a:endParaRPr>
          </a:p>
          <a:p>
            <a:pPr marL="342900" indent="-342900">
              <a:buFont typeface="Wingdings" panose="05000000000000000000" pitchFamily="2" charset="2"/>
              <a:buChar char="u"/>
            </a:pPr>
            <a:r>
              <a:rPr kumimoji="1" lang="zh-CN" altLang="en-US" sz="4000" b="1" dirty="0">
                <a:solidFill>
                  <a:schemeClr val="bg1"/>
                </a:solidFill>
                <a:latin typeface="HYQingKongTiJ" charset="-122"/>
                <a:ea typeface="HYQingKongTiJ" charset="-122"/>
                <a:cs typeface="HYQingKongTiJ" charset="-122"/>
              </a:rPr>
              <a:t>辛勤的劳动者</a:t>
            </a:r>
            <a:endParaRPr kumimoji="1" lang="en-US" altLang="zh-CN" sz="4000" b="1" dirty="0">
              <a:solidFill>
                <a:schemeClr val="bg1"/>
              </a:solidFill>
              <a:latin typeface="HYQingKongTiJ" charset="-122"/>
              <a:ea typeface="HYQingKongTiJ" charset="-122"/>
              <a:cs typeface="HYQingKongTiJ" charset="-122"/>
            </a:endParaRPr>
          </a:p>
          <a:p>
            <a:pPr marL="342900" indent="-342900">
              <a:buFont typeface="Wingdings" panose="05000000000000000000" pitchFamily="2" charset="2"/>
              <a:buChar char="u"/>
            </a:pPr>
            <a:endParaRPr kumimoji="1" lang="zh-CN" altLang="en-US" sz="4000" b="1" dirty="0">
              <a:solidFill>
                <a:schemeClr val="bg1"/>
              </a:solidFill>
              <a:latin typeface="HYQingKongTiJ" charset="-122"/>
              <a:ea typeface="HYQingKongTiJ" charset="-122"/>
              <a:cs typeface="HYQingKongTiJ" charset="-122"/>
            </a:endParaRPr>
          </a:p>
          <a:p>
            <a:pPr marL="342900" indent="-342900">
              <a:buFont typeface="Wingdings" panose="05000000000000000000" pitchFamily="2" charset="2"/>
              <a:buChar char="u"/>
            </a:pPr>
            <a:r>
              <a:rPr kumimoji="1" lang="zh-CN" altLang="en-US" sz="4000" b="1" dirty="0">
                <a:solidFill>
                  <a:schemeClr val="bg1"/>
                </a:solidFill>
                <a:latin typeface="HYQingKongTiJ" charset="-122"/>
                <a:ea typeface="HYQingKongTiJ" charset="-122"/>
                <a:cs typeface="HYQingKongTiJ" charset="-122"/>
              </a:rPr>
              <a:t>我是小小劳动者</a:t>
            </a:r>
            <a:endParaRPr kumimoji="1" lang="zh-CN" altLang="en-US" sz="4000" b="1" dirty="0">
              <a:solidFill>
                <a:schemeClr val="bg1"/>
              </a:solidFill>
              <a:latin typeface="HYQingKongTiJ" charset="-122"/>
              <a:ea typeface="HYQingKongTiJ" charset="-122"/>
              <a:cs typeface="HYQingKongTiJ" charset="-122"/>
            </a:endParaRPr>
          </a:p>
          <a:p>
            <a:pPr marL="342900" indent="-342900">
              <a:buFont typeface="Wingdings" panose="05000000000000000000" pitchFamily="2" charset="2"/>
              <a:buChar char="u"/>
            </a:pPr>
            <a:endParaRPr kumimoji="1" lang="zh-CN" altLang="en-US" sz="4000" b="1" dirty="0">
              <a:solidFill>
                <a:schemeClr val="bg1"/>
              </a:solidFill>
              <a:latin typeface="HYQingKongTiJ" charset="-122"/>
              <a:ea typeface="HYQingKongTiJ" charset="-122"/>
              <a:cs typeface="HYQingKongTiJ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322411" y="-1197428"/>
            <a:ext cx="8307205" cy="1091439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904737" y="1261572"/>
            <a:ext cx="5863419" cy="2362708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5078256" y="4102824"/>
            <a:ext cx="551638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u"/>
            </a:pPr>
            <a:r>
              <a:rPr kumimoji="1" lang="zh-CN" altLang="en-US" sz="4400" b="1">
                <a:solidFill>
                  <a:schemeClr val="bg1"/>
                </a:solidFill>
                <a:latin typeface="HYQingKongTiJ" charset="-122"/>
                <a:ea typeface="HYQingKongTiJ" charset="-122"/>
                <a:cs typeface="HYQingKongTiJ" charset="-122"/>
              </a:rPr>
              <a:t>劳动节的由来</a:t>
            </a:r>
            <a:endParaRPr kumimoji="1" lang="en-US" altLang="zh-CN" sz="4400" b="1" dirty="0">
              <a:solidFill>
                <a:schemeClr val="bg1"/>
              </a:solidFill>
              <a:latin typeface="HYQingKongTiJ" charset="-122"/>
              <a:ea typeface="HYQingKongTiJ" charset="-122"/>
              <a:cs typeface="HYQingKongTiJ" charset="-122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233715" y="-1197428"/>
            <a:ext cx="8307205" cy="1091439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621792" y="2425491"/>
            <a:ext cx="5554156" cy="36692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kumimoji="1" lang="zh-CN" altLang="en-US" sz="4800" b="1" dirty="0">
                <a:solidFill>
                  <a:schemeClr val="bg1"/>
                </a:solidFill>
                <a:latin typeface="HYQingKongTiJ" charset="-122"/>
                <a:ea typeface="HYQingKongTiJ" charset="-122"/>
                <a:cs typeface="HYQingKongTiJ" charset="-122"/>
              </a:rPr>
              <a:t>五一劳动节，它是全世界劳动人民的共同节日</a:t>
            </a:r>
            <a:endParaRPr kumimoji="1" lang="zh-CN" altLang="en-US" sz="4800" b="1" dirty="0">
              <a:solidFill>
                <a:schemeClr val="bg1"/>
              </a:solidFill>
              <a:latin typeface="HYQingKongTiJ" charset="-122"/>
              <a:ea typeface="HYQingKongTiJ" charset="-122"/>
              <a:cs typeface="HYQingKongTiJ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621792" y="1694523"/>
            <a:ext cx="5554156" cy="59960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kumimoji="1" lang="zh-CN" altLang="en-US" sz="4800" b="1" dirty="0">
                <a:solidFill>
                  <a:schemeClr val="bg1"/>
                </a:solidFill>
                <a:latin typeface="HYQingKongTiJ" charset="-122"/>
                <a:ea typeface="HYQingKongTiJ" charset="-122"/>
                <a:cs typeface="HYQingKongTiJ" charset="-122"/>
              </a:rPr>
              <a:t>劳动节的由来</a:t>
            </a:r>
            <a:endParaRPr kumimoji="1" lang="zh-CN" altLang="en-US" sz="4800" b="1" dirty="0">
              <a:solidFill>
                <a:schemeClr val="bg1"/>
              </a:solidFill>
              <a:latin typeface="HYQingKongTiJ" charset="-122"/>
              <a:ea typeface="HYQingKongTiJ" charset="-122"/>
              <a:cs typeface="HYQingKongTiJ" charset="-122"/>
            </a:endParaRPr>
          </a:p>
        </p:txBody>
      </p:sp>
      <p:grpSp>
        <p:nvGrpSpPr>
          <p:cNvPr id="5" name="组 4"/>
          <p:cNvGrpSpPr/>
          <p:nvPr/>
        </p:nvGrpSpPr>
        <p:grpSpPr>
          <a:xfrm>
            <a:off x="2322576" y="345694"/>
            <a:ext cx="7936992" cy="1155700"/>
            <a:chOff x="2322576" y="491998"/>
            <a:chExt cx="7936992" cy="1155700"/>
          </a:xfrm>
        </p:grpSpPr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1">
              <a:alphaModFix amt="50000"/>
            </a:blip>
            <a:stretch>
              <a:fillRect/>
            </a:stretch>
          </p:blipFill>
          <p:spPr>
            <a:xfrm>
              <a:off x="2322576" y="491998"/>
              <a:ext cx="7302500" cy="1155700"/>
            </a:xfrm>
            <a:prstGeom prst="rect">
              <a:avLst/>
            </a:prstGeom>
          </p:spPr>
        </p:pic>
        <p:sp>
          <p:nvSpPr>
            <p:cNvPr id="7" name="文本框 6"/>
            <p:cNvSpPr txBox="1"/>
            <p:nvPr/>
          </p:nvSpPr>
          <p:spPr>
            <a:xfrm>
              <a:off x="2554512" y="685127"/>
              <a:ext cx="7705056" cy="7683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zh-CN" altLang="en-US" sz="4400" b="1" dirty="0">
                  <a:solidFill>
                    <a:schemeClr val="bg1">
                      <a:lumMod val="95000"/>
                    </a:schemeClr>
                  </a:solidFill>
                  <a:latin typeface="HYQingKongTiJ" charset="-122"/>
                  <a:ea typeface="HYQingKongTiJ" charset="-122"/>
                  <a:cs typeface="HYQingKongTiJ" charset="-122"/>
                  <a:sym typeface="+mn-ea"/>
                </a:rPr>
                <a:t>劳   动    最   光    荣</a:t>
              </a:r>
              <a:endParaRPr kumimoji="1" lang="en-US" altLang="zh-CN" sz="4400" b="1" dirty="0">
                <a:solidFill>
                  <a:schemeClr val="bg1">
                    <a:lumMod val="95000"/>
                  </a:schemeClr>
                </a:solidFill>
                <a:latin typeface="HYQingKongTiJ" charset="-122"/>
                <a:ea typeface="HYQingKongTiJ" charset="-122"/>
                <a:cs typeface="HYQingKongTiJ" charset="-122"/>
              </a:endParaRPr>
            </a:p>
          </p:txBody>
        </p:sp>
      </p:grpSp>
      <p:pic>
        <p:nvPicPr>
          <p:cNvPr id="9" name="图片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73826" y="2344058"/>
            <a:ext cx="4761905" cy="476190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621792" y="1668544"/>
            <a:ext cx="6894576" cy="59960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kumimoji="1" lang="zh-CN" altLang="en-US" sz="4800" b="1" dirty="0">
                <a:solidFill>
                  <a:schemeClr val="bg1"/>
                </a:solidFill>
                <a:latin typeface="HYQingKongTiJ" charset="-122"/>
                <a:ea typeface="HYQingKongTiJ" charset="-122"/>
                <a:cs typeface="HYQingKongTiJ" charset="-122"/>
              </a:rPr>
              <a:t>劳动节在</a:t>
            </a:r>
            <a:r>
              <a:rPr kumimoji="1" lang="zh-CN" altLang="en-US" sz="4800" b="1">
                <a:solidFill>
                  <a:schemeClr val="bg1"/>
                </a:solidFill>
                <a:latin typeface="HYQingKongTiJ" charset="-122"/>
                <a:ea typeface="HYQingKongTiJ" charset="-122"/>
                <a:cs typeface="HYQingKongTiJ" charset="-122"/>
              </a:rPr>
              <a:t>新中国诞生</a:t>
            </a:r>
            <a:endParaRPr kumimoji="1" lang="zh-CN" altLang="en-US" sz="4800" b="1" dirty="0">
              <a:solidFill>
                <a:schemeClr val="bg1"/>
              </a:solidFill>
              <a:latin typeface="HYQingKongTiJ" charset="-122"/>
              <a:ea typeface="HYQingKongTiJ" charset="-122"/>
              <a:cs typeface="HYQingKongTiJ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621792" y="3634515"/>
            <a:ext cx="5554156" cy="59960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kumimoji="1" lang="zh-CN" altLang="en-US" sz="3200" b="1" dirty="0">
                <a:solidFill>
                  <a:schemeClr val="bg1"/>
                </a:solidFill>
                <a:latin typeface="HYQingKongTiJ" charset="-122"/>
                <a:ea typeface="HYQingKongTiJ" charset="-122"/>
                <a:cs typeface="HYQingKongTiJ" charset="-122"/>
              </a:rPr>
              <a:t>新中国成立以后，中央人民政府政务院于</a:t>
            </a:r>
            <a:r>
              <a:rPr kumimoji="1" lang="en-US" altLang="zh-CN" sz="3200" b="1" dirty="0">
                <a:solidFill>
                  <a:schemeClr val="bg1"/>
                </a:solidFill>
                <a:latin typeface="HYQingKongTiJ" charset="-122"/>
                <a:ea typeface="HYQingKongTiJ" charset="-122"/>
                <a:cs typeface="HYQingKongTiJ" charset="-122"/>
              </a:rPr>
              <a:t>1949</a:t>
            </a:r>
            <a:r>
              <a:rPr kumimoji="1" lang="zh-CN" altLang="en-US" sz="3200" b="1" dirty="0">
                <a:solidFill>
                  <a:schemeClr val="bg1"/>
                </a:solidFill>
                <a:latin typeface="HYQingKongTiJ" charset="-122"/>
                <a:ea typeface="HYQingKongTiJ" charset="-122"/>
                <a:cs typeface="HYQingKongTiJ" charset="-122"/>
              </a:rPr>
              <a:t>年</a:t>
            </a:r>
            <a:r>
              <a:rPr kumimoji="1" lang="en-US" altLang="zh-CN" sz="3200" b="1" dirty="0">
                <a:solidFill>
                  <a:schemeClr val="bg1"/>
                </a:solidFill>
                <a:latin typeface="HYQingKongTiJ" charset="-122"/>
                <a:ea typeface="HYQingKongTiJ" charset="-122"/>
                <a:cs typeface="HYQingKongTiJ" charset="-122"/>
              </a:rPr>
              <a:t>12</a:t>
            </a:r>
            <a:r>
              <a:rPr kumimoji="1" lang="zh-CN" altLang="en-US" sz="3200" b="1" dirty="0">
                <a:solidFill>
                  <a:schemeClr val="bg1"/>
                </a:solidFill>
                <a:latin typeface="HYQingKongTiJ" charset="-122"/>
                <a:ea typeface="HYQingKongTiJ" charset="-122"/>
                <a:cs typeface="HYQingKongTiJ" charset="-122"/>
              </a:rPr>
              <a:t>月将</a:t>
            </a:r>
            <a:r>
              <a:rPr kumimoji="1" lang="en-US" altLang="zh-CN" sz="3200" b="1" dirty="0">
                <a:solidFill>
                  <a:schemeClr val="bg1"/>
                </a:solidFill>
                <a:latin typeface="HYQingKongTiJ" charset="-122"/>
                <a:ea typeface="HYQingKongTiJ" charset="-122"/>
                <a:cs typeface="HYQingKongTiJ" charset="-122"/>
              </a:rPr>
              <a:t>5</a:t>
            </a:r>
            <a:r>
              <a:rPr kumimoji="1" lang="zh-CN" altLang="en-US" sz="3200" b="1" dirty="0">
                <a:solidFill>
                  <a:schemeClr val="bg1"/>
                </a:solidFill>
                <a:latin typeface="HYQingKongTiJ" charset="-122"/>
                <a:ea typeface="HYQingKongTiJ" charset="-122"/>
                <a:cs typeface="HYQingKongTiJ" charset="-122"/>
              </a:rPr>
              <a:t>月</a:t>
            </a:r>
            <a:r>
              <a:rPr kumimoji="1" lang="en-US" altLang="zh-CN" sz="3200" b="1" dirty="0">
                <a:solidFill>
                  <a:schemeClr val="bg1"/>
                </a:solidFill>
                <a:latin typeface="HYQingKongTiJ" charset="-122"/>
                <a:ea typeface="HYQingKongTiJ" charset="-122"/>
                <a:cs typeface="HYQingKongTiJ" charset="-122"/>
              </a:rPr>
              <a:t>1</a:t>
            </a:r>
            <a:r>
              <a:rPr kumimoji="1" lang="zh-CN" altLang="en-US" sz="3200" b="1" dirty="0">
                <a:solidFill>
                  <a:schemeClr val="bg1"/>
                </a:solidFill>
                <a:latin typeface="HYQingKongTiJ" charset="-122"/>
                <a:ea typeface="HYQingKongTiJ" charset="-122"/>
                <a:cs typeface="HYQingKongTiJ" charset="-122"/>
              </a:rPr>
              <a:t>日为法定的劳动节，是日全国放假的一天。</a:t>
            </a:r>
            <a:endParaRPr kumimoji="1" lang="zh-CN" altLang="en-US" sz="3200" b="1" dirty="0">
              <a:solidFill>
                <a:schemeClr val="bg1"/>
              </a:solidFill>
              <a:latin typeface="HYQingKongTiJ" charset="-122"/>
              <a:ea typeface="HYQingKongTiJ" charset="-122"/>
              <a:cs typeface="HYQingKongTiJ" charset="-122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6011164" y="1380094"/>
            <a:ext cx="6766052" cy="6766052"/>
          </a:xfrm>
          <a:prstGeom prst="rect">
            <a:avLst/>
          </a:prstGeom>
        </p:spPr>
      </p:pic>
      <p:grpSp>
        <p:nvGrpSpPr>
          <p:cNvPr id="9" name="组 8"/>
          <p:cNvGrpSpPr/>
          <p:nvPr/>
        </p:nvGrpSpPr>
        <p:grpSpPr>
          <a:xfrm>
            <a:off x="2322576" y="345694"/>
            <a:ext cx="7936992" cy="1155700"/>
            <a:chOff x="2322576" y="491998"/>
            <a:chExt cx="7936992" cy="1155700"/>
          </a:xfrm>
        </p:grpSpPr>
        <p:pic>
          <p:nvPicPr>
            <p:cNvPr id="10" name="图片 9"/>
            <p:cNvPicPr>
              <a:picLocks noChangeAspect="1"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>
              <a:off x="2322576" y="491998"/>
              <a:ext cx="7302500" cy="1155700"/>
            </a:xfrm>
            <a:prstGeom prst="rect">
              <a:avLst/>
            </a:prstGeom>
          </p:spPr>
        </p:pic>
        <p:sp>
          <p:nvSpPr>
            <p:cNvPr id="11" name="文本框 10"/>
            <p:cNvSpPr txBox="1"/>
            <p:nvPr/>
          </p:nvSpPr>
          <p:spPr>
            <a:xfrm>
              <a:off x="2554512" y="685127"/>
              <a:ext cx="7705056" cy="7683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zh-CN" altLang="en-US" sz="4400" b="1" dirty="0">
                  <a:solidFill>
                    <a:schemeClr val="bg1">
                      <a:lumMod val="95000"/>
                    </a:schemeClr>
                  </a:solidFill>
                  <a:latin typeface="HYQingKongTiJ" charset="-122"/>
                  <a:ea typeface="HYQingKongTiJ" charset="-122"/>
                  <a:cs typeface="HYQingKongTiJ" charset="-122"/>
                  <a:sym typeface="+mn-ea"/>
                </a:rPr>
                <a:t>劳   动    最   光    荣</a:t>
              </a:r>
              <a:endParaRPr kumimoji="1" lang="en-US" altLang="zh-CN" sz="4400" b="1" dirty="0">
                <a:solidFill>
                  <a:schemeClr val="bg1">
                    <a:lumMod val="95000"/>
                  </a:schemeClr>
                </a:solidFill>
                <a:latin typeface="HYQingKongTiJ" charset="-122"/>
                <a:ea typeface="HYQingKongTiJ" charset="-122"/>
                <a:cs typeface="HYQingKongTiJ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904737" y="1261572"/>
            <a:ext cx="5863419" cy="2362708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5078256" y="4102824"/>
            <a:ext cx="551638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u"/>
            </a:pPr>
            <a:r>
              <a:rPr kumimoji="1" lang="zh-CN" altLang="en-US" sz="4400" b="1" dirty="0">
                <a:solidFill>
                  <a:schemeClr val="bg1"/>
                </a:solidFill>
                <a:latin typeface="HYQingKongTiJ" charset="-122"/>
                <a:ea typeface="HYQingKongTiJ" charset="-122"/>
                <a:cs typeface="HYQingKongTiJ" charset="-122"/>
              </a:rPr>
              <a:t>辛勤的劳动者</a:t>
            </a:r>
            <a:endParaRPr kumimoji="1" lang="en-US" altLang="zh-CN" sz="4400" b="1" dirty="0">
              <a:solidFill>
                <a:schemeClr val="bg1"/>
              </a:solidFill>
              <a:latin typeface="HYQingKongTiJ" charset="-122"/>
              <a:ea typeface="HYQingKongTiJ" charset="-122"/>
              <a:cs typeface="HYQingKongTiJ" charset="-122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233715" y="-1197428"/>
            <a:ext cx="8307205" cy="1091439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2322576" y="1997021"/>
            <a:ext cx="3328416" cy="263450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kumimoji="1" lang="zh-CN" altLang="en-US" sz="2400" b="1" dirty="0">
                <a:solidFill>
                  <a:schemeClr val="bg1"/>
                </a:solidFill>
                <a:latin typeface="HYQingKongTiJ" charset="-122"/>
                <a:ea typeface="HYQingKongTiJ" charset="-122"/>
                <a:cs typeface="HYQingKongTiJ" charset="-122"/>
              </a:rPr>
              <a:t>五月一日，是全世界所有爱劳动的人们，共同庆祝的节日在我们身边，每天都会看到许许多多的勤劳的人。</a:t>
            </a:r>
            <a:endParaRPr kumimoji="1" lang="zh-CN" altLang="en-US" sz="2400" b="1" dirty="0">
              <a:solidFill>
                <a:schemeClr val="bg1"/>
              </a:solidFill>
              <a:latin typeface="HYQingKongTiJ" charset="-122"/>
              <a:ea typeface="HYQingKongTiJ" charset="-122"/>
              <a:cs typeface="HYQingKongTiJ" charset="-122"/>
            </a:endParaRPr>
          </a:p>
        </p:txBody>
      </p:sp>
      <p:grpSp>
        <p:nvGrpSpPr>
          <p:cNvPr id="8" name="组 7"/>
          <p:cNvGrpSpPr/>
          <p:nvPr/>
        </p:nvGrpSpPr>
        <p:grpSpPr>
          <a:xfrm>
            <a:off x="2322576" y="345694"/>
            <a:ext cx="7936992" cy="1155700"/>
            <a:chOff x="2322576" y="491998"/>
            <a:chExt cx="7936992" cy="1155700"/>
          </a:xfrm>
        </p:grpSpPr>
        <p:pic>
          <p:nvPicPr>
            <p:cNvPr id="5" name="图片 4"/>
            <p:cNvPicPr>
              <a:picLocks noChangeAspect="1"/>
            </p:cNvPicPr>
            <p:nvPr/>
          </p:nvPicPr>
          <p:blipFill>
            <a:blip r:embed="rId1">
              <a:alphaModFix amt="50000"/>
            </a:blip>
            <a:stretch>
              <a:fillRect/>
            </a:stretch>
          </p:blipFill>
          <p:spPr>
            <a:xfrm>
              <a:off x="2322576" y="491998"/>
              <a:ext cx="7302500" cy="1155700"/>
            </a:xfrm>
            <a:prstGeom prst="rect">
              <a:avLst/>
            </a:prstGeom>
          </p:spPr>
        </p:pic>
        <p:sp>
          <p:nvSpPr>
            <p:cNvPr id="6" name="文本框 5"/>
            <p:cNvSpPr txBox="1"/>
            <p:nvPr/>
          </p:nvSpPr>
          <p:spPr>
            <a:xfrm>
              <a:off x="2554512" y="685127"/>
              <a:ext cx="7705056" cy="7683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zh-CN" altLang="en-US" sz="4400" b="1" dirty="0">
                  <a:solidFill>
                    <a:schemeClr val="bg1">
                      <a:lumMod val="95000"/>
                    </a:schemeClr>
                  </a:solidFill>
                  <a:latin typeface="HYQingKongTiJ" charset="-122"/>
                  <a:ea typeface="HYQingKongTiJ" charset="-122"/>
                  <a:cs typeface="HYQingKongTiJ" charset="-122"/>
                  <a:sym typeface="+mn-ea"/>
                </a:rPr>
                <a:t>劳   动    最   光    荣</a:t>
              </a:r>
              <a:endParaRPr kumimoji="1" lang="en-US" altLang="zh-CN" sz="4400" b="1" dirty="0">
                <a:solidFill>
                  <a:schemeClr val="bg1">
                    <a:lumMod val="95000"/>
                  </a:schemeClr>
                </a:solidFill>
                <a:latin typeface="HYQingKongTiJ" charset="-122"/>
                <a:ea typeface="HYQingKongTiJ" charset="-122"/>
                <a:cs typeface="HYQingKongTiJ" charset="-122"/>
              </a:endParaRPr>
            </a:p>
          </p:txBody>
        </p:sp>
      </p:grpSp>
      <p:pic>
        <p:nvPicPr>
          <p:cNvPr id="7" name="图片 6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7132909" y="1521559"/>
            <a:ext cx="3328417" cy="4990747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 1"/>
          <p:cNvGrpSpPr/>
          <p:nvPr/>
        </p:nvGrpSpPr>
        <p:grpSpPr>
          <a:xfrm>
            <a:off x="2322576" y="345694"/>
            <a:ext cx="7936992" cy="1155700"/>
            <a:chOff x="2322576" y="491998"/>
            <a:chExt cx="7936992" cy="1155700"/>
          </a:xfrm>
        </p:grpSpPr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1">
              <a:alphaModFix amt="50000"/>
            </a:blip>
            <a:stretch>
              <a:fillRect/>
            </a:stretch>
          </p:blipFill>
          <p:spPr>
            <a:xfrm>
              <a:off x="2322576" y="491998"/>
              <a:ext cx="7302500" cy="1155700"/>
            </a:xfrm>
            <a:prstGeom prst="rect">
              <a:avLst/>
            </a:prstGeom>
          </p:spPr>
        </p:pic>
        <p:sp>
          <p:nvSpPr>
            <p:cNvPr id="4" name="文本框 3"/>
            <p:cNvSpPr txBox="1"/>
            <p:nvPr/>
          </p:nvSpPr>
          <p:spPr>
            <a:xfrm>
              <a:off x="2554512" y="685127"/>
              <a:ext cx="7705056" cy="7683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zh-CN" altLang="en-US" sz="4400" b="1" dirty="0">
                  <a:solidFill>
                    <a:schemeClr val="bg1">
                      <a:lumMod val="95000"/>
                    </a:schemeClr>
                  </a:solidFill>
                  <a:latin typeface="HYQingKongTiJ" charset="-122"/>
                  <a:ea typeface="HYQingKongTiJ" charset="-122"/>
                  <a:cs typeface="HYQingKongTiJ" charset="-122"/>
                  <a:sym typeface="+mn-ea"/>
                </a:rPr>
                <a:t>劳   动    最   光    荣</a:t>
              </a:r>
              <a:endParaRPr kumimoji="1" lang="en-US" altLang="zh-CN" sz="4400" b="1" dirty="0">
                <a:solidFill>
                  <a:schemeClr val="bg1">
                    <a:lumMod val="95000"/>
                  </a:schemeClr>
                </a:solidFill>
                <a:latin typeface="HYQingKongTiJ" charset="-122"/>
                <a:ea typeface="HYQingKongTiJ" charset="-122"/>
                <a:cs typeface="HYQingKongTiJ" charset="-122"/>
              </a:endParaRPr>
            </a:p>
          </p:txBody>
        </p:sp>
      </p:grpSp>
      <p:sp>
        <p:nvSpPr>
          <p:cNvPr id="5" name="矩形 4"/>
          <p:cNvSpPr/>
          <p:nvPr/>
        </p:nvSpPr>
        <p:spPr>
          <a:xfrm>
            <a:off x="6407040" y="2485533"/>
            <a:ext cx="4592638" cy="263450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kumimoji="1" lang="zh-CN" altLang="en-US" sz="3200" b="1" dirty="0">
                <a:solidFill>
                  <a:schemeClr val="bg1"/>
                </a:solidFill>
                <a:latin typeface="HYQingKongTiJ" charset="-122"/>
                <a:ea typeface="HYQingKongTiJ" charset="-122"/>
                <a:cs typeface="HYQingKongTiJ" charset="-122"/>
              </a:rPr>
              <a:t>交警叔叔不管刮风下雨都会坚守在自己的岗位上。</a:t>
            </a:r>
            <a:endParaRPr kumimoji="1" lang="zh-CN" altLang="en-US" sz="3200" b="1" dirty="0">
              <a:solidFill>
                <a:schemeClr val="bg1"/>
              </a:solidFill>
              <a:latin typeface="HYQingKongTiJ" charset="-122"/>
              <a:ea typeface="HYQingKongTiJ" charset="-122"/>
              <a:cs typeface="HYQingKongTiJ" charset="-122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1280805" y="1833777"/>
            <a:ext cx="5097204" cy="432692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theme/theme1.xml><?xml version="1.0" encoding="utf-8"?>
<a:theme xmlns:a="http://schemas.openxmlformats.org/drawingml/2006/main" name="office主题">
  <a:themeElements>
    <a:clrScheme name="自定义 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F79646"/>
      </a:hlink>
      <a:folHlink>
        <a:srgbClr val="F79646"/>
      </a:folHlink>
    </a:clrScheme>
    <a:fontScheme name="Office 主题​​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828</Words>
  <Application>WPS 演示</Application>
  <PresentationFormat>自定义</PresentationFormat>
  <Paragraphs>102</Paragraphs>
  <Slides>23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23</vt:i4>
      </vt:variant>
    </vt:vector>
  </HeadingPairs>
  <TitlesOfParts>
    <vt:vector size="36" baseType="lpstr">
      <vt:lpstr>Arial</vt:lpstr>
      <vt:lpstr>宋体</vt:lpstr>
      <vt:lpstr>Wingdings</vt:lpstr>
      <vt:lpstr>微软雅黑</vt:lpstr>
      <vt:lpstr>微软雅黑 Light</vt:lpstr>
      <vt:lpstr>HYQingKongTiJ</vt:lpstr>
      <vt:lpstr>Arial Unicode MS</vt:lpstr>
      <vt:lpstr>Calibri</vt:lpstr>
      <vt:lpstr>Arial</vt:lpstr>
      <vt:lpstr>等线 Light</vt:lpstr>
      <vt:lpstr>Calibri Light</vt:lpstr>
      <vt:lpstr>等线</vt:lpstr>
      <vt:lpstr>office主题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劳动节</dc:title>
  <dc:creator>第一PPT</dc:creator>
  <cp:keywords>www.1ppt.com</cp:keywords>
  <dc:description>www.1ppt.com</dc:description>
  <cp:lastModifiedBy>铭</cp:lastModifiedBy>
  <cp:revision>90</cp:revision>
  <dcterms:created xsi:type="dcterms:W3CDTF">2017-08-18T03:02:00Z</dcterms:created>
  <dcterms:modified xsi:type="dcterms:W3CDTF">2022-03-03T00:59:03Z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2052-11.1.0.11194</vt:lpwstr>
  </property>
  <property fmtid="{D5CDD505-2E9C-101B-9397-08002B2CF9AE}" pid="3" name="ICV">
    <vt:lpwstr>6902962607BF4821B90124D82079E618</vt:lpwstr>
  </property>
</Properties>
</file>