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260" r:id="rId4"/>
    <p:sldId id="2236" r:id="rId6"/>
    <p:sldId id="2261" r:id="rId7"/>
    <p:sldId id="2262" r:id="rId8"/>
    <p:sldId id="2263" r:id="rId9"/>
    <p:sldId id="2265" r:id="rId10"/>
    <p:sldId id="2266" r:id="rId11"/>
    <p:sldId id="2267" r:id="rId12"/>
    <p:sldId id="2269" r:id="rId13"/>
    <p:sldId id="2268" r:id="rId14"/>
    <p:sldId id="2270" r:id="rId15"/>
    <p:sldId id="2271" r:id="rId16"/>
    <p:sldId id="2272" r:id="rId17"/>
    <p:sldId id="2264" r:id="rId18"/>
    <p:sldId id="2273" r:id="rId19"/>
    <p:sldId id="2274" r:id="rId20"/>
    <p:sldId id="2276" r:id="rId21"/>
    <p:sldId id="2275" r:id="rId22"/>
    <p:sldId id="2277" r:id="rId23"/>
    <p:sldId id="2279" r:id="rId24"/>
    <p:sldId id="2280" r:id="rId25"/>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5D9A"/>
    <a:srgbClr val="4973F5"/>
    <a:srgbClr val="201F41"/>
    <a:srgbClr val="13B68B"/>
    <a:srgbClr val="FF9000"/>
    <a:srgbClr val="255E96"/>
    <a:srgbClr val="C1A985"/>
    <a:srgbClr val="4B5F8E"/>
    <a:srgbClr val="112D69"/>
    <a:srgbClr val="1B4A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29"/>
    <p:restoredTop sz="96176"/>
  </p:normalViewPr>
  <p:slideViewPr>
    <p:cSldViewPr snapToGrid="0">
      <p:cViewPr>
        <p:scale>
          <a:sx n="75" d="100"/>
          <a:sy n="75" d="100"/>
        </p:scale>
        <p:origin x="-1752" y="-942"/>
      </p:cViewPr>
      <p:guideLst>
        <p:guide orient="horz" pos="2181"/>
        <p:guide pos="3786"/>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28.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7C8676-D412-4E76-8466-F5B9875AD4E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C896A-26C4-4A8D-AD84-7E3D4B95EE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8C896A-26C4-4A8D-AD84-7E3D4B95EE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ffice">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506A1B-64AD-4839-9CED-1019D10FC7F4}" type="slidenum">
              <a:rPr lang="zh-CN" altLang="en-US" smtClean="0"/>
            </a:fld>
            <a:endParaRPr lang="zh-CN" altLang="en-US"/>
          </a:p>
        </p:txBody>
      </p:sp>
      <p:sp>
        <p:nvSpPr>
          <p:cNvPr id="13" name="TextBox 12"/>
          <p:cNvSpPr txBox="1"/>
          <p:nvPr userDrawn="1"/>
        </p:nvSpPr>
        <p:spPr>
          <a:xfrm>
            <a:off x="8409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8FAC8BC-F422-48EF-9D61-7B83A2F2E60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506A1B-64AD-4839-9CED-1019D10FC7F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AC8BC-F422-48EF-9D61-7B83A2F2E60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06A1B-64AD-4839-9CED-1019D10FC7F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8" Type="http://schemas.openxmlformats.org/officeDocument/2006/relationships/notesSlide" Target="../notesSlides/notesSlide16.xml"/><Relationship Id="rId17" Type="http://schemas.openxmlformats.org/officeDocument/2006/relationships/slideLayout" Target="../slideLayouts/slideLayout8.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8.xml"/><Relationship Id="rId2" Type="http://schemas.openxmlformats.org/officeDocument/2006/relationships/image" Target="../media/image4.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3" Type="http://schemas.openxmlformats.org/officeDocument/2006/relationships/notesSlide" Target="../notesSlides/notesSlide7.xml"/><Relationship Id="rId12" Type="http://schemas.openxmlformats.org/officeDocument/2006/relationships/slideLayout" Target="../slideLayouts/slideLayout8.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8.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a:off x="2223770" y="0"/>
            <a:ext cx="2011045" cy="6821805"/>
          </a:xfrm>
          <a:prstGeom prst="rect">
            <a:avLst/>
          </a:prstGeom>
        </p:spPr>
      </p:pic>
      <p:sp>
        <p:nvSpPr>
          <p:cNvPr id="19" name="椭圆 18"/>
          <p:cNvSpPr/>
          <p:nvPr/>
        </p:nvSpPr>
        <p:spPr>
          <a:xfrm>
            <a:off x="1356360"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596900"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5255895" y="2640965"/>
            <a:ext cx="5978525" cy="1015663"/>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6000" dirty="0">
                <a:solidFill>
                  <a:srgbClr val="435D9A"/>
                </a:solidFill>
                <a:latin typeface="方正正黑简体" panose="02000000000000000000" pitchFamily="2" charset="-122"/>
                <a:ea typeface="方正正黑简体" panose="02000000000000000000" pitchFamily="2" charset="-122"/>
                <a:cs typeface="+mn-ea"/>
                <a:sym typeface="+mn-lt"/>
              </a:rPr>
              <a:t>蓝</a:t>
            </a:r>
            <a:r>
              <a:rPr lang="zh-CN" altLang="en-US" sz="6000" dirty="0" smtClean="0">
                <a:solidFill>
                  <a:srgbClr val="435D9A"/>
                </a:solidFill>
                <a:latin typeface="方正正黑简体" panose="02000000000000000000" pitchFamily="2" charset="-122"/>
                <a:ea typeface="方正正黑简体" panose="02000000000000000000" pitchFamily="2" charset="-122"/>
                <a:cs typeface="+mn-ea"/>
                <a:sym typeface="+mn-lt"/>
              </a:rPr>
              <a:t>色工作总结</a:t>
            </a:r>
            <a:endParaRPr kumimoji="0" lang="zh-CN" altLang="en-US" sz="6000" i="0" u="none" strike="noStrike" kern="1200" cap="none" spc="0" normalizeH="0" baseline="0" noProof="0" dirty="0">
              <a:ln>
                <a:noFill/>
              </a:ln>
              <a:solidFill>
                <a:srgbClr val="435D9A"/>
              </a:solidFill>
              <a:effectLst/>
              <a:uLnTx/>
              <a:uFillTx/>
              <a:latin typeface="方正正黑简体" panose="02000000000000000000" pitchFamily="2" charset="-122"/>
              <a:ea typeface="方正正黑简体" panose="02000000000000000000" pitchFamily="2" charset="-122"/>
              <a:cs typeface="+mn-ea"/>
              <a:sym typeface="+mn-lt"/>
            </a:endParaRPr>
          </a:p>
        </p:txBody>
      </p:sp>
      <p:sp>
        <p:nvSpPr>
          <p:cNvPr id="10" name="文本框 9"/>
          <p:cNvSpPr txBox="1"/>
          <p:nvPr/>
        </p:nvSpPr>
        <p:spPr>
          <a:xfrm>
            <a:off x="5255895" y="1656715"/>
            <a:ext cx="3855085" cy="1015663"/>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6000" spc="300" noProof="0" dirty="0">
                <a:solidFill>
                  <a:srgbClr val="435D9A"/>
                </a:solidFill>
                <a:latin typeface="方正正黑简体" panose="02000000000000000000" pitchFamily="2" charset="-122"/>
                <a:ea typeface="方正正黑简体" panose="02000000000000000000" pitchFamily="2" charset="-122"/>
                <a:cs typeface="+mn-ea"/>
                <a:sym typeface="+mn-lt"/>
              </a:rPr>
              <a:t>精</a:t>
            </a:r>
            <a:r>
              <a:rPr lang="zh-CN" altLang="en-US" sz="6000" spc="300" noProof="0" dirty="0" smtClean="0">
                <a:solidFill>
                  <a:srgbClr val="435D9A"/>
                </a:solidFill>
                <a:latin typeface="方正正黑简体" panose="02000000000000000000" pitchFamily="2" charset="-122"/>
                <a:ea typeface="方正正黑简体" panose="02000000000000000000" pitchFamily="2" charset="-122"/>
                <a:cs typeface="+mn-ea"/>
                <a:sym typeface="+mn-lt"/>
              </a:rPr>
              <a:t>致商务</a:t>
            </a:r>
            <a:endParaRPr kumimoji="0" lang="zh-CN" sz="6000" u="none" strike="noStrike" kern="1200" cap="none" spc="300" normalizeH="0" baseline="0" noProof="0" dirty="0">
              <a:ln>
                <a:noFill/>
              </a:ln>
              <a:solidFill>
                <a:srgbClr val="435D9A"/>
              </a:solidFill>
              <a:effectLst/>
              <a:uLnTx/>
              <a:uFillTx/>
              <a:latin typeface="方正正黑简体" panose="02000000000000000000" pitchFamily="2" charset="-122"/>
              <a:ea typeface="方正正黑简体" panose="02000000000000000000" pitchFamily="2" charset="-122"/>
              <a:cs typeface="+mn-ea"/>
              <a:sym typeface="+mn-lt"/>
            </a:endParaRPr>
          </a:p>
        </p:txBody>
      </p:sp>
      <p:sp>
        <p:nvSpPr>
          <p:cNvPr id="14" name="圆角矩形 13"/>
          <p:cNvSpPr/>
          <p:nvPr/>
        </p:nvSpPr>
        <p:spPr>
          <a:xfrm>
            <a:off x="5416550" y="38354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solidFill>
                  <a:schemeClr val="tx1">
                    <a:lumMod val="75000"/>
                    <a:lumOff val="25000"/>
                  </a:schemeClr>
                </a:solidFill>
                <a:cs typeface="+mn-ea"/>
                <a:sym typeface="+mn-lt"/>
              </a:rPr>
              <a:t>-BLUE COLOR BUSINESS PLANNING TEMPLATE-</a:t>
            </a:r>
            <a:endParaRPr lang="en-US" altLang="zh-CN" dirty="0">
              <a:solidFill>
                <a:schemeClr val="tx1">
                  <a:lumMod val="75000"/>
                  <a:lumOff val="25000"/>
                </a:schemeClr>
              </a:solidFill>
              <a:cs typeface="+mn-ea"/>
              <a:sym typeface="+mn-lt"/>
            </a:endParaRPr>
          </a:p>
        </p:txBody>
      </p:sp>
      <p:grpSp>
        <p:nvGrpSpPr>
          <p:cNvPr id="25" name="组合 24"/>
          <p:cNvGrpSpPr/>
          <p:nvPr/>
        </p:nvGrpSpPr>
        <p:grpSpPr>
          <a:xfrm>
            <a:off x="5059045" y="697230"/>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商业计划书</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5416550"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cs typeface="+mn-ea"/>
                <a:sym typeface="+mn-lt"/>
              </a:rPr>
              <a:t>汇报人</a:t>
            </a:r>
            <a:r>
              <a:rPr lang="zh-CN" altLang="en-US" dirty="0" smtClean="0">
                <a:solidFill>
                  <a:schemeClr val="bg1"/>
                </a:solidFill>
                <a:cs typeface="+mn-ea"/>
                <a:sym typeface="+mn-lt"/>
              </a:rPr>
              <a:t>：</a:t>
            </a:r>
            <a:r>
              <a:rPr lang="en-US" dirty="0" smtClean="0">
                <a:solidFill>
                  <a:schemeClr val="bg1"/>
                </a:solidFill>
                <a:cs typeface="+mn-ea"/>
                <a:sym typeface="+mn-lt"/>
              </a:rPr>
              <a:t>PC6</a:t>
            </a:r>
            <a:endParaRPr lang="en-US" dirty="0">
              <a:solidFill>
                <a:schemeClr val="bg1"/>
              </a:solidFill>
              <a:cs typeface="+mn-ea"/>
              <a:sym typeface="+mn-lt"/>
            </a:endParaRPr>
          </a:p>
        </p:txBody>
      </p:sp>
      <p:sp>
        <p:nvSpPr>
          <p:cNvPr id="27" name="矩形 26"/>
          <p:cNvSpPr/>
          <p:nvPr/>
        </p:nvSpPr>
        <p:spPr>
          <a:xfrm>
            <a:off x="8630920"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cs typeface="+mn-ea"/>
                <a:sym typeface="+mn-lt"/>
              </a:rPr>
              <a:t>时间：</a:t>
            </a:r>
            <a:r>
              <a:rPr lang="en-US" altLang="zh-CN" dirty="0" smtClean="0">
                <a:solidFill>
                  <a:schemeClr val="bg1"/>
                </a:solidFill>
                <a:cs typeface="+mn-ea"/>
                <a:sym typeface="+mn-lt"/>
              </a:rPr>
              <a:t>20XX</a:t>
            </a:r>
            <a:endParaRPr lang="en-US" altLang="zh-CN" dirty="0">
              <a:solidFill>
                <a:schemeClr val="bg1"/>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32" name="组合 31"/>
          <p:cNvGrpSpPr/>
          <p:nvPr/>
        </p:nvGrpSpPr>
        <p:grpSpPr>
          <a:xfrm>
            <a:off x="9034780" y="1703070"/>
            <a:ext cx="2122805" cy="945515"/>
            <a:chOff x="14228" y="2682"/>
            <a:chExt cx="3343" cy="1489"/>
          </a:xfrm>
        </p:grpSpPr>
        <p:grpSp>
          <p:nvGrpSpPr>
            <p:cNvPr id="13" name="组合 12"/>
            <p:cNvGrpSpPr/>
            <p:nvPr/>
          </p:nvGrpSpPr>
          <p:grpSpPr>
            <a:xfrm>
              <a:off x="14228" y="2682"/>
              <a:ext cx="3343" cy="1489"/>
              <a:chOff x="14228" y="2672"/>
              <a:chExt cx="3343" cy="1489"/>
            </a:xfrm>
          </p:grpSpPr>
          <p:sp>
            <p:nvSpPr>
              <p:cNvPr id="11" name="圆角矩形 10"/>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4364" y="2820"/>
                <a:ext cx="3071" cy="13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a:solidFill>
                      <a:schemeClr val="bg1"/>
                    </a:solidFill>
                    <a:latin typeface="Agency FB" panose="020B0503020202020204" pitchFamily="34" charset="0"/>
                    <a:cs typeface="+mn-ea"/>
                    <a:sym typeface="+mn-lt"/>
                  </a:rPr>
                  <a:t>BUSINESS &amp;</a:t>
                </a:r>
                <a:endParaRPr lang="en-US" altLang="zh-CN" sz="2400" dirty="0">
                  <a:solidFill>
                    <a:schemeClr val="bg1"/>
                  </a:solidFill>
                  <a:latin typeface="Agency FB" panose="020B0503020202020204" pitchFamily="34" charset="0"/>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a:solidFill>
                      <a:schemeClr val="bg1"/>
                    </a:solidFill>
                    <a:latin typeface="Agency FB" panose="020B0503020202020204" pitchFamily="34" charset="0"/>
                    <a:cs typeface="+mn-ea"/>
                    <a:sym typeface="+mn-lt"/>
                  </a:rPr>
                  <a:t>PLANNING</a:t>
                </a:r>
                <a:endParaRPr kumimoji="0" lang="en-US" altLang="zh-CN" sz="2400" i="0" u="none" strike="noStrike" kern="1200" cap="none" spc="0" normalizeH="0" baseline="0" noProof="0" dirty="0">
                  <a:ln>
                    <a:noFill/>
                  </a:ln>
                  <a:solidFill>
                    <a:schemeClr val="bg1"/>
                  </a:solidFill>
                  <a:effectLst/>
                  <a:uLnTx/>
                  <a:uFillTx/>
                  <a:latin typeface="Agency FB" panose="020B0503020202020204" pitchFamily="34" charset="0"/>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dissolve">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dissolve">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13" presetClass="entr" presetSubtype="16" fill="hold" nodeType="click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plus(in)">
                                      <p:cBhvr>
                                        <p:cTn id="64"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0" grpId="0"/>
      <p:bldP spid="10" grpId="1"/>
      <p:bldP spid="14" grpId="0" bldLvl="0" animBg="1"/>
      <p:bldP spid="14" grpId="1" animBg="1"/>
      <p:bldP spid="26" grpId="0" bldLvl="0" animBg="1"/>
      <p:bldP spid="26" grpId="1" animBg="1"/>
      <p:bldP spid="27" grpId="0" bldLvl="0" animBg="1"/>
      <p:bldP spid="27"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19" cy="727"/>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02. </a:t>
              </a:r>
              <a:r>
                <a:rPr lang="zh-CN" altLang="en-US" sz="2400" dirty="0">
                  <a:solidFill>
                    <a:srgbClr val="435D9A"/>
                  </a:solidFill>
                  <a:cs typeface="+mn-ea"/>
                  <a:sym typeface="+mn-lt"/>
                </a:rPr>
                <a:t>工作目标展示</a:t>
              </a:r>
              <a:endParaRPr lang="zh-CN" altLang="en-US" sz="2400" dirty="0">
                <a:solidFill>
                  <a:srgbClr val="435D9A"/>
                </a:solidFill>
                <a:cs typeface="+mn-ea"/>
                <a:sym typeface="+mn-lt"/>
              </a:endParaRPr>
            </a:p>
          </p:txBody>
        </p:sp>
      </p:grpSp>
      <p:cxnSp>
        <p:nvCxnSpPr>
          <p:cNvPr id="27" name="Straight Connector 1"/>
          <p:cNvCxnSpPr/>
          <p:nvPr/>
        </p:nvCxnSpPr>
        <p:spPr>
          <a:xfrm>
            <a:off x="7310359" y="3581585"/>
            <a:ext cx="3764185" cy="0"/>
          </a:xfrm>
          <a:prstGeom prst="line">
            <a:avLst/>
          </a:prstGeom>
          <a:ln w="15875">
            <a:solidFill>
              <a:schemeClr val="bg1">
                <a:lumMod val="9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8" name="Oval 2"/>
          <p:cNvSpPr/>
          <p:nvPr/>
        </p:nvSpPr>
        <p:spPr>
          <a:xfrm>
            <a:off x="5078930" y="2572264"/>
            <a:ext cx="2021449" cy="2021449"/>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29" name="Block Arc 7"/>
          <p:cNvSpPr/>
          <p:nvPr/>
        </p:nvSpPr>
        <p:spPr>
          <a:xfrm flipH="1" flipV="1">
            <a:off x="4488092" y="1981426"/>
            <a:ext cx="3203125" cy="3203124"/>
          </a:xfrm>
          <a:prstGeom prst="blockArc">
            <a:avLst>
              <a:gd name="adj1" fmla="val 21599999"/>
              <a:gd name="adj2" fmla="val 8180671"/>
              <a:gd name="adj3" fmla="val 11913"/>
            </a:avLst>
          </a:prstGeom>
          <a:solidFill>
            <a:srgbClr val="435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0" name="Isosceles Triangle 8"/>
          <p:cNvSpPr/>
          <p:nvPr/>
        </p:nvSpPr>
        <p:spPr>
          <a:xfrm rot="18900000" flipH="1" flipV="1">
            <a:off x="6966834" y="2506533"/>
            <a:ext cx="658106" cy="567333"/>
          </a:xfrm>
          <a:prstGeom prst="triangle">
            <a:avLst/>
          </a:prstGeom>
          <a:solidFill>
            <a:srgbClr val="435D9A"/>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1" name="Block Arc 10"/>
          <p:cNvSpPr/>
          <p:nvPr/>
        </p:nvSpPr>
        <p:spPr>
          <a:xfrm>
            <a:off x="4615092" y="2108426"/>
            <a:ext cx="3203125" cy="3203124"/>
          </a:xfrm>
          <a:prstGeom prst="blockArc">
            <a:avLst>
              <a:gd name="adj1" fmla="val 21599999"/>
              <a:gd name="adj2" fmla="val 8180671"/>
              <a:gd name="adj3" fmla="val 11913"/>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2" name="Isosceles Triangle 11"/>
          <p:cNvSpPr/>
          <p:nvPr/>
        </p:nvSpPr>
        <p:spPr>
          <a:xfrm rot="8100000" flipV="1">
            <a:off x="4562444" y="4108590"/>
            <a:ext cx="658105" cy="567333"/>
          </a:xfrm>
          <a:prstGeom prst="triangle">
            <a:avLst/>
          </a:pr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cxnSp>
        <p:nvCxnSpPr>
          <p:cNvPr id="33" name="Straight Connector 12"/>
          <p:cNvCxnSpPr/>
          <p:nvPr/>
        </p:nvCxnSpPr>
        <p:spPr>
          <a:xfrm flipH="1">
            <a:off x="1330940" y="3570952"/>
            <a:ext cx="3528176" cy="0"/>
          </a:xfrm>
          <a:prstGeom prst="line">
            <a:avLst/>
          </a:prstGeom>
          <a:ln w="15875">
            <a:solidFill>
              <a:schemeClr val="bg1">
                <a:lumMod val="9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4" name="Freeform: Shape 77"/>
          <p:cNvSpPr/>
          <p:nvPr/>
        </p:nvSpPr>
        <p:spPr bwMode="auto">
          <a:xfrm>
            <a:off x="2789755" y="3700943"/>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5" name="Freeform: Shape 78"/>
          <p:cNvSpPr/>
          <p:nvPr/>
        </p:nvSpPr>
        <p:spPr bwMode="auto">
          <a:xfrm>
            <a:off x="2112133" y="3700943"/>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6" name="Freeform: Shape 79"/>
          <p:cNvSpPr/>
          <p:nvPr/>
        </p:nvSpPr>
        <p:spPr bwMode="auto">
          <a:xfrm>
            <a:off x="3467378" y="3700943"/>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7" name="Freeform: Shape 80"/>
          <p:cNvSpPr/>
          <p:nvPr/>
        </p:nvSpPr>
        <p:spPr bwMode="auto">
          <a:xfrm>
            <a:off x="9054213" y="3036529"/>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8" name="Freeform: Shape 81"/>
          <p:cNvSpPr/>
          <p:nvPr/>
        </p:nvSpPr>
        <p:spPr bwMode="auto">
          <a:xfrm>
            <a:off x="8376591" y="3036529"/>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sp>
        <p:nvSpPr>
          <p:cNvPr id="39" name="Freeform: Shape 82"/>
          <p:cNvSpPr/>
          <p:nvPr/>
        </p:nvSpPr>
        <p:spPr bwMode="auto">
          <a:xfrm>
            <a:off x="9731836" y="3036529"/>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lumMod val="95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cs typeface="+mn-ea"/>
              <a:sym typeface="+mn-lt"/>
            </a:endParaRPr>
          </a:p>
        </p:txBody>
      </p:sp>
      <p:grpSp>
        <p:nvGrpSpPr>
          <p:cNvPr id="16" name="组合 15"/>
          <p:cNvGrpSpPr/>
          <p:nvPr/>
        </p:nvGrpSpPr>
        <p:grpSpPr>
          <a:xfrm>
            <a:off x="1330940" y="2204893"/>
            <a:ext cx="2856141" cy="978734"/>
            <a:chOff x="874712" y="3344238"/>
            <a:chExt cx="2856141" cy="978734"/>
          </a:xfrm>
        </p:grpSpPr>
        <p:sp>
          <p:nvSpPr>
            <p:cNvPr id="17" name="矩形 16"/>
            <p:cNvSpPr/>
            <p:nvPr/>
          </p:nvSpPr>
          <p:spPr>
            <a:xfrm>
              <a:off x="874712" y="3677812"/>
              <a:ext cx="2856141" cy="645160"/>
            </a:xfrm>
            <a:prstGeom prst="rect">
              <a:avLst/>
            </a:prstGeom>
          </p:spPr>
          <p:txBody>
            <a:bodyPr wrap="square">
              <a:spAutoFit/>
              <a:scene3d>
                <a:camera prst="orthographicFront"/>
                <a:lightRig rig="threePt" dir="t"/>
              </a:scene3d>
              <a:sp3d contourW="12700"/>
            </a:bodyPr>
            <a:lstStyle/>
            <a:p>
              <a:pPr algn="l"/>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18" name="矩形 17"/>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工作目标展示</a:t>
              </a:r>
              <a:endParaRPr lang="zh-CN" altLang="en-US" sz="1600" b="1" dirty="0">
                <a:solidFill>
                  <a:schemeClr val="tx1"/>
                </a:solidFill>
                <a:cs typeface="+mn-ea"/>
                <a:sym typeface="+mn-lt"/>
              </a:endParaRPr>
            </a:p>
          </p:txBody>
        </p:sp>
      </p:grpSp>
      <p:grpSp>
        <p:nvGrpSpPr>
          <p:cNvPr id="19" name="组合 18"/>
          <p:cNvGrpSpPr/>
          <p:nvPr/>
        </p:nvGrpSpPr>
        <p:grpSpPr>
          <a:xfrm>
            <a:off x="8218403" y="3951787"/>
            <a:ext cx="2856141" cy="978734"/>
            <a:chOff x="874712" y="3344238"/>
            <a:chExt cx="2856141" cy="978734"/>
          </a:xfrm>
        </p:grpSpPr>
        <p:sp>
          <p:nvSpPr>
            <p:cNvPr id="20" name="矩形 19"/>
            <p:cNvSpPr/>
            <p:nvPr/>
          </p:nvSpPr>
          <p:spPr>
            <a:xfrm>
              <a:off x="874712" y="3677812"/>
              <a:ext cx="2856141" cy="645160"/>
            </a:xfrm>
            <a:prstGeom prst="rect">
              <a:avLst/>
            </a:prstGeom>
          </p:spPr>
          <p:txBody>
            <a:bodyPr wrap="square">
              <a:spAutoFit/>
              <a:scene3d>
                <a:camera prst="orthographicFront"/>
                <a:lightRig rig="threePt" dir="t"/>
              </a:scene3d>
              <a:sp3d contourW="12700"/>
            </a:bodyPr>
            <a:lstStyle/>
            <a:p>
              <a:pPr algn="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21" name="矩形 20"/>
            <p:cNvSpPr/>
            <p:nvPr/>
          </p:nvSpPr>
          <p:spPr>
            <a:xfrm>
              <a:off x="1488879" y="3344238"/>
              <a:ext cx="2241974"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rgbClr val="435D9A"/>
                  </a:solidFill>
                  <a:cs typeface="+mn-ea"/>
                  <a:sym typeface="+mn-lt"/>
                </a:rPr>
                <a:t>工作目标展示</a:t>
              </a:r>
              <a:endParaRPr lang="zh-CN" altLang="en-US" sz="1600" b="1" dirty="0">
                <a:solidFill>
                  <a:schemeClr val="tx1"/>
                </a:solidFill>
                <a:cs typeface="+mn-ea"/>
                <a:sym typeface="+mn-lt"/>
              </a:endParaRPr>
            </a:p>
          </p:txBody>
        </p:sp>
      </p:grpSp>
      <p:pic>
        <p:nvPicPr>
          <p:cNvPr id="24" name="图片 23" descr="E:\设计\PPT\图片3.png图片3"/>
          <p:cNvPicPr>
            <a:picLocks noChangeAspect="1"/>
          </p:cNvPicPr>
          <p:nvPr/>
        </p:nvPicPr>
        <p:blipFill>
          <a:blip r:embed="rId2" cstate="screen"/>
          <a:srcRect/>
          <a:stretch>
            <a:fillRect/>
          </a:stretch>
        </p:blipFill>
        <p:spPr>
          <a:xfrm>
            <a:off x="5251450" y="2700655"/>
            <a:ext cx="1825625" cy="1732915"/>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53" presetClass="entr" presetSubtype="528"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fltVal val="0"/>
                                          </p:val>
                                        </p:tav>
                                        <p:tav tm="100000">
                                          <p:val>
                                            <p:strVal val="#ppt_h"/>
                                          </p:val>
                                        </p:tav>
                                      </p:tavLst>
                                    </p:anim>
                                    <p:animEffect transition="in" filter="fade">
                                      <p:cBhvr>
                                        <p:cTn id="18" dur="500"/>
                                        <p:tgtEl>
                                          <p:spTgt spid="27"/>
                                        </p:tgtEl>
                                      </p:cBhvr>
                                    </p:animEffect>
                                    <p:anim calcmode="lin" valueType="num">
                                      <p:cBhvr>
                                        <p:cTn id="19" dur="500" fill="hold"/>
                                        <p:tgtEl>
                                          <p:spTgt spid="27"/>
                                        </p:tgtEl>
                                        <p:attrNameLst>
                                          <p:attrName>ppt_x</p:attrName>
                                        </p:attrNameLst>
                                      </p:cBhvr>
                                      <p:tavLst>
                                        <p:tav tm="0">
                                          <p:val>
                                            <p:fltVal val="0.5"/>
                                          </p:val>
                                        </p:tav>
                                        <p:tav tm="100000">
                                          <p:val>
                                            <p:strVal val="#ppt_x"/>
                                          </p:val>
                                        </p:tav>
                                      </p:tavLst>
                                    </p:anim>
                                    <p:anim calcmode="lin" valueType="num">
                                      <p:cBhvr>
                                        <p:cTn id="20" dur="500" fill="hold"/>
                                        <p:tgtEl>
                                          <p:spTgt spid="27"/>
                                        </p:tgtEl>
                                        <p:attrNameLst>
                                          <p:attrName>ppt_y</p:attrName>
                                        </p:attrNameLst>
                                      </p:cBhvr>
                                      <p:tavLst>
                                        <p:tav tm="0">
                                          <p:val>
                                            <p:fltVal val="0.5"/>
                                          </p:val>
                                        </p:tav>
                                        <p:tav tm="100000">
                                          <p:val>
                                            <p:strVal val="#ppt_y"/>
                                          </p:val>
                                        </p:tav>
                                      </p:tavLst>
                                    </p:anim>
                                  </p:childTnLst>
                                </p:cTn>
                              </p:par>
                              <p:par>
                                <p:cTn id="21" presetID="53" presetClass="entr" presetSubtype="52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anim calcmode="lin" valueType="num">
                                      <p:cBhvr>
                                        <p:cTn id="26" dur="500" fill="hold"/>
                                        <p:tgtEl>
                                          <p:spTgt spid="28"/>
                                        </p:tgtEl>
                                        <p:attrNameLst>
                                          <p:attrName>ppt_x</p:attrName>
                                        </p:attrNameLst>
                                      </p:cBhvr>
                                      <p:tavLst>
                                        <p:tav tm="0">
                                          <p:val>
                                            <p:fltVal val="0.5"/>
                                          </p:val>
                                        </p:tav>
                                        <p:tav tm="100000">
                                          <p:val>
                                            <p:strVal val="#ppt_x"/>
                                          </p:val>
                                        </p:tav>
                                      </p:tavLst>
                                    </p:anim>
                                    <p:anim calcmode="lin" valueType="num">
                                      <p:cBhvr>
                                        <p:cTn id="27" dur="500" fill="hold"/>
                                        <p:tgtEl>
                                          <p:spTgt spid="28"/>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anim calcmode="lin" valueType="num">
                                      <p:cBhvr>
                                        <p:cTn id="33" dur="500" fill="hold"/>
                                        <p:tgtEl>
                                          <p:spTgt spid="29"/>
                                        </p:tgtEl>
                                        <p:attrNameLst>
                                          <p:attrName>ppt_x</p:attrName>
                                        </p:attrNameLst>
                                      </p:cBhvr>
                                      <p:tavLst>
                                        <p:tav tm="0">
                                          <p:val>
                                            <p:fltVal val="0.5"/>
                                          </p:val>
                                        </p:tav>
                                        <p:tav tm="100000">
                                          <p:val>
                                            <p:strVal val="#ppt_x"/>
                                          </p:val>
                                        </p:tav>
                                      </p:tavLst>
                                    </p:anim>
                                    <p:anim calcmode="lin" valueType="num">
                                      <p:cBhvr>
                                        <p:cTn id="34" dur="500" fill="hold"/>
                                        <p:tgtEl>
                                          <p:spTgt spid="29"/>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fltVal val="0.5"/>
                                          </p:val>
                                        </p:tav>
                                        <p:tav tm="100000">
                                          <p:val>
                                            <p:strVal val="#ppt_x"/>
                                          </p:val>
                                        </p:tav>
                                      </p:tavLst>
                                    </p:anim>
                                    <p:anim calcmode="lin" valueType="num">
                                      <p:cBhvr>
                                        <p:cTn id="41" dur="500" fill="hold"/>
                                        <p:tgtEl>
                                          <p:spTgt spid="30"/>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anim calcmode="lin" valueType="num">
                                      <p:cBhvr>
                                        <p:cTn id="47" dur="500" fill="hold"/>
                                        <p:tgtEl>
                                          <p:spTgt spid="31"/>
                                        </p:tgtEl>
                                        <p:attrNameLst>
                                          <p:attrName>ppt_x</p:attrName>
                                        </p:attrNameLst>
                                      </p:cBhvr>
                                      <p:tavLst>
                                        <p:tav tm="0">
                                          <p:val>
                                            <p:fltVal val="0.5"/>
                                          </p:val>
                                        </p:tav>
                                        <p:tav tm="100000">
                                          <p:val>
                                            <p:strVal val="#ppt_x"/>
                                          </p:val>
                                        </p:tav>
                                      </p:tavLst>
                                    </p:anim>
                                    <p:anim calcmode="lin" valueType="num">
                                      <p:cBhvr>
                                        <p:cTn id="48" dur="500" fill="hold"/>
                                        <p:tgtEl>
                                          <p:spTgt spid="31"/>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fltVal val="0.5"/>
                                          </p:val>
                                        </p:tav>
                                        <p:tav tm="100000">
                                          <p:val>
                                            <p:strVal val="#ppt_x"/>
                                          </p:val>
                                        </p:tav>
                                      </p:tavLst>
                                    </p:anim>
                                    <p:anim calcmode="lin" valueType="num">
                                      <p:cBhvr>
                                        <p:cTn id="55" dur="500" fill="hold"/>
                                        <p:tgtEl>
                                          <p:spTgt spid="32"/>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anim calcmode="lin" valueType="num">
                                      <p:cBhvr>
                                        <p:cTn id="61" dur="500" fill="hold"/>
                                        <p:tgtEl>
                                          <p:spTgt spid="33"/>
                                        </p:tgtEl>
                                        <p:attrNameLst>
                                          <p:attrName>ppt_x</p:attrName>
                                        </p:attrNameLst>
                                      </p:cBhvr>
                                      <p:tavLst>
                                        <p:tav tm="0">
                                          <p:val>
                                            <p:fltVal val="0.5"/>
                                          </p:val>
                                        </p:tav>
                                        <p:tav tm="100000">
                                          <p:val>
                                            <p:strVal val="#ppt_x"/>
                                          </p:val>
                                        </p:tav>
                                      </p:tavLst>
                                    </p:anim>
                                    <p:anim calcmode="lin" valueType="num">
                                      <p:cBhvr>
                                        <p:cTn id="62" dur="500" fill="hold"/>
                                        <p:tgtEl>
                                          <p:spTgt spid="33"/>
                                        </p:tgtEl>
                                        <p:attrNameLst>
                                          <p:attrName>ppt_y</p:attrName>
                                        </p:attrNameLst>
                                      </p:cBhvr>
                                      <p:tavLst>
                                        <p:tav tm="0">
                                          <p:val>
                                            <p:fltVal val="0.5"/>
                                          </p:val>
                                        </p:tav>
                                        <p:tav tm="100000">
                                          <p:val>
                                            <p:strVal val="#ppt_y"/>
                                          </p:val>
                                        </p:tav>
                                      </p:tavLst>
                                    </p:anim>
                                  </p:childTnLst>
                                </p:cTn>
                              </p:par>
                              <p:par>
                                <p:cTn id="63" presetID="53" presetClass="entr" presetSubtype="528"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anim calcmode="lin" valueType="num">
                                      <p:cBhvr>
                                        <p:cTn id="68" dur="500" fill="hold"/>
                                        <p:tgtEl>
                                          <p:spTgt spid="34"/>
                                        </p:tgtEl>
                                        <p:attrNameLst>
                                          <p:attrName>ppt_x</p:attrName>
                                        </p:attrNameLst>
                                      </p:cBhvr>
                                      <p:tavLst>
                                        <p:tav tm="0">
                                          <p:val>
                                            <p:fltVal val="0.5"/>
                                          </p:val>
                                        </p:tav>
                                        <p:tav tm="100000">
                                          <p:val>
                                            <p:strVal val="#ppt_x"/>
                                          </p:val>
                                        </p:tav>
                                      </p:tavLst>
                                    </p:anim>
                                    <p:anim calcmode="lin" valueType="num">
                                      <p:cBhvr>
                                        <p:cTn id="69" dur="500" fill="hold"/>
                                        <p:tgtEl>
                                          <p:spTgt spid="34"/>
                                        </p:tgtEl>
                                        <p:attrNameLst>
                                          <p:attrName>ppt_y</p:attrName>
                                        </p:attrNameLst>
                                      </p:cBhvr>
                                      <p:tavLst>
                                        <p:tav tm="0">
                                          <p:val>
                                            <p:fltVal val="0.5"/>
                                          </p:val>
                                        </p:tav>
                                        <p:tav tm="100000">
                                          <p:val>
                                            <p:strVal val="#ppt_y"/>
                                          </p:val>
                                        </p:tav>
                                      </p:tavLst>
                                    </p:anim>
                                  </p:childTnLst>
                                </p:cTn>
                              </p:par>
                              <p:par>
                                <p:cTn id="70" presetID="53" presetClass="entr" presetSubtype="528"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Effect transition="in" filter="fade">
                                      <p:cBhvr>
                                        <p:cTn id="74" dur="500"/>
                                        <p:tgtEl>
                                          <p:spTgt spid="35"/>
                                        </p:tgtEl>
                                      </p:cBhvr>
                                    </p:animEffect>
                                    <p:anim calcmode="lin" valueType="num">
                                      <p:cBhvr>
                                        <p:cTn id="75" dur="500" fill="hold"/>
                                        <p:tgtEl>
                                          <p:spTgt spid="35"/>
                                        </p:tgtEl>
                                        <p:attrNameLst>
                                          <p:attrName>ppt_x</p:attrName>
                                        </p:attrNameLst>
                                      </p:cBhvr>
                                      <p:tavLst>
                                        <p:tav tm="0">
                                          <p:val>
                                            <p:fltVal val="0.5"/>
                                          </p:val>
                                        </p:tav>
                                        <p:tav tm="100000">
                                          <p:val>
                                            <p:strVal val="#ppt_x"/>
                                          </p:val>
                                        </p:tav>
                                      </p:tavLst>
                                    </p:anim>
                                    <p:anim calcmode="lin" valueType="num">
                                      <p:cBhvr>
                                        <p:cTn id="76" dur="500" fill="hold"/>
                                        <p:tgtEl>
                                          <p:spTgt spid="35"/>
                                        </p:tgtEl>
                                        <p:attrNameLst>
                                          <p:attrName>ppt_y</p:attrName>
                                        </p:attrNameLst>
                                      </p:cBhvr>
                                      <p:tavLst>
                                        <p:tav tm="0">
                                          <p:val>
                                            <p:fltVal val="0.5"/>
                                          </p:val>
                                        </p:tav>
                                        <p:tav tm="100000">
                                          <p:val>
                                            <p:strVal val="#ppt_y"/>
                                          </p:val>
                                        </p:tav>
                                      </p:tavLst>
                                    </p:anim>
                                  </p:childTnLst>
                                </p:cTn>
                              </p:par>
                              <p:par>
                                <p:cTn id="77" presetID="53" presetClass="entr" presetSubtype="528"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anim calcmode="lin" valueType="num">
                                      <p:cBhvr>
                                        <p:cTn id="82" dur="500" fill="hold"/>
                                        <p:tgtEl>
                                          <p:spTgt spid="36"/>
                                        </p:tgtEl>
                                        <p:attrNameLst>
                                          <p:attrName>ppt_x</p:attrName>
                                        </p:attrNameLst>
                                      </p:cBhvr>
                                      <p:tavLst>
                                        <p:tav tm="0">
                                          <p:val>
                                            <p:fltVal val="0.5"/>
                                          </p:val>
                                        </p:tav>
                                        <p:tav tm="100000">
                                          <p:val>
                                            <p:strVal val="#ppt_x"/>
                                          </p:val>
                                        </p:tav>
                                      </p:tavLst>
                                    </p:anim>
                                    <p:anim calcmode="lin" valueType="num">
                                      <p:cBhvr>
                                        <p:cTn id="83" dur="500" fill="hold"/>
                                        <p:tgtEl>
                                          <p:spTgt spid="36"/>
                                        </p:tgtEl>
                                        <p:attrNameLst>
                                          <p:attrName>ppt_y</p:attrName>
                                        </p:attrNameLst>
                                      </p:cBhvr>
                                      <p:tavLst>
                                        <p:tav tm="0">
                                          <p:val>
                                            <p:fltVal val="0.5"/>
                                          </p:val>
                                        </p:tav>
                                        <p:tav tm="100000">
                                          <p:val>
                                            <p:strVal val="#ppt_y"/>
                                          </p:val>
                                        </p:tav>
                                      </p:tavLst>
                                    </p:anim>
                                  </p:childTnLst>
                                </p:cTn>
                              </p:par>
                              <p:par>
                                <p:cTn id="84" presetID="53" presetClass="entr" presetSubtype="528"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p:cTn id="86" dur="500" fill="hold"/>
                                        <p:tgtEl>
                                          <p:spTgt spid="37"/>
                                        </p:tgtEl>
                                        <p:attrNameLst>
                                          <p:attrName>ppt_w</p:attrName>
                                        </p:attrNameLst>
                                      </p:cBhvr>
                                      <p:tavLst>
                                        <p:tav tm="0">
                                          <p:val>
                                            <p:fltVal val="0"/>
                                          </p:val>
                                        </p:tav>
                                        <p:tav tm="100000">
                                          <p:val>
                                            <p:strVal val="#ppt_w"/>
                                          </p:val>
                                        </p:tav>
                                      </p:tavLst>
                                    </p:anim>
                                    <p:anim calcmode="lin" valueType="num">
                                      <p:cBhvr>
                                        <p:cTn id="87" dur="500" fill="hold"/>
                                        <p:tgtEl>
                                          <p:spTgt spid="37"/>
                                        </p:tgtEl>
                                        <p:attrNameLst>
                                          <p:attrName>ppt_h</p:attrName>
                                        </p:attrNameLst>
                                      </p:cBhvr>
                                      <p:tavLst>
                                        <p:tav tm="0">
                                          <p:val>
                                            <p:fltVal val="0"/>
                                          </p:val>
                                        </p:tav>
                                        <p:tav tm="100000">
                                          <p:val>
                                            <p:strVal val="#ppt_h"/>
                                          </p:val>
                                        </p:tav>
                                      </p:tavLst>
                                    </p:anim>
                                    <p:animEffect transition="in" filter="fade">
                                      <p:cBhvr>
                                        <p:cTn id="88" dur="500"/>
                                        <p:tgtEl>
                                          <p:spTgt spid="37"/>
                                        </p:tgtEl>
                                      </p:cBhvr>
                                    </p:animEffect>
                                    <p:anim calcmode="lin" valueType="num">
                                      <p:cBhvr>
                                        <p:cTn id="89" dur="500" fill="hold"/>
                                        <p:tgtEl>
                                          <p:spTgt spid="37"/>
                                        </p:tgtEl>
                                        <p:attrNameLst>
                                          <p:attrName>ppt_x</p:attrName>
                                        </p:attrNameLst>
                                      </p:cBhvr>
                                      <p:tavLst>
                                        <p:tav tm="0">
                                          <p:val>
                                            <p:fltVal val="0.5"/>
                                          </p:val>
                                        </p:tav>
                                        <p:tav tm="100000">
                                          <p:val>
                                            <p:strVal val="#ppt_x"/>
                                          </p:val>
                                        </p:tav>
                                      </p:tavLst>
                                    </p:anim>
                                    <p:anim calcmode="lin" valueType="num">
                                      <p:cBhvr>
                                        <p:cTn id="90" dur="500" fill="hold"/>
                                        <p:tgtEl>
                                          <p:spTgt spid="37"/>
                                        </p:tgtEl>
                                        <p:attrNameLst>
                                          <p:attrName>ppt_y</p:attrName>
                                        </p:attrNameLst>
                                      </p:cBhvr>
                                      <p:tavLst>
                                        <p:tav tm="0">
                                          <p:val>
                                            <p:fltVal val="0.5"/>
                                          </p:val>
                                        </p:tav>
                                        <p:tav tm="100000">
                                          <p:val>
                                            <p:strVal val="#ppt_y"/>
                                          </p:val>
                                        </p:tav>
                                      </p:tavLst>
                                    </p:anim>
                                  </p:childTnLst>
                                </p:cTn>
                              </p:par>
                              <p:par>
                                <p:cTn id="91" presetID="53" presetClass="entr" presetSubtype="528"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 calcmode="lin" valueType="num">
                                      <p:cBhvr>
                                        <p:cTn id="93" dur="500" fill="hold"/>
                                        <p:tgtEl>
                                          <p:spTgt spid="38"/>
                                        </p:tgtEl>
                                        <p:attrNameLst>
                                          <p:attrName>ppt_w</p:attrName>
                                        </p:attrNameLst>
                                      </p:cBhvr>
                                      <p:tavLst>
                                        <p:tav tm="0">
                                          <p:val>
                                            <p:fltVal val="0"/>
                                          </p:val>
                                        </p:tav>
                                        <p:tav tm="100000">
                                          <p:val>
                                            <p:strVal val="#ppt_w"/>
                                          </p:val>
                                        </p:tav>
                                      </p:tavLst>
                                    </p:anim>
                                    <p:anim calcmode="lin" valueType="num">
                                      <p:cBhvr>
                                        <p:cTn id="94" dur="500" fill="hold"/>
                                        <p:tgtEl>
                                          <p:spTgt spid="38"/>
                                        </p:tgtEl>
                                        <p:attrNameLst>
                                          <p:attrName>ppt_h</p:attrName>
                                        </p:attrNameLst>
                                      </p:cBhvr>
                                      <p:tavLst>
                                        <p:tav tm="0">
                                          <p:val>
                                            <p:fltVal val="0"/>
                                          </p:val>
                                        </p:tav>
                                        <p:tav tm="100000">
                                          <p:val>
                                            <p:strVal val="#ppt_h"/>
                                          </p:val>
                                        </p:tav>
                                      </p:tavLst>
                                    </p:anim>
                                    <p:animEffect transition="in" filter="fade">
                                      <p:cBhvr>
                                        <p:cTn id="95" dur="500"/>
                                        <p:tgtEl>
                                          <p:spTgt spid="38"/>
                                        </p:tgtEl>
                                      </p:cBhvr>
                                    </p:animEffect>
                                    <p:anim calcmode="lin" valueType="num">
                                      <p:cBhvr>
                                        <p:cTn id="96" dur="500" fill="hold"/>
                                        <p:tgtEl>
                                          <p:spTgt spid="38"/>
                                        </p:tgtEl>
                                        <p:attrNameLst>
                                          <p:attrName>ppt_x</p:attrName>
                                        </p:attrNameLst>
                                      </p:cBhvr>
                                      <p:tavLst>
                                        <p:tav tm="0">
                                          <p:val>
                                            <p:fltVal val="0.5"/>
                                          </p:val>
                                        </p:tav>
                                        <p:tav tm="100000">
                                          <p:val>
                                            <p:strVal val="#ppt_x"/>
                                          </p:val>
                                        </p:tav>
                                      </p:tavLst>
                                    </p:anim>
                                    <p:anim calcmode="lin" valueType="num">
                                      <p:cBhvr>
                                        <p:cTn id="97" dur="500" fill="hold"/>
                                        <p:tgtEl>
                                          <p:spTgt spid="38"/>
                                        </p:tgtEl>
                                        <p:attrNameLst>
                                          <p:attrName>ppt_y</p:attrName>
                                        </p:attrNameLst>
                                      </p:cBhvr>
                                      <p:tavLst>
                                        <p:tav tm="0">
                                          <p:val>
                                            <p:fltVal val="0.5"/>
                                          </p:val>
                                        </p:tav>
                                        <p:tav tm="100000">
                                          <p:val>
                                            <p:strVal val="#ppt_y"/>
                                          </p:val>
                                        </p:tav>
                                      </p:tavLst>
                                    </p:anim>
                                  </p:childTnLst>
                                </p:cTn>
                              </p:par>
                              <p:par>
                                <p:cTn id="98" presetID="53" presetClass="entr" presetSubtype="528"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 calcmode="lin" valueType="num">
                                      <p:cBhvr>
                                        <p:cTn id="100" dur="500" fill="hold"/>
                                        <p:tgtEl>
                                          <p:spTgt spid="39"/>
                                        </p:tgtEl>
                                        <p:attrNameLst>
                                          <p:attrName>ppt_w</p:attrName>
                                        </p:attrNameLst>
                                      </p:cBhvr>
                                      <p:tavLst>
                                        <p:tav tm="0">
                                          <p:val>
                                            <p:fltVal val="0"/>
                                          </p:val>
                                        </p:tav>
                                        <p:tav tm="100000">
                                          <p:val>
                                            <p:strVal val="#ppt_w"/>
                                          </p:val>
                                        </p:tav>
                                      </p:tavLst>
                                    </p:anim>
                                    <p:anim calcmode="lin" valueType="num">
                                      <p:cBhvr>
                                        <p:cTn id="101" dur="500" fill="hold"/>
                                        <p:tgtEl>
                                          <p:spTgt spid="39"/>
                                        </p:tgtEl>
                                        <p:attrNameLst>
                                          <p:attrName>ppt_h</p:attrName>
                                        </p:attrNameLst>
                                      </p:cBhvr>
                                      <p:tavLst>
                                        <p:tav tm="0">
                                          <p:val>
                                            <p:fltVal val="0"/>
                                          </p:val>
                                        </p:tav>
                                        <p:tav tm="100000">
                                          <p:val>
                                            <p:strVal val="#ppt_h"/>
                                          </p:val>
                                        </p:tav>
                                      </p:tavLst>
                                    </p:anim>
                                    <p:animEffect transition="in" filter="fade">
                                      <p:cBhvr>
                                        <p:cTn id="102" dur="500"/>
                                        <p:tgtEl>
                                          <p:spTgt spid="39"/>
                                        </p:tgtEl>
                                      </p:cBhvr>
                                    </p:animEffect>
                                    <p:anim calcmode="lin" valueType="num">
                                      <p:cBhvr>
                                        <p:cTn id="103" dur="500" fill="hold"/>
                                        <p:tgtEl>
                                          <p:spTgt spid="39"/>
                                        </p:tgtEl>
                                        <p:attrNameLst>
                                          <p:attrName>ppt_x</p:attrName>
                                        </p:attrNameLst>
                                      </p:cBhvr>
                                      <p:tavLst>
                                        <p:tav tm="0">
                                          <p:val>
                                            <p:fltVal val="0.5"/>
                                          </p:val>
                                        </p:tav>
                                        <p:tav tm="100000">
                                          <p:val>
                                            <p:strVal val="#ppt_x"/>
                                          </p:val>
                                        </p:tav>
                                      </p:tavLst>
                                    </p:anim>
                                    <p:anim calcmode="lin" valueType="num">
                                      <p:cBhvr>
                                        <p:cTn id="104" dur="500" fill="hold"/>
                                        <p:tgtEl>
                                          <p:spTgt spid="39"/>
                                        </p:tgtEl>
                                        <p:attrNameLst>
                                          <p:attrName>ppt_y</p:attrName>
                                        </p:attrNameLst>
                                      </p:cBhvr>
                                      <p:tavLst>
                                        <p:tav tm="0">
                                          <p:val>
                                            <p:fltVal val="0.5"/>
                                          </p:val>
                                        </p:tav>
                                        <p:tav tm="100000">
                                          <p:val>
                                            <p:strVal val="#ppt_y"/>
                                          </p:val>
                                        </p:tav>
                                      </p:tavLst>
                                    </p:anim>
                                  </p:childTnLst>
                                </p:cTn>
                              </p:par>
                            </p:childTnLst>
                          </p:cTn>
                        </p:par>
                        <p:par>
                          <p:cTn id="105" fill="hold">
                            <p:stCondLst>
                              <p:cond delay="2500"/>
                            </p:stCondLst>
                            <p:childTnLst>
                              <p:par>
                                <p:cTn id="106" presetID="12" presetClass="entr" presetSubtype="4" fill="hold" nodeType="afterEffect">
                                  <p:stCondLst>
                                    <p:cond delay="0"/>
                                  </p:stCondLst>
                                  <p:childTnLst>
                                    <p:set>
                                      <p:cBhvr>
                                        <p:cTn id="107" dur="1" fill="hold">
                                          <p:stCondLst>
                                            <p:cond delay="0"/>
                                          </p:stCondLst>
                                        </p:cTn>
                                        <p:tgtEl>
                                          <p:spTgt spid="16"/>
                                        </p:tgtEl>
                                        <p:attrNameLst>
                                          <p:attrName>style.visibility</p:attrName>
                                        </p:attrNameLst>
                                      </p:cBhvr>
                                      <p:to>
                                        <p:strVal val="visible"/>
                                      </p:to>
                                    </p:set>
                                    <p:anim calcmode="lin" valueType="num">
                                      <p:cBhvr additive="base">
                                        <p:cTn id="108" dur="500"/>
                                        <p:tgtEl>
                                          <p:spTgt spid="16"/>
                                        </p:tgtEl>
                                        <p:attrNameLst>
                                          <p:attrName>ppt_y</p:attrName>
                                        </p:attrNameLst>
                                      </p:cBhvr>
                                      <p:tavLst>
                                        <p:tav tm="0">
                                          <p:val>
                                            <p:strVal val="#ppt_y+#ppt_h*1.125000"/>
                                          </p:val>
                                        </p:tav>
                                        <p:tav tm="100000">
                                          <p:val>
                                            <p:strVal val="#ppt_y"/>
                                          </p:val>
                                        </p:tav>
                                      </p:tavLst>
                                    </p:anim>
                                    <p:animEffect transition="in" filter="wipe(up)">
                                      <p:cBhvr>
                                        <p:cTn id="109" dur="500"/>
                                        <p:tgtEl>
                                          <p:spTgt spid="16"/>
                                        </p:tgtEl>
                                      </p:cBhvr>
                                    </p:animEffect>
                                  </p:childTnLst>
                                </p:cTn>
                              </p:par>
                              <p:par>
                                <p:cTn id="110" presetID="12" presetClass="entr" presetSubtype="1" fill="hold" nodeType="withEffect">
                                  <p:stCondLst>
                                    <p:cond delay="0"/>
                                  </p:stCondLst>
                                  <p:childTnLst>
                                    <p:set>
                                      <p:cBhvr>
                                        <p:cTn id="111" dur="1" fill="hold">
                                          <p:stCondLst>
                                            <p:cond delay="0"/>
                                          </p:stCondLst>
                                        </p:cTn>
                                        <p:tgtEl>
                                          <p:spTgt spid="19"/>
                                        </p:tgtEl>
                                        <p:attrNameLst>
                                          <p:attrName>style.visibility</p:attrName>
                                        </p:attrNameLst>
                                      </p:cBhvr>
                                      <p:to>
                                        <p:strVal val="visible"/>
                                      </p:to>
                                    </p:set>
                                    <p:anim calcmode="lin" valueType="num">
                                      <p:cBhvr additive="base">
                                        <p:cTn id="112" dur="500"/>
                                        <p:tgtEl>
                                          <p:spTgt spid="19"/>
                                        </p:tgtEl>
                                        <p:attrNameLst>
                                          <p:attrName>ppt_y</p:attrName>
                                        </p:attrNameLst>
                                      </p:cBhvr>
                                      <p:tavLst>
                                        <p:tav tm="0">
                                          <p:val>
                                            <p:strVal val="#ppt_y-#ppt_h*1.125000"/>
                                          </p:val>
                                        </p:tav>
                                        <p:tav tm="100000">
                                          <p:val>
                                            <p:strVal val="#ppt_y"/>
                                          </p:val>
                                        </p:tav>
                                      </p:tavLst>
                                    </p:anim>
                                    <p:animEffect transition="in" filter="wipe(down)">
                                      <p:cBhvr>
                                        <p:cTn id="113" dur="500"/>
                                        <p:tgtEl>
                                          <p:spTgt spid="19"/>
                                        </p:tgtEl>
                                      </p:cBhvr>
                                    </p:animEffect>
                                  </p:childTnLst>
                                </p:cTn>
                              </p:par>
                            </p:childTnLst>
                          </p:cTn>
                        </p:par>
                      </p:childTnLst>
                    </p:cTn>
                  </p:par>
                  <p:par>
                    <p:cTn id="114" fill="hold">
                      <p:stCondLst>
                        <p:cond delay="indefinite"/>
                      </p:stCondLst>
                      <p:childTnLst>
                        <p:par>
                          <p:cTn id="115" fill="hold">
                            <p:stCondLst>
                              <p:cond delay="0"/>
                            </p:stCondLst>
                            <p:childTnLst>
                              <p:par>
                                <p:cTn id="116" presetID="13" presetClass="entr" presetSubtype="16" fill="hold" nodeType="clickEffect">
                                  <p:stCondLst>
                                    <p:cond delay="0"/>
                                  </p:stCondLst>
                                  <p:childTnLst>
                                    <p:set>
                                      <p:cBhvr>
                                        <p:cTn id="117" dur="1" fill="hold">
                                          <p:stCondLst>
                                            <p:cond delay="0"/>
                                          </p:stCondLst>
                                        </p:cTn>
                                        <p:tgtEl>
                                          <p:spTgt spid="24"/>
                                        </p:tgtEl>
                                        <p:attrNameLst>
                                          <p:attrName>style.visibility</p:attrName>
                                        </p:attrNameLst>
                                      </p:cBhvr>
                                      <p:to>
                                        <p:strVal val="visible"/>
                                      </p:to>
                                    </p:set>
                                    <p:animEffect transition="in" filter="plus(in)">
                                      <p:cBhvr>
                                        <p:cTn id="118"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bldLvl="0" animBg="1"/>
      <p:bldP spid="30" grpId="0" bldLvl="0" animBg="1"/>
      <p:bldP spid="31" grpId="0" bldLvl="0" animBg="1"/>
      <p:bldP spid="32" grpId="0" bldLvl="0" animBg="1"/>
      <p:bldP spid="34" grpId="0" bldLvl="0" animBg="1"/>
      <p:bldP spid="35" grpId="0" bldLvl="0" animBg="1"/>
      <p:bldP spid="36" grpId="0" bldLvl="0" animBg="1"/>
      <p:bldP spid="37" grpId="0" bldLvl="0" animBg="1"/>
      <p:bldP spid="38" grpId="0" bldLvl="0" animBg="1"/>
      <p:bldP spid="3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19" cy="727"/>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02. </a:t>
              </a:r>
              <a:r>
                <a:rPr lang="zh-CN" altLang="en-US" sz="2400" dirty="0">
                  <a:solidFill>
                    <a:srgbClr val="435D9A"/>
                  </a:solidFill>
                  <a:cs typeface="+mn-ea"/>
                  <a:sym typeface="+mn-lt"/>
                </a:rPr>
                <a:t>工作目标展示</a:t>
              </a:r>
              <a:endParaRPr lang="zh-CN" altLang="en-US" sz="2400" dirty="0">
                <a:solidFill>
                  <a:srgbClr val="435D9A"/>
                </a:solidFill>
                <a:cs typeface="+mn-ea"/>
                <a:sym typeface="+mn-lt"/>
              </a:endParaRPr>
            </a:p>
          </p:txBody>
        </p:sp>
      </p:grpSp>
      <p:grpSp>
        <p:nvGrpSpPr>
          <p:cNvPr id="37" name="组合 36"/>
          <p:cNvGrpSpPr/>
          <p:nvPr/>
        </p:nvGrpSpPr>
        <p:grpSpPr>
          <a:xfrm>
            <a:off x="1419216" y="1801404"/>
            <a:ext cx="9597921" cy="1210236"/>
            <a:chOff x="2082" y="2749"/>
            <a:chExt cx="15115" cy="1906"/>
          </a:xfrm>
        </p:grpSpPr>
        <p:grpSp>
          <p:nvGrpSpPr>
            <p:cNvPr id="6" name="组合 5"/>
            <p:cNvGrpSpPr/>
            <p:nvPr/>
          </p:nvGrpSpPr>
          <p:grpSpPr>
            <a:xfrm>
              <a:off x="2082" y="2749"/>
              <a:ext cx="15115" cy="1906"/>
              <a:chOff x="1200776" y="2277019"/>
              <a:chExt cx="9597921" cy="1210236"/>
            </a:xfrm>
          </p:grpSpPr>
          <p:sp>
            <p:nvSpPr>
              <p:cNvPr id="24" name="矩形 23"/>
              <p:cNvSpPr/>
              <p:nvPr/>
            </p:nvSpPr>
            <p:spPr>
              <a:xfrm>
                <a:off x="1200776" y="2277019"/>
                <a:ext cx="9597921" cy="1210236"/>
              </a:xfrm>
              <a:prstGeom prst="rect">
                <a:avLst/>
              </a:prstGeom>
              <a:solidFill>
                <a:schemeClr val="bg1">
                  <a:lumMod val="95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cs typeface="+mn-ea"/>
                  <a:sym typeface="+mn-lt"/>
                </a:endParaRPr>
              </a:p>
            </p:txBody>
          </p:sp>
          <p:sp>
            <p:nvSpPr>
              <p:cNvPr id="15" name="矩形 14"/>
              <p:cNvSpPr/>
              <p:nvPr/>
            </p:nvSpPr>
            <p:spPr>
              <a:xfrm>
                <a:off x="1210302" y="2277019"/>
                <a:ext cx="2950155" cy="1210236"/>
              </a:xfrm>
              <a:prstGeom prst="rect">
                <a:avLst/>
              </a:prstGeom>
              <a:solidFill>
                <a:srgbClr val="435D9A"/>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工作目标展示</a:t>
                </a:r>
                <a:endParaRPr kumimoji="1" lang="zh-CN" altLang="en-US" sz="1600" b="1" dirty="0">
                  <a:solidFill>
                    <a:schemeClr val="bg1"/>
                  </a:solidFill>
                  <a:cs typeface="+mn-ea"/>
                  <a:sym typeface="+mn-lt"/>
                </a:endParaRPr>
              </a:p>
            </p:txBody>
          </p:sp>
        </p:grpSp>
        <p:sp>
          <p:nvSpPr>
            <p:cNvPr id="23" name="文本框 22"/>
            <p:cNvSpPr txBox="1"/>
            <p:nvPr/>
          </p:nvSpPr>
          <p:spPr>
            <a:xfrm>
              <a:off x="7153" y="3108"/>
              <a:ext cx="9053" cy="1189"/>
            </a:xfrm>
            <a:prstGeom prst="rect">
              <a:avLst/>
            </a:prstGeom>
            <a:noFill/>
          </p:spPr>
          <p:txBody>
            <a:bodyPr wrap="square" rtlCol="0">
              <a:spAutoFit/>
            </a:bodyPr>
            <a:lstStyle/>
            <a:p>
              <a:pPr algn="l">
                <a:lnSpc>
                  <a:spcPct val="12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kumimoji="1" lang="zh-CN" altLang="en-US" sz="1200" b="1" dirty="0">
                <a:solidFill>
                  <a:schemeClr val="tx1"/>
                </a:solidFill>
                <a:cs typeface="+mn-ea"/>
                <a:sym typeface="+mn-lt"/>
              </a:endParaRPr>
            </a:p>
          </p:txBody>
        </p:sp>
      </p:grpSp>
      <p:grpSp>
        <p:nvGrpSpPr>
          <p:cNvPr id="28" name="组合 27"/>
          <p:cNvGrpSpPr/>
          <p:nvPr/>
        </p:nvGrpSpPr>
        <p:grpSpPr>
          <a:xfrm>
            <a:off x="1419216" y="3152610"/>
            <a:ext cx="9597921" cy="1209675"/>
            <a:chOff x="2082" y="2749"/>
            <a:chExt cx="15115" cy="1906"/>
          </a:xfrm>
        </p:grpSpPr>
        <p:grpSp>
          <p:nvGrpSpPr>
            <p:cNvPr id="29" name="组合 28"/>
            <p:cNvGrpSpPr/>
            <p:nvPr/>
          </p:nvGrpSpPr>
          <p:grpSpPr>
            <a:xfrm>
              <a:off x="2082" y="2749"/>
              <a:ext cx="15115" cy="1906"/>
              <a:chOff x="1200776" y="2277019"/>
              <a:chExt cx="9597921" cy="1210236"/>
            </a:xfrm>
          </p:grpSpPr>
          <p:sp>
            <p:nvSpPr>
              <p:cNvPr id="30" name="矩形 29"/>
              <p:cNvSpPr/>
              <p:nvPr/>
            </p:nvSpPr>
            <p:spPr>
              <a:xfrm>
                <a:off x="1200776" y="2277019"/>
                <a:ext cx="9597921" cy="1210236"/>
              </a:xfrm>
              <a:prstGeom prst="rect">
                <a:avLst/>
              </a:prstGeom>
              <a:solidFill>
                <a:schemeClr val="bg1">
                  <a:lumMod val="95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cs typeface="+mn-ea"/>
                  <a:sym typeface="+mn-lt"/>
                </a:endParaRPr>
              </a:p>
            </p:txBody>
          </p:sp>
          <p:sp>
            <p:nvSpPr>
              <p:cNvPr id="31" name="矩形 30"/>
              <p:cNvSpPr/>
              <p:nvPr/>
            </p:nvSpPr>
            <p:spPr>
              <a:xfrm>
                <a:off x="1210302" y="2277019"/>
                <a:ext cx="2950155" cy="1210236"/>
              </a:xfrm>
              <a:prstGeom prst="rect">
                <a:avLst/>
              </a:prstGeom>
              <a:solidFill>
                <a:srgbClr val="435D9A"/>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工作目标展示</a:t>
                </a:r>
                <a:endParaRPr kumimoji="1" lang="en-US" altLang="zh-CN" sz="1600" b="1" dirty="0">
                  <a:solidFill>
                    <a:schemeClr val="tx1"/>
                  </a:solidFill>
                  <a:cs typeface="+mn-ea"/>
                  <a:sym typeface="+mn-lt"/>
                </a:endParaRPr>
              </a:p>
            </p:txBody>
          </p:sp>
        </p:grpSp>
        <p:sp>
          <p:nvSpPr>
            <p:cNvPr id="32" name="文本框 31"/>
            <p:cNvSpPr txBox="1"/>
            <p:nvPr/>
          </p:nvSpPr>
          <p:spPr>
            <a:xfrm>
              <a:off x="7153" y="3108"/>
              <a:ext cx="9053" cy="1189"/>
            </a:xfrm>
            <a:prstGeom prst="rect">
              <a:avLst/>
            </a:prstGeom>
            <a:noFill/>
          </p:spPr>
          <p:txBody>
            <a:bodyPr wrap="square" rtlCol="0">
              <a:spAutoFit/>
            </a:bodyPr>
            <a:lstStyle/>
            <a:p>
              <a:pPr algn="l">
                <a:lnSpc>
                  <a:spcPct val="12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kumimoji="1" lang="zh-CN" altLang="en-US" sz="1200" b="1" dirty="0">
                <a:solidFill>
                  <a:schemeClr val="tx1"/>
                </a:solidFill>
                <a:cs typeface="+mn-ea"/>
                <a:sym typeface="+mn-lt"/>
              </a:endParaRPr>
            </a:p>
          </p:txBody>
        </p:sp>
      </p:grpSp>
      <p:grpSp>
        <p:nvGrpSpPr>
          <p:cNvPr id="33" name="组合 32"/>
          <p:cNvGrpSpPr/>
          <p:nvPr/>
        </p:nvGrpSpPr>
        <p:grpSpPr>
          <a:xfrm>
            <a:off x="1419216" y="4503255"/>
            <a:ext cx="9597921" cy="1209675"/>
            <a:chOff x="2082" y="2749"/>
            <a:chExt cx="15115" cy="1906"/>
          </a:xfrm>
        </p:grpSpPr>
        <p:grpSp>
          <p:nvGrpSpPr>
            <p:cNvPr id="34" name="组合 33"/>
            <p:cNvGrpSpPr/>
            <p:nvPr/>
          </p:nvGrpSpPr>
          <p:grpSpPr>
            <a:xfrm>
              <a:off x="2082" y="2749"/>
              <a:ext cx="15115" cy="1906"/>
              <a:chOff x="1200776" y="2277019"/>
              <a:chExt cx="9597921" cy="1210236"/>
            </a:xfrm>
          </p:grpSpPr>
          <p:sp>
            <p:nvSpPr>
              <p:cNvPr id="35" name="矩形 34"/>
              <p:cNvSpPr/>
              <p:nvPr/>
            </p:nvSpPr>
            <p:spPr>
              <a:xfrm>
                <a:off x="1200776" y="2277019"/>
                <a:ext cx="9597921" cy="1210236"/>
              </a:xfrm>
              <a:prstGeom prst="rect">
                <a:avLst/>
              </a:prstGeom>
              <a:solidFill>
                <a:schemeClr val="bg1">
                  <a:lumMod val="95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solidFill>
                    <a:schemeClr val="tx1"/>
                  </a:solidFill>
                  <a:cs typeface="+mn-ea"/>
                  <a:sym typeface="+mn-lt"/>
                </a:endParaRPr>
              </a:p>
            </p:txBody>
          </p:sp>
          <p:sp>
            <p:nvSpPr>
              <p:cNvPr id="36" name="矩形 35"/>
              <p:cNvSpPr/>
              <p:nvPr/>
            </p:nvSpPr>
            <p:spPr>
              <a:xfrm>
                <a:off x="1210302" y="2277019"/>
                <a:ext cx="2950155" cy="1210236"/>
              </a:xfrm>
              <a:prstGeom prst="rect">
                <a:avLst/>
              </a:prstGeom>
              <a:solidFill>
                <a:srgbClr val="435D9A"/>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工作目标展示</a:t>
                </a:r>
                <a:endParaRPr kumimoji="1" lang="en-US" altLang="zh-CN" sz="1600" b="1" dirty="0">
                  <a:solidFill>
                    <a:schemeClr val="tx1"/>
                  </a:solidFill>
                  <a:cs typeface="+mn-ea"/>
                  <a:sym typeface="+mn-lt"/>
                </a:endParaRPr>
              </a:p>
            </p:txBody>
          </p:sp>
        </p:grpSp>
        <p:sp>
          <p:nvSpPr>
            <p:cNvPr id="38" name="文本框 37"/>
            <p:cNvSpPr txBox="1"/>
            <p:nvPr/>
          </p:nvSpPr>
          <p:spPr>
            <a:xfrm>
              <a:off x="7153" y="3108"/>
              <a:ext cx="9053" cy="1189"/>
            </a:xfrm>
            <a:prstGeom prst="rect">
              <a:avLst/>
            </a:prstGeom>
            <a:noFill/>
          </p:spPr>
          <p:txBody>
            <a:bodyPr wrap="square" rtlCol="0">
              <a:spAutoFit/>
            </a:bodyPr>
            <a:lstStyle/>
            <a:p>
              <a:pPr algn="l">
                <a:lnSpc>
                  <a:spcPct val="12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kumimoji="1" lang="zh-CN" altLang="en-US" sz="1200" b="1"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dissolve">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dissolv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dissolv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19" cy="727"/>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02. </a:t>
              </a:r>
              <a:r>
                <a:rPr lang="zh-CN" altLang="en-US" sz="2400" dirty="0">
                  <a:solidFill>
                    <a:srgbClr val="435D9A"/>
                  </a:solidFill>
                  <a:cs typeface="+mn-ea"/>
                  <a:sym typeface="+mn-lt"/>
                </a:rPr>
                <a:t>工作目标展示</a:t>
              </a:r>
              <a:endParaRPr lang="zh-CN" altLang="en-US" sz="2400" dirty="0">
                <a:solidFill>
                  <a:srgbClr val="435D9A"/>
                </a:solidFill>
                <a:cs typeface="+mn-ea"/>
                <a:sym typeface="+mn-lt"/>
              </a:endParaRPr>
            </a:p>
          </p:txBody>
        </p:sp>
      </p:grpSp>
      <p:grpSp>
        <p:nvGrpSpPr>
          <p:cNvPr id="64" name="组合 63"/>
          <p:cNvGrpSpPr/>
          <p:nvPr/>
        </p:nvGrpSpPr>
        <p:grpSpPr>
          <a:xfrm>
            <a:off x="1250342" y="2138844"/>
            <a:ext cx="4376829" cy="3445527"/>
            <a:chOff x="1250342" y="1863072"/>
            <a:chExt cx="4376829" cy="3445527"/>
          </a:xfrm>
        </p:grpSpPr>
        <p:sp>
          <p:nvSpPr>
            <p:cNvPr id="35" name="椭圆 34"/>
            <p:cNvSpPr/>
            <p:nvPr/>
          </p:nvSpPr>
          <p:spPr>
            <a:xfrm>
              <a:off x="1817196" y="2114681"/>
              <a:ext cx="3193918" cy="319391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36" name="椭圆 35"/>
            <p:cNvSpPr/>
            <p:nvPr/>
          </p:nvSpPr>
          <p:spPr>
            <a:xfrm>
              <a:off x="2013014" y="2310499"/>
              <a:ext cx="2802283" cy="280228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37" name="椭圆 36"/>
            <p:cNvSpPr/>
            <p:nvPr/>
          </p:nvSpPr>
          <p:spPr>
            <a:xfrm>
              <a:off x="2207538" y="2505023"/>
              <a:ext cx="2413233" cy="241323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38" name="椭圆 37"/>
            <p:cNvSpPr/>
            <p:nvPr/>
          </p:nvSpPr>
          <p:spPr>
            <a:xfrm>
              <a:off x="2403736" y="2701221"/>
              <a:ext cx="2020837" cy="2020838"/>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39" name="弧形 38"/>
            <p:cNvSpPr/>
            <p:nvPr/>
          </p:nvSpPr>
          <p:spPr>
            <a:xfrm>
              <a:off x="1817196" y="2114681"/>
              <a:ext cx="3193918" cy="3193918"/>
            </a:xfrm>
            <a:prstGeom prst="arc">
              <a:avLst>
                <a:gd name="adj1" fmla="val 16200000"/>
                <a:gd name="adj2" fmla="val 20886546"/>
              </a:avLst>
            </a:prstGeom>
            <a:noFill/>
            <a:ln w="127000" cap="rnd">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40" name="弧形 39"/>
            <p:cNvSpPr/>
            <p:nvPr/>
          </p:nvSpPr>
          <p:spPr>
            <a:xfrm>
              <a:off x="2013014" y="2310498"/>
              <a:ext cx="2802283" cy="2802283"/>
            </a:xfrm>
            <a:prstGeom prst="arc">
              <a:avLst>
                <a:gd name="adj1" fmla="val 12350273"/>
                <a:gd name="adj2" fmla="val 15240146"/>
              </a:avLst>
            </a:prstGeom>
            <a:noFill/>
            <a:ln w="127000" cap="rnd">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41" name="弧形 40"/>
            <p:cNvSpPr/>
            <p:nvPr/>
          </p:nvSpPr>
          <p:spPr>
            <a:xfrm>
              <a:off x="2207538" y="2505023"/>
              <a:ext cx="2413233" cy="2413233"/>
            </a:xfrm>
            <a:prstGeom prst="arc">
              <a:avLst>
                <a:gd name="adj1" fmla="val 3842578"/>
                <a:gd name="adj2" fmla="val 9752989"/>
              </a:avLst>
            </a:prstGeom>
            <a:noFill/>
            <a:ln w="127000" cap="rnd">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42" name="弧形 41"/>
            <p:cNvSpPr/>
            <p:nvPr/>
          </p:nvSpPr>
          <p:spPr>
            <a:xfrm>
              <a:off x="2403736" y="2701221"/>
              <a:ext cx="2020837" cy="2020838"/>
            </a:xfrm>
            <a:prstGeom prst="arc">
              <a:avLst>
                <a:gd name="adj1" fmla="val 21482739"/>
                <a:gd name="adj2" fmla="val 2573572"/>
              </a:avLst>
            </a:prstGeom>
            <a:noFill/>
            <a:ln w="127000" cap="rnd">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cs typeface="+mn-ea"/>
                <a:sym typeface="+mn-lt"/>
              </a:endParaRPr>
            </a:p>
          </p:txBody>
        </p:sp>
        <p:sp>
          <p:nvSpPr>
            <p:cNvPr id="44" name="文本框 6"/>
            <p:cNvSpPr txBox="1"/>
            <p:nvPr/>
          </p:nvSpPr>
          <p:spPr>
            <a:xfrm>
              <a:off x="5134981" y="3040899"/>
              <a:ext cx="492190"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solidFill>
                  <a:cs typeface="+mn-ea"/>
                  <a:sym typeface="+mn-lt"/>
                </a:rPr>
                <a:t>65%</a:t>
              </a:r>
              <a:endParaRPr lang="en-US" sz="1600" dirty="0">
                <a:solidFill>
                  <a:schemeClr val="tx1"/>
                </a:solidFill>
                <a:cs typeface="+mn-ea"/>
                <a:sym typeface="+mn-lt"/>
              </a:endParaRPr>
            </a:p>
          </p:txBody>
        </p:sp>
        <p:sp>
          <p:nvSpPr>
            <p:cNvPr id="45" name="文本框 58"/>
            <p:cNvSpPr txBox="1"/>
            <p:nvPr/>
          </p:nvSpPr>
          <p:spPr>
            <a:xfrm>
              <a:off x="5082834" y="4238527"/>
              <a:ext cx="464674"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solidFill>
                  <a:cs typeface="+mn-ea"/>
                  <a:sym typeface="+mn-lt"/>
                </a:rPr>
                <a:t>10%</a:t>
              </a:r>
              <a:endParaRPr lang="en-US" sz="1600" dirty="0">
                <a:solidFill>
                  <a:schemeClr val="tx1"/>
                </a:solidFill>
                <a:cs typeface="+mn-ea"/>
                <a:sym typeface="+mn-lt"/>
              </a:endParaRPr>
            </a:p>
          </p:txBody>
        </p:sp>
        <p:sp>
          <p:nvSpPr>
            <p:cNvPr id="46" name="文本框 60"/>
            <p:cNvSpPr txBox="1"/>
            <p:nvPr/>
          </p:nvSpPr>
          <p:spPr>
            <a:xfrm>
              <a:off x="1250342" y="4338331"/>
              <a:ext cx="485311" cy="297171"/>
            </a:xfrm>
            <a:prstGeom prst="rect">
              <a:avLst/>
            </a:prstGeom>
            <a:noFill/>
          </p:spPr>
          <p:txBody>
            <a:bodyPr wrap="none">
              <a:noAutofit/>
              <a:scene3d>
                <a:camera prst="orthographicFront"/>
                <a:lightRig rig="threePt" dir="t"/>
              </a:scene3d>
              <a:sp3d contourW="12700"/>
            </a:bodyPr>
            <a:lstStyle/>
            <a:p>
              <a:pPr algn="ctr"/>
              <a:r>
                <a:rPr lang="en-US" sz="1600">
                  <a:solidFill>
                    <a:schemeClr val="tx1"/>
                  </a:solidFill>
                  <a:cs typeface="+mn-ea"/>
                  <a:sym typeface="+mn-lt"/>
                </a:rPr>
                <a:t>45%</a:t>
              </a:r>
              <a:endParaRPr lang="en-US" sz="1600">
                <a:solidFill>
                  <a:schemeClr val="tx1"/>
                </a:solidFill>
                <a:cs typeface="+mn-ea"/>
                <a:sym typeface="+mn-lt"/>
              </a:endParaRPr>
            </a:p>
          </p:txBody>
        </p:sp>
        <p:sp>
          <p:nvSpPr>
            <p:cNvPr id="47" name="文本框 61"/>
            <p:cNvSpPr txBox="1"/>
            <p:nvPr/>
          </p:nvSpPr>
          <p:spPr>
            <a:xfrm>
              <a:off x="2107953" y="1863072"/>
              <a:ext cx="483590" cy="297171"/>
            </a:xfrm>
            <a:prstGeom prst="rect">
              <a:avLst/>
            </a:prstGeom>
            <a:noFill/>
          </p:spPr>
          <p:txBody>
            <a:bodyPr wrap="none">
              <a:noAutofit/>
              <a:scene3d>
                <a:camera prst="orthographicFront"/>
                <a:lightRig rig="threePt" dir="t"/>
              </a:scene3d>
              <a:sp3d contourW="12700"/>
            </a:bodyPr>
            <a:lstStyle/>
            <a:p>
              <a:pPr algn="ctr"/>
              <a:r>
                <a:rPr lang="en-US" sz="1400">
                  <a:solidFill>
                    <a:schemeClr val="tx1"/>
                  </a:solidFill>
                  <a:cs typeface="+mn-ea"/>
                  <a:sym typeface="+mn-lt"/>
                </a:rPr>
                <a:t>20%</a:t>
              </a:r>
              <a:endParaRPr lang="en-US" sz="1400">
                <a:solidFill>
                  <a:schemeClr val="tx1"/>
                </a:solidFill>
                <a:cs typeface="+mn-ea"/>
                <a:sym typeface="+mn-lt"/>
              </a:endParaRPr>
            </a:p>
          </p:txBody>
        </p:sp>
      </p:grpSp>
      <p:grpSp>
        <p:nvGrpSpPr>
          <p:cNvPr id="52" name="组合 51"/>
          <p:cNvGrpSpPr/>
          <p:nvPr/>
        </p:nvGrpSpPr>
        <p:grpSpPr>
          <a:xfrm>
            <a:off x="6457950" y="2296347"/>
            <a:ext cx="4387850" cy="793949"/>
            <a:chOff x="874712" y="3344238"/>
            <a:chExt cx="4268293" cy="793949"/>
          </a:xfrm>
        </p:grpSpPr>
        <p:sp>
          <p:nvSpPr>
            <p:cNvPr id="53" name="矩形 52"/>
            <p:cNvSpPr/>
            <p:nvPr/>
          </p:nvSpPr>
          <p:spPr>
            <a:xfrm>
              <a:off x="874712" y="3677812"/>
              <a:ext cx="4268293" cy="460375"/>
            </a:xfrm>
            <a:prstGeom prst="rect">
              <a:avLst/>
            </a:prstGeom>
          </p:spPr>
          <p:txBody>
            <a:bodyPr wrap="square">
              <a:spAutoFit/>
              <a:scene3d>
                <a:camera prst="orthographicFront"/>
                <a:lightRig rig="threePt" dir="t"/>
              </a:scene3d>
              <a:sp3d contourW="12700"/>
            </a:bodyPr>
            <a:lstStyle/>
            <a:p>
              <a:pPr algn="l"/>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6" name="矩形 5"/>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工作目标展示</a:t>
              </a:r>
              <a:endParaRPr lang="zh-CN" altLang="en-US" sz="1600" b="1" dirty="0">
                <a:solidFill>
                  <a:schemeClr val="tx1"/>
                </a:solidFill>
                <a:cs typeface="+mn-ea"/>
                <a:sym typeface="+mn-lt"/>
              </a:endParaRPr>
            </a:p>
          </p:txBody>
        </p:sp>
      </p:grpSp>
      <p:grpSp>
        <p:nvGrpSpPr>
          <p:cNvPr id="15" name="组合 14"/>
          <p:cNvGrpSpPr/>
          <p:nvPr/>
        </p:nvGrpSpPr>
        <p:grpSpPr>
          <a:xfrm>
            <a:off x="6457950" y="3499118"/>
            <a:ext cx="4387850" cy="793949"/>
            <a:chOff x="874712" y="3344238"/>
            <a:chExt cx="4268293" cy="793949"/>
          </a:xfrm>
        </p:grpSpPr>
        <p:sp>
          <p:nvSpPr>
            <p:cNvPr id="16" name="矩形 15"/>
            <p:cNvSpPr/>
            <p:nvPr/>
          </p:nvSpPr>
          <p:spPr>
            <a:xfrm>
              <a:off x="874712" y="3677812"/>
              <a:ext cx="4268293" cy="460375"/>
            </a:xfrm>
            <a:prstGeom prst="rect">
              <a:avLst/>
            </a:prstGeom>
          </p:spPr>
          <p:txBody>
            <a:bodyPr wrap="square">
              <a:spAutoFit/>
              <a:scene3d>
                <a:camera prst="orthographicFront"/>
                <a:lightRig rig="threePt" dir="t"/>
              </a:scene3d>
              <a:sp3d contourW="12700"/>
            </a:bodyPr>
            <a:lstStyle/>
            <a:p>
              <a:pPr algn="l"/>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17" name="矩形 16"/>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工作目标展示</a:t>
              </a:r>
              <a:endParaRPr lang="zh-CN" altLang="en-US" sz="1600" b="1" dirty="0">
                <a:solidFill>
                  <a:schemeClr val="tx1"/>
                </a:solidFill>
                <a:cs typeface="+mn-ea"/>
                <a:sym typeface="+mn-lt"/>
              </a:endParaRPr>
            </a:p>
          </p:txBody>
        </p:sp>
      </p:grpSp>
      <p:grpSp>
        <p:nvGrpSpPr>
          <p:cNvPr id="18" name="组合 17"/>
          <p:cNvGrpSpPr/>
          <p:nvPr/>
        </p:nvGrpSpPr>
        <p:grpSpPr>
          <a:xfrm>
            <a:off x="6457950" y="4701888"/>
            <a:ext cx="4387850" cy="793949"/>
            <a:chOff x="874712" y="3344238"/>
            <a:chExt cx="4268293" cy="793949"/>
          </a:xfrm>
        </p:grpSpPr>
        <p:sp>
          <p:nvSpPr>
            <p:cNvPr id="59" name="矩形 58"/>
            <p:cNvSpPr/>
            <p:nvPr/>
          </p:nvSpPr>
          <p:spPr>
            <a:xfrm>
              <a:off x="874712" y="3677812"/>
              <a:ext cx="4268293" cy="460375"/>
            </a:xfrm>
            <a:prstGeom prst="rect">
              <a:avLst/>
            </a:prstGeom>
          </p:spPr>
          <p:txBody>
            <a:bodyPr wrap="square">
              <a:spAutoFit/>
              <a:scene3d>
                <a:camera prst="orthographicFront"/>
                <a:lightRig rig="threePt" dir="t"/>
              </a:scene3d>
              <a:sp3d contourW="12700"/>
            </a:bodyPr>
            <a:lstStyle/>
            <a:p>
              <a:pPr algn="l"/>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60" name="矩形 59"/>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工作目标展示</a:t>
              </a:r>
              <a:endParaRPr lang="zh-CN" altLang="en-US" sz="1600" b="1"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31" presetClass="entr" presetSubtype="0"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p:cTn id="16" dur="1000" fill="hold"/>
                                        <p:tgtEl>
                                          <p:spTgt spid="64"/>
                                        </p:tgtEl>
                                        <p:attrNameLst>
                                          <p:attrName>ppt_w</p:attrName>
                                        </p:attrNameLst>
                                      </p:cBhvr>
                                      <p:tavLst>
                                        <p:tav tm="0">
                                          <p:val>
                                            <p:fltVal val="0"/>
                                          </p:val>
                                        </p:tav>
                                        <p:tav tm="100000">
                                          <p:val>
                                            <p:strVal val="#ppt_w"/>
                                          </p:val>
                                        </p:tav>
                                      </p:tavLst>
                                    </p:anim>
                                    <p:anim calcmode="lin" valueType="num">
                                      <p:cBhvr>
                                        <p:cTn id="17" dur="1000" fill="hold"/>
                                        <p:tgtEl>
                                          <p:spTgt spid="64"/>
                                        </p:tgtEl>
                                        <p:attrNameLst>
                                          <p:attrName>ppt_h</p:attrName>
                                        </p:attrNameLst>
                                      </p:cBhvr>
                                      <p:tavLst>
                                        <p:tav tm="0">
                                          <p:val>
                                            <p:fltVal val="0"/>
                                          </p:val>
                                        </p:tav>
                                        <p:tav tm="100000">
                                          <p:val>
                                            <p:strVal val="#ppt_h"/>
                                          </p:val>
                                        </p:tav>
                                      </p:tavLst>
                                    </p:anim>
                                    <p:anim calcmode="lin" valueType="num">
                                      <p:cBhvr>
                                        <p:cTn id="18" dur="1000" fill="hold"/>
                                        <p:tgtEl>
                                          <p:spTgt spid="64"/>
                                        </p:tgtEl>
                                        <p:attrNameLst>
                                          <p:attrName>style.rotation</p:attrName>
                                        </p:attrNameLst>
                                      </p:cBhvr>
                                      <p:tavLst>
                                        <p:tav tm="0">
                                          <p:val>
                                            <p:fltVal val="90"/>
                                          </p:val>
                                        </p:tav>
                                        <p:tav tm="100000">
                                          <p:val>
                                            <p:fltVal val="0"/>
                                          </p:val>
                                        </p:tav>
                                      </p:tavLst>
                                    </p:anim>
                                    <p:animEffect transition="in" filter="fade">
                                      <p:cBhvr>
                                        <p:cTn id="19" dur="1000"/>
                                        <p:tgtEl>
                                          <p:spTgt spid="64"/>
                                        </p:tgtEl>
                                      </p:cBhvr>
                                    </p:animEffect>
                                  </p:childTnLst>
                                </p:cTn>
                              </p:par>
                            </p:childTnLst>
                          </p:cTn>
                        </p:par>
                        <p:par>
                          <p:cTn id="20" fill="hold">
                            <p:stCondLst>
                              <p:cond delay="3000"/>
                            </p:stCondLst>
                            <p:childTnLst>
                              <p:par>
                                <p:cTn id="21" presetID="2" presetClass="entr" presetSubtype="2" decel="10000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1000" fill="hold"/>
                                        <p:tgtEl>
                                          <p:spTgt spid="52"/>
                                        </p:tgtEl>
                                        <p:attrNameLst>
                                          <p:attrName>ppt_x</p:attrName>
                                        </p:attrNameLst>
                                      </p:cBhvr>
                                      <p:tavLst>
                                        <p:tav tm="0">
                                          <p:val>
                                            <p:strVal val="1+#ppt_w/2"/>
                                          </p:val>
                                        </p:tav>
                                        <p:tav tm="100000">
                                          <p:val>
                                            <p:strVal val="#ppt_x"/>
                                          </p:val>
                                        </p:tav>
                                      </p:tavLst>
                                    </p:anim>
                                    <p:anim calcmode="lin" valueType="num">
                                      <p:cBhvr additive="base">
                                        <p:cTn id="24" dur="10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1+#ppt_w/2"/>
                                          </p:val>
                                        </p:tav>
                                        <p:tav tm="100000">
                                          <p:val>
                                            <p:strVal val="#ppt_x"/>
                                          </p:val>
                                        </p:tav>
                                      </p:tavLst>
                                    </p:anim>
                                    <p:anim calcmode="lin" valueType="num">
                                      <p:cBhvr additive="base">
                                        <p:cTn id="28" dur="10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1+#ppt_w/2"/>
                                          </p:val>
                                        </p:tav>
                                        <p:tav tm="100000">
                                          <p:val>
                                            <p:strVal val="#ppt_x"/>
                                          </p:val>
                                        </p:tav>
                                      </p:tavLst>
                                    </p:anim>
                                    <p:anim calcmode="lin" valueType="num">
                                      <p:cBhvr additive="base">
                                        <p:cTn id="32"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flipH="1">
            <a:off x="7930515" y="0"/>
            <a:ext cx="2011045" cy="6821805"/>
          </a:xfrm>
          <a:prstGeom prst="rect">
            <a:avLst/>
          </a:prstGeom>
        </p:spPr>
      </p:pic>
      <p:sp>
        <p:nvSpPr>
          <p:cNvPr id="19" name="椭圆 18"/>
          <p:cNvSpPr/>
          <p:nvPr/>
        </p:nvSpPr>
        <p:spPr>
          <a:xfrm flipH="1">
            <a:off x="7063105"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flipH="1">
            <a:off x="6303645"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895985" y="2704465"/>
            <a:ext cx="5269230" cy="1106805"/>
          </a:xfrm>
          <a:prstGeom prst="rect">
            <a:avLst/>
          </a:prstGeom>
          <a:noFill/>
        </p:spPr>
        <p:txBody>
          <a:bodyPr wrap="squar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defRPr sz="6600" b="1">
                <a:solidFill>
                  <a:srgbClr val="435D9A"/>
                </a:solidFill>
                <a:cs typeface="+mn-ea"/>
              </a:defRPr>
            </a:lvl1pPr>
          </a:lstStyle>
          <a:p>
            <a:r>
              <a:rPr lang="zh-CN" altLang="en-US" dirty="0">
                <a:sym typeface="+mn-lt"/>
              </a:rPr>
              <a:t>工作措施实施</a:t>
            </a:r>
            <a:endParaRPr lang="zh-CN" altLang="en-US" dirty="0">
              <a:sym typeface="+mn-lt"/>
            </a:endParaRPr>
          </a:p>
        </p:txBody>
      </p:sp>
      <p:sp>
        <p:nvSpPr>
          <p:cNvPr id="14" name="圆角矩形 13"/>
          <p:cNvSpPr/>
          <p:nvPr/>
        </p:nvSpPr>
        <p:spPr>
          <a:xfrm>
            <a:off x="621665" y="39497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b="1" dirty="0">
                <a:solidFill>
                  <a:schemeClr val="tx1">
                    <a:lumMod val="75000"/>
                    <a:lumOff val="25000"/>
                  </a:schemeClr>
                </a:solidFill>
                <a:cs typeface="+mn-ea"/>
                <a:sym typeface="+mn-lt"/>
              </a:rPr>
              <a:t>-BLUE COLOR BUSINESS PLANNING TEMPLATE-</a:t>
            </a:r>
            <a:endParaRPr lang="en-US" altLang="zh-CN" b="1" dirty="0">
              <a:solidFill>
                <a:schemeClr val="tx1">
                  <a:lumMod val="75000"/>
                  <a:lumOff val="25000"/>
                </a:schemeClr>
              </a:solidFill>
              <a:cs typeface="+mn-ea"/>
              <a:sym typeface="+mn-lt"/>
            </a:endParaRPr>
          </a:p>
        </p:txBody>
      </p:sp>
      <p:grpSp>
        <p:nvGrpSpPr>
          <p:cNvPr id="25" name="组合 24"/>
          <p:cNvGrpSpPr/>
          <p:nvPr/>
        </p:nvGrpSpPr>
        <p:grpSpPr>
          <a:xfrm>
            <a:off x="264160" y="826135"/>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商业计划书</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62166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汇报人：</a:t>
            </a:r>
            <a:r>
              <a:rPr lang="en-US" dirty="0" smtClean="0">
                <a:solidFill>
                  <a:schemeClr val="bg1"/>
                </a:solidFill>
                <a:cs typeface="+mn-ea"/>
                <a:sym typeface="+mn-lt"/>
              </a:rPr>
              <a:t>PC6</a:t>
            </a:r>
            <a:endParaRPr lang="en-US" dirty="0">
              <a:solidFill>
                <a:schemeClr val="bg1"/>
              </a:solidFill>
              <a:cs typeface="+mn-ea"/>
              <a:sym typeface="+mn-lt"/>
            </a:endParaRPr>
          </a:p>
        </p:txBody>
      </p:sp>
      <p:sp>
        <p:nvSpPr>
          <p:cNvPr id="27" name="矩形 26"/>
          <p:cNvSpPr/>
          <p:nvPr/>
        </p:nvSpPr>
        <p:spPr>
          <a:xfrm>
            <a:off x="383603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时间：</a:t>
            </a:r>
            <a:r>
              <a:rPr lang="en-US" altLang="zh-CN" dirty="0" smtClean="0">
                <a:solidFill>
                  <a:schemeClr val="bg1"/>
                </a:solidFill>
                <a:cs typeface="+mn-ea"/>
                <a:sym typeface="+mn-lt"/>
              </a:rPr>
              <a:t>20XX</a:t>
            </a:r>
            <a:endParaRPr lang="en-US" altLang="zh-CN" dirty="0">
              <a:solidFill>
                <a:schemeClr val="bg1"/>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32" name="组合 31"/>
          <p:cNvGrpSpPr/>
          <p:nvPr/>
        </p:nvGrpSpPr>
        <p:grpSpPr>
          <a:xfrm>
            <a:off x="2469515" y="1671955"/>
            <a:ext cx="2122170" cy="944880"/>
            <a:chOff x="14228" y="2682"/>
            <a:chExt cx="3342" cy="1488"/>
          </a:xfrm>
        </p:grpSpPr>
        <p:grpSp>
          <p:nvGrpSpPr>
            <p:cNvPr id="2" name="组合 1"/>
            <p:cNvGrpSpPr/>
            <p:nvPr/>
          </p:nvGrpSpPr>
          <p:grpSpPr>
            <a:xfrm>
              <a:off x="14228" y="2682"/>
              <a:ext cx="3343" cy="1489"/>
              <a:chOff x="14228" y="2672"/>
              <a:chExt cx="3343" cy="1489"/>
            </a:xfrm>
          </p:grpSpPr>
          <p:sp>
            <p:nvSpPr>
              <p:cNvPr id="4" name="圆角矩形 3"/>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4364" y="3103"/>
                <a:ext cx="3071" cy="62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b="1" dirty="0">
                    <a:solidFill>
                      <a:schemeClr val="bg1"/>
                    </a:solidFill>
                    <a:cs typeface="+mn-ea"/>
                    <a:sym typeface="+mn-lt"/>
                  </a:rPr>
                  <a:t>PART &amp;</a:t>
                </a:r>
                <a:r>
                  <a:rPr lang="en-US" altLang="zh-CN" sz="2000" b="1" noProof="0" dirty="0">
                    <a:ln>
                      <a:noFill/>
                    </a:ln>
                    <a:solidFill>
                      <a:schemeClr val="bg1"/>
                    </a:solidFill>
                    <a:effectLst/>
                    <a:uLnTx/>
                    <a:uFillTx/>
                    <a:cs typeface="+mn-ea"/>
                    <a:sym typeface="+mn-lt"/>
                  </a:rPr>
                  <a:t>03</a:t>
                </a:r>
                <a:endParaRPr kumimoji="0" lang="en-US" altLang="zh-CN" sz="2000" b="1" i="0" u="none" strike="noStrike" kern="1200" cap="none" spc="0" normalizeH="0" baseline="0" noProof="0" dirty="0">
                  <a:ln>
                    <a:noFill/>
                  </a:ln>
                  <a:solidFill>
                    <a:schemeClr val="bg1"/>
                  </a:solidFill>
                  <a:effectLst/>
                  <a:uLnTx/>
                  <a:uFillTx/>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ppt_y</p:attrName>
                                        </p:attrNameLst>
                                      </p:cBhvr>
                                      <p:tavLst>
                                        <p:tav tm="0">
                                          <p:val>
                                            <p:strVal val="#ppt_y+#ppt_h*1.125000"/>
                                          </p:val>
                                        </p:tav>
                                        <p:tav tm="100000">
                                          <p:val>
                                            <p:strVal val="#ppt_y"/>
                                          </p:val>
                                        </p:tav>
                                      </p:tavLst>
                                    </p:anim>
                                    <p:animEffect transition="in" filter="wipe(up)">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dissolv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13" presetClass="entr" presetSubtype="16" fill="hold" nodeType="click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plus(in)">
                                      <p:cBhvr>
                                        <p:cTn id="57"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4" grpId="0" bldLvl="0" animBg="1"/>
      <p:bldP spid="14" grpId="1" animBg="1"/>
      <p:bldP spid="26" grpId="0" bldLvl="0" animBg="1"/>
      <p:bldP spid="26" grpId="1" animBg="1"/>
      <p:bldP spid="27" grpId="0" bldLvl="0" animBg="1"/>
      <p:bldP spid="2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831215"/>
            <a:chOff x="3227" y="3958"/>
            <a:chExt cx="5932" cy="1309"/>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1309"/>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03. </a:t>
              </a:r>
              <a:r>
                <a:rPr lang="zh-CN" altLang="en-US" sz="2400" dirty="0">
                  <a:solidFill>
                    <a:srgbClr val="435D9A"/>
                  </a:solidFill>
                  <a:cs typeface="+mn-ea"/>
                  <a:sym typeface="+mn-lt"/>
                </a:rPr>
                <a:t>工作措施实施</a:t>
              </a:r>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grpSp>
        <p:nvGrpSpPr>
          <p:cNvPr id="46" name="组合 45"/>
          <p:cNvGrpSpPr/>
          <p:nvPr/>
        </p:nvGrpSpPr>
        <p:grpSpPr>
          <a:xfrm>
            <a:off x="3659610" y="2895052"/>
            <a:ext cx="4717277" cy="1196486"/>
            <a:chOff x="3707235" y="2841077"/>
            <a:chExt cx="4717277" cy="1196486"/>
          </a:xfrm>
        </p:grpSpPr>
        <p:cxnSp>
          <p:nvCxnSpPr>
            <p:cNvPr id="6" name="直接连接符 5"/>
            <p:cNvCxnSpPr/>
            <p:nvPr/>
          </p:nvCxnSpPr>
          <p:spPr>
            <a:xfrm>
              <a:off x="3707235" y="3740717"/>
              <a:ext cx="847725" cy="27620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5723511" y="3720080"/>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186576" y="3426302"/>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燕尾形 18"/>
          <p:cNvSpPr/>
          <p:nvPr/>
        </p:nvSpPr>
        <p:spPr>
          <a:xfrm rot="20150452">
            <a:off x="5805390" y="3540479"/>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燕尾形 19"/>
          <p:cNvSpPr/>
          <p:nvPr/>
        </p:nvSpPr>
        <p:spPr>
          <a:xfrm rot="20150452">
            <a:off x="7805639" y="2699570"/>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3" name="组合 22"/>
          <p:cNvGrpSpPr/>
          <p:nvPr/>
        </p:nvGrpSpPr>
        <p:grpSpPr>
          <a:xfrm>
            <a:off x="1285071" y="1950468"/>
            <a:ext cx="1607355" cy="895170"/>
            <a:chOff x="1332696" y="1896493"/>
            <a:chExt cx="1607355" cy="895170"/>
          </a:xfrm>
        </p:grpSpPr>
        <p:sp>
          <p:nvSpPr>
            <p:cNvPr id="21" name="矩形 20"/>
            <p:cNvSpPr/>
            <p:nvPr/>
          </p:nvSpPr>
          <p:spPr>
            <a:xfrm>
              <a:off x="1332697" y="2220798"/>
              <a:ext cx="1607354" cy="570865"/>
            </a:xfrm>
            <a:prstGeom prst="rect">
              <a:avLst/>
            </a:prstGeom>
            <a:ln>
              <a:noFill/>
            </a:ln>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a:t>
              </a:r>
              <a:endParaRPr lang="zh-CN" altLang="en-US" sz="1200" dirty="0">
                <a:solidFill>
                  <a:schemeClr val="tx1"/>
                </a:solidFill>
                <a:cs typeface="+mn-ea"/>
                <a:sym typeface="+mn-lt"/>
              </a:endParaRPr>
            </a:p>
          </p:txBody>
        </p:sp>
        <p:sp>
          <p:nvSpPr>
            <p:cNvPr id="22" name="矩形 2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l">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grpSp>
      <p:grpSp>
        <p:nvGrpSpPr>
          <p:cNvPr id="24" name="组合 23"/>
          <p:cNvGrpSpPr/>
          <p:nvPr/>
        </p:nvGrpSpPr>
        <p:grpSpPr>
          <a:xfrm>
            <a:off x="2974766" y="5011815"/>
            <a:ext cx="1607355" cy="895170"/>
            <a:chOff x="1332696" y="1896493"/>
            <a:chExt cx="1607355" cy="895170"/>
          </a:xfrm>
        </p:grpSpPr>
        <p:sp>
          <p:nvSpPr>
            <p:cNvPr id="25" name="矩形 24"/>
            <p:cNvSpPr/>
            <p:nvPr/>
          </p:nvSpPr>
          <p:spPr>
            <a:xfrm>
              <a:off x="1332697" y="2220798"/>
              <a:ext cx="1607354" cy="570865"/>
            </a:xfrm>
            <a:prstGeom prst="rect">
              <a:avLst/>
            </a:prstGeom>
            <a:ln>
              <a:noFill/>
            </a:ln>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a:t>
              </a:r>
              <a:endParaRPr lang="zh-CN" altLang="en-US" sz="1200" dirty="0">
                <a:solidFill>
                  <a:schemeClr val="tx1"/>
                </a:solidFill>
                <a:cs typeface="+mn-ea"/>
                <a:sym typeface="+mn-lt"/>
              </a:endParaRPr>
            </a:p>
          </p:txBody>
        </p:sp>
        <p:sp>
          <p:nvSpPr>
            <p:cNvPr id="26" name="矩形 25"/>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l">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grpSp>
      <p:grpSp>
        <p:nvGrpSpPr>
          <p:cNvPr id="27" name="组合 26"/>
          <p:cNvGrpSpPr/>
          <p:nvPr/>
        </p:nvGrpSpPr>
        <p:grpSpPr>
          <a:xfrm>
            <a:off x="7200720" y="4332304"/>
            <a:ext cx="1607355" cy="895170"/>
            <a:chOff x="1332696" y="1896493"/>
            <a:chExt cx="1607355" cy="895170"/>
          </a:xfrm>
        </p:grpSpPr>
        <p:sp>
          <p:nvSpPr>
            <p:cNvPr id="28" name="矩形 27"/>
            <p:cNvSpPr/>
            <p:nvPr/>
          </p:nvSpPr>
          <p:spPr>
            <a:xfrm>
              <a:off x="1332697" y="2220798"/>
              <a:ext cx="1607354" cy="570865"/>
            </a:xfrm>
            <a:prstGeom prst="rect">
              <a:avLst/>
            </a:prstGeom>
            <a:ln>
              <a:noFill/>
            </a:ln>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a:t>
              </a:r>
              <a:endParaRPr lang="zh-CN" altLang="en-US" sz="1200" dirty="0">
                <a:solidFill>
                  <a:schemeClr val="tx1"/>
                </a:solidFill>
                <a:cs typeface="+mn-ea"/>
                <a:sym typeface="+mn-lt"/>
              </a:endParaRPr>
            </a:p>
          </p:txBody>
        </p:sp>
        <p:sp>
          <p:nvSpPr>
            <p:cNvPr id="29" name="矩形 28"/>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l">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grpSp>
      <p:grpSp>
        <p:nvGrpSpPr>
          <p:cNvPr id="30" name="组合 29"/>
          <p:cNvGrpSpPr/>
          <p:nvPr/>
        </p:nvGrpSpPr>
        <p:grpSpPr>
          <a:xfrm>
            <a:off x="9641670" y="2989872"/>
            <a:ext cx="1607355" cy="895170"/>
            <a:chOff x="1332696" y="1896493"/>
            <a:chExt cx="1607355" cy="895170"/>
          </a:xfrm>
        </p:grpSpPr>
        <p:sp>
          <p:nvSpPr>
            <p:cNvPr id="31" name="矩形 30"/>
            <p:cNvSpPr/>
            <p:nvPr/>
          </p:nvSpPr>
          <p:spPr>
            <a:xfrm>
              <a:off x="1332697" y="2220798"/>
              <a:ext cx="1607354" cy="570865"/>
            </a:xfrm>
            <a:prstGeom prst="rect">
              <a:avLst/>
            </a:prstGeom>
            <a:ln>
              <a:noFill/>
            </a:ln>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a:t>
              </a:r>
              <a:endParaRPr lang="zh-CN" altLang="en-US" sz="1200" dirty="0">
                <a:solidFill>
                  <a:schemeClr val="tx1"/>
                </a:solidFill>
                <a:cs typeface="+mn-ea"/>
                <a:sym typeface="+mn-lt"/>
              </a:endParaRPr>
            </a:p>
          </p:txBody>
        </p:sp>
        <p:sp>
          <p:nvSpPr>
            <p:cNvPr id="32" name="矩形 3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l">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grpSp>
      <p:grpSp>
        <p:nvGrpSpPr>
          <p:cNvPr id="45" name="组合 44"/>
          <p:cNvGrpSpPr/>
          <p:nvPr/>
        </p:nvGrpSpPr>
        <p:grpSpPr>
          <a:xfrm>
            <a:off x="2438399" y="2936326"/>
            <a:ext cx="1340045" cy="1155212"/>
            <a:chOff x="2486024" y="2882351"/>
            <a:chExt cx="1340045" cy="1155212"/>
          </a:xfrm>
        </p:grpSpPr>
        <p:sp>
          <p:nvSpPr>
            <p:cNvPr id="16" name="六边形 15"/>
            <p:cNvSpPr/>
            <p:nvPr/>
          </p:nvSpPr>
          <p:spPr>
            <a:xfrm>
              <a:off x="2486024" y="2882351"/>
              <a:ext cx="1340045" cy="1155212"/>
            </a:xfrm>
            <a:prstGeom prst="hexagon">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grpSp>
      <p:grpSp>
        <p:nvGrpSpPr>
          <p:cNvPr id="44" name="组合 43"/>
          <p:cNvGrpSpPr/>
          <p:nvPr/>
        </p:nvGrpSpPr>
        <p:grpSpPr>
          <a:xfrm>
            <a:off x="4394421" y="3815329"/>
            <a:ext cx="1340045" cy="1155212"/>
            <a:chOff x="4442046" y="3761354"/>
            <a:chExt cx="1340045" cy="1155212"/>
          </a:xfrm>
        </p:grpSpPr>
        <p:sp>
          <p:nvSpPr>
            <p:cNvPr id="33" name="六边形 32"/>
            <p:cNvSpPr/>
            <p:nvPr/>
          </p:nvSpPr>
          <p:spPr>
            <a:xfrm>
              <a:off x="4442046" y="3761354"/>
              <a:ext cx="1340045" cy="1155212"/>
            </a:xfrm>
            <a:prstGeom prst="hex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grpSp>
      <p:grpSp>
        <p:nvGrpSpPr>
          <p:cNvPr id="43" name="组合 42"/>
          <p:cNvGrpSpPr/>
          <p:nvPr/>
        </p:nvGrpSpPr>
        <p:grpSpPr>
          <a:xfrm>
            <a:off x="6356364" y="2936326"/>
            <a:ext cx="1340045" cy="1155212"/>
            <a:chOff x="6403989" y="2882351"/>
            <a:chExt cx="1340045" cy="1155212"/>
          </a:xfrm>
        </p:grpSpPr>
        <p:sp>
          <p:nvSpPr>
            <p:cNvPr id="34" name="六边形 33"/>
            <p:cNvSpPr/>
            <p:nvPr/>
          </p:nvSpPr>
          <p:spPr>
            <a:xfrm>
              <a:off x="6403989" y="2882351"/>
              <a:ext cx="1340045" cy="1155212"/>
            </a:xfrm>
            <a:prstGeom prst="hexagon">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grpSp>
      <p:grpSp>
        <p:nvGrpSpPr>
          <p:cNvPr id="42" name="组合 41"/>
          <p:cNvGrpSpPr/>
          <p:nvPr/>
        </p:nvGrpSpPr>
        <p:grpSpPr>
          <a:xfrm>
            <a:off x="8317671" y="2065578"/>
            <a:ext cx="1340045" cy="1155212"/>
            <a:chOff x="8365931" y="2003348"/>
            <a:chExt cx="1340045" cy="1155212"/>
          </a:xfrm>
        </p:grpSpPr>
        <p:sp>
          <p:nvSpPr>
            <p:cNvPr id="35" name="六边形 34"/>
            <p:cNvSpPr/>
            <p:nvPr/>
          </p:nvSpPr>
          <p:spPr>
            <a:xfrm>
              <a:off x="8365931" y="2003348"/>
              <a:ext cx="1340045" cy="1155212"/>
            </a:xfrm>
            <a:prstGeom prst="hex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par>
                                <p:cTn id="19" presetID="53" presetClass="entr" presetSubtype="16"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par>
                                <p:cTn id="24" presetID="53" presetClass="entr" presetSubtype="16"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par>
                                <p:cTn id="29" presetID="53" presetClass="entr" presetSubtype="16"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4500"/>
                            </p:stCondLst>
                            <p:childTnLst>
                              <p:par>
                                <p:cTn id="61" presetID="53" presetClass="entr" presetSubtype="16"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par>
                          <p:cTn id="66" fill="hold">
                            <p:stCondLst>
                              <p:cond delay="5000"/>
                            </p:stCondLst>
                            <p:childTnLst>
                              <p:par>
                                <p:cTn id="67" presetID="53" presetClass="entr" presetSubtype="16"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Effect transition="in" filter="fade">
                                      <p:cBhvr>
                                        <p:cTn id="7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831215"/>
            <a:chOff x="3227" y="3958"/>
            <a:chExt cx="5932" cy="1309"/>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1309"/>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03. </a:t>
              </a:r>
              <a:r>
                <a:rPr lang="zh-CN" altLang="en-US" sz="2400" dirty="0">
                  <a:solidFill>
                    <a:srgbClr val="435D9A"/>
                  </a:solidFill>
                  <a:cs typeface="+mn-ea"/>
                  <a:sym typeface="+mn-lt"/>
                </a:rPr>
                <a:t>工作措施实施</a:t>
              </a:r>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grpSp>
        <p:nvGrpSpPr>
          <p:cNvPr id="10" name="组合 9"/>
          <p:cNvGrpSpPr/>
          <p:nvPr/>
        </p:nvGrpSpPr>
        <p:grpSpPr>
          <a:xfrm>
            <a:off x="1828799" y="2004477"/>
            <a:ext cx="2322286" cy="2322286"/>
            <a:chOff x="1770743" y="2351459"/>
            <a:chExt cx="2322286" cy="2322286"/>
          </a:xfrm>
        </p:grpSpPr>
        <p:sp>
          <p:nvSpPr>
            <p:cNvPr id="11" name="椭圆 10"/>
            <p:cNvSpPr/>
            <p:nvPr/>
          </p:nvSpPr>
          <p:spPr>
            <a:xfrm>
              <a:off x="1770743" y="2351459"/>
              <a:ext cx="2322286" cy="23222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12" name="饼形 11"/>
            <p:cNvSpPr/>
            <p:nvPr/>
          </p:nvSpPr>
          <p:spPr>
            <a:xfrm>
              <a:off x="1770743" y="2351459"/>
              <a:ext cx="2322286" cy="2322286"/>
            </a:xfrm>
            <a:prstGeom prst="pi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13" name="椭圆 12"/>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grpSp>
      <p:grpSp>
        <p:nvGrpSpPr>
          <p:cNvPr id="36" name="组合 35"/>
          <p:cNvGrpSpPr/>
          <p:nvPr/>
        </p:nvGrpSpPr>
        <p:grpSpPr>
          <a:xfrm>
            <a:off x="4942113" y="2004477"/>
            <a:ext cx="2322286" cy="2322286"/>
            <a:chOff x="1770743" y="2351459"/>
            <a:chExt cx="2322286" cy="2322286"/>
          </a:xfrm>
        </p:grpSpPr>
        <p:sp>
          <p:nvSpPr>
            <p:cNvPr id="37" name="椭圆 36"/>
            <p:cNvSpPr/>
            <p:nvPr/>
          </p:nvSpPr>
          <p:spPr>
            <a:xfrm>
              <a:off x="1770743" y="2351459"/>
              <a:ext cx="2322286" cy="23222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47" name="饼形 46"/>
            <p:cNvSpPr/>
            <p:nvPr/>
          </p:nvSpPr>
          <p:spPr>
            <a:xfrm>
              <a:off x="1770743" y="2351459"/>
              <a:ext cx="2322286" cy="2322286"/>
            </a:xfrm>
            <a:prstGeom prst="pie">
              <a:avLst>
                <a:gd name="adj1" fmla="val 3846780"/>
                <a:gd name="adj2" fmla="val 1620000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49" name="椭圆 48"/>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grpSp>
      <p:grpSp>
        <p:nvGrpSpPr>
          <p:cNvPr id="50" name="组合 49"/>
          <p:cNvGrpSpPr/>
          <p:nvPr/>
        </p:nvGrpSpPr>
        <p:grpSpPr>
          <a:xfrm>
            <a:off x="8055427" y="2004477"/>
            <a:ext cx="2322286" cy="2322286"/>
            <a:chOff x="1770743" y="2351459"/>
            <a:chExt cx="2322286" cy="2322286"/>
          </a:xfrm>
        </p:grpSpPr>
        <p:sp>
          <p:nvSpPr>
            <p:cNvPr id="51" name="椭圆 50"/>
            <p:cNvSpPr/>
            <p:nvPr/>
          </p:nvSpPr>
          <p:spPr>
            <a:xfrm>
              <a:off x="1770743" y="2351459"/>
              <a:ext cx="2322286" cy="23222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52" name="饼形 51"/>
            <p:cNvSpPr/>
            <p:nvPr/>
          </p:nvSpPr>
          <p:spPr>
            <a:xfrm>
              <a:off x="1770743" y="2351459"/>
              <a:ext cx="2322286" cy="2322286"/>
            </a:xfrm>
            <a:prstGeom prst="pie">
              <a:avLst>
                <a:gd name="adj1" fmla="val 18513025"/>
                <a:gd name="adj2" fmla="val 1620000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53" name="椭圆 52"/>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grpSp>
      <p:grpSp>
        <p:nvGrpSpPr>
          <p:cNvPr id="59" name="组合 58"/>
          <p:cNvGrpSpPr/>
          <p:nvPr/>
        </p:nvGrpSpPr>
        <p:grpSpPr>
          <a:xfrm>
            <a:off x="1806714" y="4562764"/>
            <a:ext cx="2366456" cy="1112403"/>
            <a:chOff x="7727480" y="3464575"/>
            <a:chExt cx="2366456" cy="1112403"/>
          </a:xfrm>
        </p:grpSpPr>
        <p:sp>
          <p:nvSpPr>
            <p:cNvPr id="60" name="矩形 59"/>
            <p:cNvSpPr/>
            <p:nvPr/>
          </p:nvSpPr>
          <p:spPr>
            <a:xfrm>
              <a:off x="7727480" y="3747033"/>
              <a:ext cx="2366456" cy="829945"/>
            </a:xfrm>
            <a:prstGeom prst="rect">
              <a:avLst/>
            </a:prstGeom>
          </p:spPr>
          <p:txBody>
            <a:bodyPr wrap="square">
              <a:spAutoFit/>
              <a:scene3d>
                <a:camera prst="orthographicFront"/>
                <a:lightRig rig="threePt" dir="t"/>
              </a:scene3d>
              <a:sp3d contourW="12700"/>
            </a:bodyPr>
            <a:lstStyle/>
            <a:p>
              <a:pPr algn="ct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61" name="矩形 60"/>
            <p:cNvSpPr/>
            <p:nvPr/>
          </p:nvSpPr>
          <p:spPr>
            <a:xfrm>
              <a:off x="7885432" y="346457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rgbClr val="435D9A"/>
                  </a:solidFill>
                  <a:cs typeface="+mn-ea"/>
                  <a:sym typeface="+mn-lt"/>
                </a:rPr>
                <a:t>工作措施实施</a:t>
              </a:r>
              <a:endParaRPr lang="zh-CN" altLang="en-US" sz="1600" b="1" dirty="0">
                <a:solidFill>
                  <a:schemeClr val="tx1"/>
                </a:solidFill>
                <a:cs typeface="+mn-ea"/>
                <a:sym typeface="+mn-lt"/>
              </a:endParaRPr>
            </a:p>
          </p:txBody>
        </p:sp>
      </p:grpSp>
      <p:grpSp>
        <p:nvGrpSpPr>
          <p:cNvPr id="62" name="组合 61"/>
          <p:cNvGrpSpPr/>
          <p:nvPr/>
        </p:nvGrpSpPr>
        <p:grpSpPr>
          <a:xfrm>
            <a:off x="4920028" y="4562764"/>
            <a:ext cx="2366456" cy="1112403"/>
            <a:chOff x="7727480" y="3464575"/>
            <a:chExt cx="2366456" cy="1112403"/>
          </a:xfrm>
        </p:grpSpPr>
        <p:sp>
          <p:nvSpPr>
            <p:cNvPr id="63" name="矩形 62"/>
            <p:cNvSpPr/>
            <p:nvPr/>
          </p:nvSpPr>
          <p:spPr>
            <a:xfrm>
              <a:off x="7727480" y="3747033"/>
              <a:ext cx="2366456" cy="829945"/>
            </a:xfrm>
            <a:prstGeom prst="rect">
              <a:avLst/>
            </a:prstGeom>
          </p:spPr>
          <p:txBody>
            <a:bodyPr wrap="square">
              <a:spAutoFit/>
              <a:scene3d>
                <a:camera prst="orthographicFront"/>
                <a:lightRig rig="threePt" dir="t"/>
              </a:scene3d>
              <a:sp3d contourW="12700"/>
            </a:bodyPr>
            <a:lstStyle/>
            <a:p>
              <a:pPr algn="ct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64" name="矩形 63"/>
            <p:cNvSpPr/>
            <p:nvPr/>
          </p:nvSpPr>
          <p:spPr>
            <a:xfrm>
              <a:off x="7885432" y="346457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rgbClr val="435D9A"/>
                  </a:solidFill>
                  <a:cs typeface="+mn-ea"/>
                  <a:sym typeface="+mn-lt"/>
                </a:rPr>
                <a:t>工作措施实施</a:t>
              </a:r>
              <a:endParaRPr lang="zh-CN" altLang="en-US" sz="1600" b="1" dirty="0">
                <a:solidFill>
                  <a:schemeClr val="tx1"/>
                </a:solidFill>
                <a:cs typeface="+mn-ea"/>
                <a:sym typeface="+mn-lt"/>
              </a:endParaRPr>
            </a:p>
          </p:txBody>
        </p:sp>
      </p:grpSp>
      <p:grpSp>
        <p:nvGrpSpPr>
          <p:cNvPr id="65" name="组合 64"/>
          <p:cNvGrpSpPr/>
          <p:nvPr/>
        </p:nvGrpSpPr>
        <p:grpSpPr>
          <a:xfrm>
            <a:off x="8033342" y="4562764"/>
            <a:ext cx="2366456" cy="1112403"/>
            <a:chOff x="7727480" y="3464575"/>
            <a:chExt cx="2366456" cy="1112403"/>
          </a:xfrm>
        </p:grpSpPr>
        <p:sp>
          <p:nvSpPr>
            <p:cNvPr id="66" name="矩形 65"/>
            <p:cNvSpPr/>
            <p:nvPr/>
          </p:nvSpPr>
          <p:spPr>
            <a:xfrm>
              <a:off x="7727480" y="3747033"/>
              <a:ext cx="2366456" cy="829945"/>
            </a:xfrm>
            <a:prstGeom prst="rect">
              <a:avLst/>
            </a:prstGeom>
          </p:spPr>
          <p:txBody>
            <a:bodyPr wrap="square">
              <a:spAutoFit/>
              <a:scene3d>
                <a:camera prst="orthographicFront"/>
                <a:lightRig rig="threePt" dir="t"/>
              </a:scene3d>
              <a:sp3d contourW="12700"/>
            </a:bodyPr>
            <a:lstStyle/>
            <a:p>
              <a:pPr algn="ct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67" name="矩形 66"/>
            <p:cNvSpPr/>
            <p:nvPr/>
          </p:nvSpPr>
          <p:spPr>
            <a:xfrm>
              <a:off x="7885432" y="346457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rgbClr val="435D9A"/>
                  </a:solidFill>
                  <a:cs typeface="+mn-ea"/>
                  <a:sym typeface="+mn-lt"/>
                </a:rPr>
                <a:t>工作措施实施</a:t>
              </a:r>
              <a:endParaRPr lang="zh-CN" altLang="en-US" sz="1600" b="1" dirty="0">
                <a:solidFill>
                  <a:schemeClr val="tx1"/>
                </a:solidFill>
                <a:cs typeface="+mn-ea"/>
                <a:sym typeface="+mn-lt"/>
              </a:endParaRPr>
            </a:p>
          </p:txBody>
        </p:sp>
      </p:grpSp>
      <p:sp>
        <p:nvSpPr>
          <p:cNvPr id="68" name="矩形 67"/>
          <p:cNvSpPr/>
          <p:nvPr/>
        </p:nvSpPr>
        <p:spPr>
          <a:xfrm>
            <a:off x="2191511" y="2823988"/>
            <a:ext cx="1596862" cy="4979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435D9A"/>
                </a:solidFill>
                <a:cs typeface="+mn-ea"/>
                <a:sym typeface="+mn-lt"/>
              </a:rPr>
              <a:t>75%</a:t>
            </a:r>
            <a:endParaRPr lang="en-US" altLang="zh-CN" sz="2400" dirty="0">
              <a:solidFill>
                <a:srgbClr val="435D9A"/>
              </a:solidFill>
              <a:cs typeface="+mn-ea"/>
              <a:sym typeface="+mn-lt"/>
            </a:endParaRPr>
          </a:p>
        </p:txBody>
      </p:sp>
      <p:sp>
        <p:nvSpPr>
          <p:cNvPr id="69" name="矩形 68"/>
          <p:cNvSpPr/>
          <p:nvPr/>
        </p:nvSpPr>
        <p:spPr>
          <a:xfrm>
            <a:off x="5304825" y="2823988"/>
            <a:ext cx="1596862" cy="4979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435D9A"/>
                </a:solidFill>
                <a:cs typeface="+mn-ea"/>
                <a:sym typeface="+mn-lt"/>
              </a:rPr>
              <a:t>63%</a:t>
            </a:r>
            <a:endParaRPr lang="en-US" altLang="zh-CN" sz="2400" dirty="0">
              <a:solidFill>
                <a:srgbClr val="435D9A"/>
              </a:solidFill>
              <a:cs typeface="+mn-ea"/>
              <a:sym typeface="+mn-lt"/>
            </a:endParaRPr>
          </a:p>
        </p:txBody>
      </p:sp>
      <p:sp>
        <p:nvSpPr>
          <p:cNvPr id="70" name="矩形 69"/>
          <p:cNvSpPr/>
          <p:nvPr/>
        </p:nvSpPr>
        <p:spPr>
          <a:xfrm>
            <a:off x="8418139" y="2823988"/>
            <a:ext cx="1596862" cy="49795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435D9A"/>
                </a:solidFill>
                <a:cs typeface="+mn-ea"/>
                <a:sym typeface="+mn-lt"/>
              </a:rPr>
              <a:t>80%</a:t>
            </a:r>
            <a:endParaRPr lang="en-US" altLang="zh-CN" sz="2400" dirty="0">
              <a:solidFill>
                <a:srgbClr val="435D9A"/>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21"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heel(1)">
                                      <p:cBhvr>
                                        <p:cTn id="16" dur="2000"/>
                                        <p:tgtEl>
                                          <p:spTgt spid="10"/>
                                        </p:tgtEl>
                                      </p:cBhvr>
                                    </p:animEffect>
                                  </p:childTnLst>
                                </p:cTn>
                              </p:par>
                              <p:par>
                                <p:cTn id="17" presetID="21"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par>
                                <p:cTn id="20" presetID="21" presetClass="entr" presetSubtype="1"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heel(1)">
                                      <p:cBhvr>
                                        <p:cTn id="22" dur="2000"/>
                                        <p:tgtEl>
                                          <p:spTgt spid="50"/>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additive="base">
                                        <p:cTn id="26" dur="500" fill="hold"/>
                                        <p:tgtEl>
                                          <p:spTgt spid="59"/>
                                        </p:tgtEl>
                                        <p:attrNameLst>
                                          <p:attrName>ppt_x</p:attrName>
                                        </p:attrNameLst>
                                      </p:cBhvr>
                                      <p:tavLst>
                                        <p:tav tm="0">
                                          <p:val>
                                            <p:strVal val="#ppt_x"/>
                                          </p:val>
                                        </p:tav>
                                        <p:tav tm="100000">
                                          <p:val>
                                            <p:strVal val="#ppt_x"/>
                                          </p:val>
                                        </p:tav>
                                      </p:tavLst>
                                    </p:anim>
                                    <p:anim calcmode="lin" valueType="num">
                                      <p:cBhvr additive="base">
                                        <p:cTn id="27" dur="500" fill="hold"/>
                                        <p:tgtEl>
                                          <p:spTgt spid="5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10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fill="hold"/>
                                        <p:tgtEl>
                                          <p:spTgt spid="62"/>
                                        </p:tgtEl>
                                        <p:attrNameLst>
                                          <p:attrName>ppt_x</p:attrName>
                                        </p:attrNameLst>
                                      </p:cBhvr>
                                      <p:tavLst>
                                        <p:tav tm="0">
                                          <p:val>
                                            <p:strVal val="#ppt_x"/>
                                          </p:val>
                                        </p:tav>
                                        <p:tav tm="100000">
                                          <p:val>
                                            <p:strVal val="#ppt_x"/>
                                          </p:val>
                                        </p:tav>
                                      </p:tavLst>
                                    </p:anim>
                                    <p:anim calcmode="lin" valueType="num">
                                      <p:cBhvr additive="base">
                                        <p:cTn id="31" dur="500" fill="hold"/>
                                        <p:tgtEl>
                                          <p:spTgt spid="6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0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500" fill="hold"/>
                                        <p:tgtEl>
                                          <p:spTgt spid="65"/>
                                        </p:tgtEl>
                                        <p:attrNameLst>
                                          <p:attrName>ppt_x</p:attrName>
                                        </p:attrNameLst>
                                      </p:cBhvr>
                                      <p:tavLst>
                                        <p:tav tm="0">
                                          <p:val>
                                            <p:strVal val="#ppt_x"/>
                                          </p:val>
                                        </p:tav>
                                        <p:tav tm="100000">
                                          <p:val>
                                            <p:strVal val="#ppt_x"/>
                                          </p:val>
                                        </p:tav>
                                      </p:tavLst>
                                    </p:anim>
                                    <p:anim calcmode="lin" valueType="num">
                                      <p:cBhvr additive="base">
                                        <p:cTn id="35" dur="500" fill="hold"/>
                                        <p:tgtEl>
                                          <p:spTgt spid="65"/>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500" fill="hold"/>
                                        <p:tgtEl>
                                          <p:spTgt spid="68"/>
                                        </p:tgtEl>
                                        <p:attrNameLst>
                                          <p:attrName>ppt_w</p:attrName>
                                        </p:attrNameLst>
                                      </p:cBhvr>
                                      <p:tavLst>
                                        <p:tav tm="0">
                                          <p:val>
                                            <p:fltVal val="0"/>
                                          </p:val>
                                        </p:tav>
                                        <p:tav tm="100000">
                                          <p:val>
                                            <p:strVal val="#ppt_w"/>
                                          </p:val>
                                        </p:tav>
                                      </p:tavLst>
                                    </p:anim>
                                    <p:anim calcmode="lin" valueType="num">
                                      <p:cBhvr>
                                        <p:cTn id="40" dur="500" fill="hold"/>
                                        <p:tgtEl>
                                          <p:spTgt spid="68"/>
                                        </p:tgtEl>
                                        <p:attrNameLst>
                                          <p:attrName>ppt_h</p:attrName>
                                        </p:attrNameLst>
                                      </p:cBhvr>
                                      <p:tavLst>
                                        <p:tav tm="0">
                                          <p:val>
                                            <p:fltVal val="0"/>
                                          </p:val>
                                        </p:tav>
                                        <p:tav tm="100000">
                                          <p:val>
                                            <p:strVal val="#ppt_h"/>
                                          </p:val>
                                        </p:tav>
                                      </p:tavLst>
                                    </p:anim>
                                    <p:animEffect transition="in" filter="fade">
                                      <p:cBhvr>
                                        <p:cTn id="41" dur="500"/>
                                        <p:tgtEl>
                                          <p:spTgt spid="6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Effect transition="in" filter="fade">
                                      <p:cBhvr>
                                        <p:cTn id="46" dur="500"/>
                                        <p:tgtEl>
                                          <p:spTgt spid="6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p:cTn id="49" dur="500" fill="hold"/>
                                        <p:tgtEl>
                                          <p:spTgt spid="70"/>
                                        </p:tgtEl>
                                        <p:attrNameLst>
                                          <p:attrName>ppt_w</p:attrName>
                                        </p:attrNameLst>
                                      </p:cBhvr>
                                      <p:tavLst>
                                        <p:tav tm="0">
                                          <p:val>
                                            <p:fltVal val="0"/>
                                          </p:val>
                                        </p:tav>
                                        <p:tav tm="100000">
                                          <p:val>
                                            <p:strVal val="#ppt_w"/>
                                          </p:val>
                                        </p:tav>
                                      </p:tavLst>
                                    </p:anim>
                                    <p:anim calcmode="lin" valueType="num">
                                      <p:cBhvr>
                                        <p:cTn id="50" dur="500" fill="hold"/>
                                        <p:tgtEl>
                                          <p:spTgt spid="70"/>
                                        </p:tgtEl>
                                        <p:attrNameLst>
                                          <p:attrName>ppt_h</p:attrName>
                                        </p:attrNameLst>
                                      </p:cBhvr>
                                      <p:tavLst>
                                        <p:tav tm="0">
                                          <p:val>
                                            <p:fltVal val="0"/>
                                          </p:val>
                                        </p:tav>
                                        <p:tav tm="100000">
                                          <p:val>
                                            <p:strVal val="#ppt_h"/>
                                          </p:val>
                                        </p:tav>
                                      </p:tavLst>
                                    </p:anim>
                                    <p:animEffect transition="in" filter="fade">
                                      <p:cBhvr>
                                        <p:cTn id="5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831215"/>
            <a:chOff x="3227" y="3958"/>
            <a:chExt cx="5932" cy="1309"/>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1309"/>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03. </a:t>
              </a:r>
              <a:r>
                <a:rPr lang="zh-CN" altLang="en-US" sz="2400" dirty="0">
                  <a:solidFill>
                    <a:srgbClr val="435D9A"/>
                  </a:solidFill>
                  <a:cs typeface="+mn-ea"/>
                  <a:sym typeface="+mn-lt"/>
                </a:rPr>
                <a:t>工作措施实施</a:t>
              </a:r>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cxnSp>
        <p:nvCxnSpPr>
          <p:cNvPr id="6" name="直接连接符 5"/>
          <p:cNvCxnSpPr/>
          <p:nvPr/>
        </p:nvCxnSpPr>
        <p:spPr>
          <a:xfrm>
            <a:off x="1510137" y="3639004"/>
            <a:ext cx="8905677"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75335" y="3354705"/>
            <a:ext cx="1480185" cy="587375"/>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矩形 15"/>
          <p:cNvSpPr/>
          <p:nvPr/>
        </p:nvSpPr>
        <p:spPr>
          <a:xfrm>
            <a:off x="3034030" y="3354705"/>
            <a:ext cx="1480185" cy="587375"/>
          </a:xfrm>
          <a:prstGeom prst="rect">
            <a:avLst/>
          </a:prstGeom>
          <a:solidFill>
            <a:schemeClr val="bg1"/>
          </a:solidFill>
          <a:ln w="12700" cmpd="sng">
            <a:solidFill>
              <a:srgbClr val="435D9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矩形 19"/>
          <p:cNvSpPr/>
          <p:nvPr/>
        </p:nvSpPr>
        <p:spPr>
          <a:xfrm>
            <a:off x="5292090" y="3354705"/>
            <a:ext cx="1480185" cy="587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矩形 39"/>
          <p:cNvSpPr/>
          <p:nvPr/>
        </p:nvSpPr>
        <p:spPr>
          <a:xfrm>
            <a:off x="7550785" y="3354705"/>
            <a:ext cx="1480185" cy="587375"/>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矩形 40"/>
          <p:cNvSpPr/>
          <p:nvPr/>
        </p:nvSpPr>
        <p:spPr>
          <a:xfrm>
            <a:off x="9809480" y="3354705"/>
            <a:ext cx="1480185" cy="587375"/>
          </a:xfrm>
          <a:prstGeom prst="rect">
            <a:avLst/>
          </a:prstGeom>
          <a:solidFill>
            <a:schemeClr val="bg1">
              <a:lumMod val="95000"/>
            </a:schemeClr>
          </a:solidFill>
          <a:ln w="12700" cmpd="sng">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9" name="文本框 58"/>
          <p:cNvSpPr txBox="1"/>
          <p:nvPr/>
        </p:nvSpPr>
        <p:spPr>
          <a:xfrm>
            <a:off x="1321399" y="3463496"/>
            <a:ext cx="425116" cy="338554"/>
          </a:xfrm>
          <a:prstGeom prst="rect">
            <a:avLst/>
          </a:prstGeom>
          <a:noFill/>
        </p:spPr>
        <p:txBody>
          <a:bodyPr wrap="none" rtlCol="0">
            <a:spAutoFit/>
          </a:bodyPr>
          <a:lstStyle/>
          <a:p>
            <a:pPr algn="ctr"/>
            <a:r>
              <a:rPr lang="en-US" altLang="zh-CN" sz="1600" dirty="0">
                <a:solidFill>
                  <a:schemeClr val="bg1"/>
                </a:solidFill>
                <a:cs typeface="+mn-ea"/>
                <a:sym typeface="+mn-lt"/>
              </a:rPr>
              <a:t>01</a:t>
            </a:r>
            <a:endParaRPr lang="en-US" altLang="zh-CN" sz="1600" dirty="0">
              <a:solidFill>
                <a:schemeClr val="bg1"/>
              </a:solidFill>
              <a:cs typeface="+mn-ea"/>
              <a:sym typeface="+mn-lt"/>
            </a:endParaRPr>
          </a:p>
        </p:txBody>
      </p:sp>
      <p:sp>
        <p:nvSpPr>
          <p:cNvPr id="60" name="文本框 59"/>
          <p:cNvSpPr txBox="1"/>
          <p:nvPr/>
        </p:nvSpPr>
        <p:spPr>
          <a:xfrm>
            <a:off x="3587806" y="3463496"/>
            <a:ext cx="421910" cy="338554"/>
          </a:xfrm>
          <a:prstGeom prst="rect">
            <a:avLst/>
          </a:prstGeom>
          <a:noFill/>
        </p:spPr>
        <p:txBody>
          <a:bodyPr wrap="none" rtlCol="0">
            <a:spAutoFit/>
          </a:bodyPr>
          <a:lstStyle/>
          <a:p>
            <a:pPr algn="ctr"/>
            <a:r>
              <a:rPr lang="en-US" altLang="zh-CN" sz="1600" dirty="0">
                <a:solidFill>
                  <a:srgbClr val="435D9A"/>
                </a:solidFill>
                <a:cs typeface="+mn-ea"/>
                <a:sym typeface="+mn-lt"/>
              </a:rPr>
              <a:t>02</a:t>
            </a:r>
            <a:endParaRPr lang="en-US" altLang="zh-CN" sz="1600" dirty="0">
              <a:solidFill>
                <a:srgbClr val="435D9A"/>
              </a:solidFill>
              <a:cs typeface="+mn-ea"/>
              <a:sym typeface="+mn-lt"/>
            </a:endParaRPr>
          </a:p>
        </p:txBody>
      </p:sp>
      <p:sp>
        <p:nvSpPr>
          <p:cNvPr id="61" name="文本框 60"/>
          <p:cNvSpPr txBox="1"/>
          <p:nvPr/>
        </p:nvSpPr>
        <p:spPr>
          <a:xfrm>
            <a:off x="5797083" y="3463496"/>
            <a:ext cx="425116" cy="338554"/>
          </a:xfrm>
          <a:prstGeom prst="rect">
            <a:avLst/>
          </a:prstGeom>
          <a:noFill/>
        </p:spPr>
        <p:txBody>
          <a:bodyPr wrap="none" rtlCol="0">
            <a:spAutoFit/>
          </a:bodyPr>
          <a:lstStyle/>
          <a:p>
            <a:pPr algn="ctr"/>
            <a:r>
              <a:rPr lang="en-US" altLang="zh-CN" sz="1600" dirty="0">
                <a:solidFill>
                  <a:srgbClr val="435D9A"/>
                </a:solidFill>
                <a:cs typeface="+mn-ea"/>
                <a:sym typeface="+mn-lt"/>
              </a:rPr>
              <a:t>03</a:t>
            </a:r>
            <a:endParaRPr lang="en-US" altLang="zh-CN" sz="1600" dirty="0">
              <a:solidFill>
                <a:srgbClr val="435D9A"/>
              </a:solidFill>
              <a:cs typeface="+mn-ea"/>
              <a:sym typeface="+mn-lt"/>
            </a:endParaRPr>
          </a:p>
        </p:txBody>
      </p:sp>
      <p:sp>
        <p:nvSpPr>
          <p:cNvPr id="62" name="文本框 61"/>
          <p:cNvSpPr txBox="1"/>
          <p:nvPr/>
        </p:nvSpPr>
        <p:spPr>
          <a:xfrm>
            <a:off x="8049974" y="3463496"/>
            <a:ext cx="436338" cy="338554"/>
          </a:xfrm>
          <a:prstGeom prst="rect">
            <a:avLst/>
          </a:prstGeom>
          <a:noFill/>
        </p:spPr>
        <p:txBody>
          <a:bodyPr wrap="none" rtlCol="0">
            <a:spAutoFit/>
          </a:bodyPr>
          <a:lstStyle/>
          <a:p>
            <a:pPr algn="ctr"/>
            <a:r>
              <a:rPr lang="en-US" altLang="zh-CN" sz="1600" dirty="0">
                <a:solidFill>
                  <a:schemeClr val="bg1"/>
                </a:solidFill>
                <a:cs typeface="+mn-ea"/>
                <a:sym typeface="+mn-lt"/>
              </a:rPr>
              <a:t>04</a:t>
            </a:r>
            <a:endParaRPr lang="en-US" altLang="zh-CN" sz="1600" dirty="0">
              <a:solidFill>
                <a:schemeClr val="bg1"/>
              </a:solidFill>
              <a:cs typeface="+mn-ea"/>
              <a:sym typeface="+mn-lt"/>
            </a:endParaRPr>
          </a:p>
        </p:txBody>
      </p:sp>
      <p:sp>
        <p:nvSpPr>
          <p:cNvPr id="63" name="文本框 62"/>
          <p:cNvSpPr txBox="1"/>
          <p:nvPr/>
        </p:nvSpPr>
        <p:spPr>
          <a:xfrm>
            <a:off x="10314088" y="3463496"/>
            <a:ext cx="425116" cy="338554"/>
          </a:xfrm>
          <a:prstGeom prst="rect">
            <a:avLst/>
          </a:prstGeom>
          <a:noFill/>
        </p:spPr>
        <p:txBody>
          <a:bodyPr wrap="none" rtlCol="0">
            <a:spAutoFit/>
          </a:bodyPr>
          <a:lstStyle/>
          <a:p>
            <a:pPr algn="ctr"/>
            <a:r>
              <a:rPr lang="en-US" altLang="zh-CN" sz="1600" dirty="0">
                <a:solidFill>
                  <a:srgbClr val="435D9A"/>
                </a:solidFill>
                <a:cs typeface="+mn-ea"/>
                <a:sym typeface="+mn-lt"/>
              </a:rPr>
              <a:t>05</a:t>
            </a:r>
            <a:endParaRPr lang="en-US" altLang="zh-CN" sz="1600" dirty="0">
              <a:solidFill>
                <a:srgbClr val="435D9A"/>
              </a:solidFill>
              <a:cs typeface="+mn-ea"/>
              <a:sym typeface="+mn-lt"/>
            </a:endParaRPr>
          </a:p>
        </p:txBody>
      </p:sp>
      <p:grpSp>
        <p:nvGrpSpPr>
          <p:cNvPr id="129" name="PA-组合 2"/>
          <p:cNvGrpSpPr/>
          <p:nvPr>
            <p:custDataLst>
              <p:tags r:id="rId2"/>
            </p:custDataLst>
          </p:nvPr>
        </p:nvGrpSpPr>
        <p:grpSpPr>
          <a:xfrm>
            <a:off x="774346" y="4385594"/>
            <a:ext cx="2214397" cy="1304279"/>
            <a:chOff x="5926136" y="5118310"/>
            <a:chExt cx="2715044" cy="1304279"/>
          </a:xfrm>
        </p:grpSpPr>
        <p:sp>
          <p:nvSpPr>
            <p:cNvPr id="130" name="PA-文本框 6"/>
            <p:cNvSpPr txBox="1"/>
            <p:nvPr>
              <p:custDataLst>
                <p:tags r:id="rId3"/>
              </p:custDataLst>
            </p:nvPr>
          </p:nvSpPr>
          <p:spPr>
            <a:xfrm>
              <a:off x="5926136" y="5118310"/>
              <a:ext cx="2627658" cy="337185"/>
            </a:xfrm>
            <a:prstGeom prst="rect">
              <a:avLst/>
            </a:prstGeom>
            <a:noFill/>
          </p:spPr>
          <p:txBody>
            <a:bodyPr wrap="square" rtlCol="0">
              <a:spAutoFit/>
            </a:bodyPr>
            <a:lstStyle/>
            <a:p>
              <a:pPr algn="l"/>
              <a:r>
                <a:rPr lang="zh-CN" altLang="en-US" sz="1600" dirty="0">
                  <a:solidFill>
                    <a:srgbClr val="435D9A"/>
                  </a:solidFill>
                  <a:cs typeface="+mn-ea"/>
                  <a:sym typeface="+mn-lt"/>
                </a:rPr>
                <a:t>工作措施实施</a:t>
              </a:r>
              <a:endParaRPr lang="en-US" altLang="zh-CN" sz="1600" b="1" dirty="0">
                <a:solidFill>
                  <a:schemeClr val="tx1"/>
                </a:solidFill>
                <a:cs typeface="+mn-ea"/>
                <a:sym typeface="+mn-lt"/>
              </a:endParaRPr>
            </a:p>
          </p:txBody>
        </p:sp>
        <p:sp>
          <p:nvSpPr>
            <p:cNvPr id="131" name="PA-文本框 42"/>
            <p:cNvSpPr txBox="1"/>
            <p:nvPr>
              <p:custDataLst>
                <p:tags r:id="rId4"/>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17" name="PA-组合 2"/>
          <p:cNvGrpSpPr/>
          <p:nvPr>
            <p:custDataLst>
              <p:tags r:id="rId5"/>
            </p:custDataLst>
          </p:nvPr>
        </p:nvGrpSpPr>
        <p:grpSpPr>
          <a:xfrm>
            <a:off x="5096943" y="4385594"/>
            <a:ext cx="2214245" cy="1304279"/>
            <a:chOff x="5926136" y="5118310"/>
            <a:chExt cx="2715044" cy="1304279"/>
          </a:xfrm>
        </p:grpSpPr>
        <p:sp>
          <p:nvSpPr>
            <p:cNvPr id="18" name="PA-文本框 6"/>
            <p:cNvSpPr txBox="1"/>
            <p:nvPr>
              <p:custDataLst>
                <p:tags r:id="rId6"/>
              </p:custDataLst>
            </p:nvPr>
          </p:nvSpPr>
          <p:spPr>
            <a:xfrm>
              <a:off x="5926136" y="5118310"/>
              <a:ext cx="2627658" cy="337185"/>
            </a:xfrm>
            <a:prstGeom prst="rect">
              <a:avLst/>
            </a:prstGeom>
            <a:noFill/>
          </p:spPr>
          <p:txBody>
            <a:bodyPr wrap="square" rtlCol="0">
              <a:spAutoFit/>
            </a:bodyPr>
            <a:lstStyle/>
            <a:p>
              <a:pPr algn="l"/>
              <a:r>
                <a:rPr lang="zh-CN" altLang="en-US" sz="1600" dirty="0">
                  <a:solidFill>
                    <a:srgbClr val="435D9A"/>
                  </a:solidFill>
                  <a:cs typeface="+mn-ea"/>
                  <a:sym typeface="+mn-lt"/>
                </a:rPr>
                <a:t>工作措施实施</a:t>
              </a:r>
              <a:endParaRPr lang="en-US" altLang="zh-CN" sz="1600" b="1" dirty="0">
                <a:solidFill>
                  <a:schemeClr val="tx1"/>
                </a:solidFill>
                <a:cs typeface="+mn-ea"/>
                <a:sym typeface="+mn-lt"/>
              </a:endParaRPr>
            </a:p>
          </p:txBody>
        </p:sp>
        <p:sp>
          <p:nvSpPr>
            <p:cNvPr id="19" name="PA-文本框 42"/>
            <p:cNvSpPr txBox="1"/>
            <p:nvPr>
              <p:custDataLst>
                <p:tags r:id="rId7"/>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21" name="PA-组合 2"/>
          <p:cNvGrpSpPr/>
          <p:nvPr>
            <p:custDataLst>
              <p:tags r:id="rId8"/>
            </p:custDataLst>
          </p:nvPr>
        </p:nvGrpSpPr>
        <p:grpSpPr>
          <a:xfrm>
            <a:off x="9419388" y="4385594"/>
            <a:ext cx="2214245" cy="1304279"/>
            <a:chOff x="5926136" y="5118310"/>
            <a:chExt cx="2715044" cy="1304279"/>
          </a:xfrm>
        </p:grpSpPr>
        <p:sp>
          <p:nvSpPr>
            <p:cNvPr id="22" name="PA-文本框 6"/>
            <p:cNvSpPr txBox="1"/>
            <p:nvPr>
              <p:custDataLst>
                <p:tags r:id="rId9"/>
              </p:custDataLst>
            </p:nvPr>
          </p:nvSpPr>
          <p:spPr>
            <a:xfrm>
              <a:off x="5926136" y="5118310"/>
              <a:ext cx="2627658" cy="337185"/>
            </a:xfrm>
            <a:prstGeom prst="rect">
              <a:avLst/>
            </a:prstGeom>
            <a:noFill/>
          </p:spPr>
          <p:txBody>
            <a:bodyPr wrap="square" rtlCol="0">
              <a:spAutoFit/>
            </a:bodyPr>
            <a:lstStyle/>
            <a:p>
              <a:pPr algn="l"/>
              <a:r>
                <a:rPr lang="zh-CN" altLang="en-US" sz="1600" dirty="0">
                  <a:solidFill>
                    <a:srgbClr val="435D9A"/>
                  </a:solidFill>
                  <a:cs typeface="+mn-ea"/>
                  <a:sym typeface="+mn-lt"/>
                </a:rPr>
                <a:t>工作措施实施</a:t>
              </a:r>
              <a:endParaRPr lang="en-US" altLang="zh-CN" sz="1600" b="1" dirty="0">
                <a:solidFill>
                  <a:schemeClr val="tx1"/>
                </a:solidFill>
                <a:cs typeface="+mn-ea"/>
                <a:sym typeface="+mn-lt"/>
              </a:endParaRPr>
            </a:p>
          </p:txBody>
        </p:sp>
        <p:sp>
          <p:nvSpPr>
            <p:cNvPr id="23" name="PA-文本框 42"/>
            <p:cNvSpPr txBox="1"/>
            <p:nvPr>
              <p:custDataLst>
                <p:tags r:id="rId10"/>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24" name="PA-组合 2"/>
          <p:cNvGrpSpPr/>
          <p:nvPr>
            <p:custDataLst>
              <p:tags r:id="rId11"/>
            </p:custDataLst>
          </p:nvPr>
        </p:nvGrpSpPr>
        <p:grpSpPr>
          <a:xfrm>
            <a:off x="2797456" y="1867819"/>
            <a:ext cx="2214397" cy="1304279"/>
            <a:chOff x="5926136" y="5118310"/>
            <a:chExt cx="2715044" cy="1304279"/>
          </a:xfrm>
        </p:grpSpPr>
        <p:sp>
          <p:nvSpPr>
            <p:cNvPr id="25" name="PA-文本框 6"/>
            <p:cNvSpPr txBox="1"/>
            <p:nvPr>
              <p:custDataLst>
                <p:tags r:id="rId12"/>
              </p:custDataLst>
            </p:nvPr>
          </p:nvSpPr>
          <p:spPr>
            <a:xfrm>
              <a:off x="5926136" y="5118310"/>
              <a:ext cx="2627658" cy="337185"/>
            </a:xfrm>
            <a:prstGeom prst="rect">
              <a:avLst/>
            </a:prstGeom>
            <a:noFill/>
          </p:spPr>
          <p:txBody>
            <a:bodyPr wrap="square" rtlCol="0">
              <a:spAutoFit/>
            </a:bodyPr>
            <a:lstStyle/>
            <a:p>
              <a:pPr algn="l"/>
              <a:r>
                <a:rPr lang="zh-CN" altLang="en-US" sz="1600" dirty="0">
                  <a:solidFill>
                    <a:srgbClr val="435D9A"/>
                  </a:solidFill>
                  <a:cs typeface="+mn-ea"/>
                  <a:sym typeface="+mn-lt"/>
                </a:rPr>
                <a:t>工作措施实施</a:t>
              </a:r>
              <a:endParaRPr lang="en-US" altLang="zh-CN" sz="1600" b="1" dirty="0">
                <a:solidFill>
                  <a:schemeClr val="tx1"/>
                </a:solidFill>
                <a:cs typeface="+mn-ea"/>
                <a:sym typeface="+mn-lt"/>
              </a:endParaRPr>
            </a:p>
          </p:txBody>
        </p:sp>
        <p:sp>
          <p:nvSpPr>
            <p:cNvPr id="26" name="PA-文本框 42"/>
            <p:cNvSpPr txBox="1"/>
            <p:nvPr>
              <p:custDataLst>
                <p:tags r:id="rId13"/>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27" name="PA-组合 2"/>
          <p:cNvGrpSpPr/>
          <p:nvPr>
            <p:custDataLst>
              <p:tags r:id="rId14"/>
            </p:custDataLst>
          </p:nvPr>
        </p:nvGrpSpPr>
        <p:grpSpPr>
          <a:xfrm>
            <a:off x="7120053" y="1867819"/>
            <a:ext cx="2214245" cy="1304279"/>
            <a:chOff x="5926136" y="5118310"/>
            <a:chExt cx="2715044" cy="1304279"/>
          </a:xfrm>
        </p:grpSpPr>
        <p:sp>
          <p:nvSpPr>
            <p:cNvPr id="28" name="PA-文本框 6"/>
            <p:cNvSpPr txBox="1"/>
            <p:nvPr>
              <p:custDataLst>
                <p:tags r:id="rId15"/>
              </p:custDataLst>
            </p:nvPr>
          </p:nvSpPr>
          <p:spPr>
            <a:xfrm>
              <a:off x="5926136" y="5118310"/>
              <a:ext cx="2627658" cy="337185"/>
            </a:xfrm>
            <a:prstGeom prst="rect">
              <a:avLst/>
            </a:prstGeom>
            <a:noFill/>
          </p:spPr>
          <p:txBody>
            <a:bodyPr wrap="square" rtlCol="0">
              <a:spAutoFit/>
            </a:bodyPr>
            <a:lstStyle/>
            <a:p>
              <a:pPr algn="l"/>
              <a:r>
                <a:rPr lang="zh-CN" altLang="en-US" sz="1600" dirty="0">
                  <a:solidFill>
                    <a:srgbClr val="435D9A"/>
                  </a:solidFill>
                  <a:cs typeface="+mn-ea"/>
                  <a:sym typeface="+mn-lt"/>
                </a:rPr>
                <a:t>工作措施实施</a:t>
              </a:r>
              <a:endParaRPr lang="en-US" altLang="zh-CN" sz="1600" b="1" dirty="0">
                <a:solidFill>
                  <a:schemeClr val="tx1"/>
                </a:solidFill>
                <a:cs typeface="+mn-ea"/>
                <a:sym typeface="+mn-lt"/>
              </a:endParaRPr>
            </a:p>
          </p:txBody>
        </p:sp>
        <p:sp>
          <p:nvSpPr>
            <p:cNvPr id="29" name="PA-文本框 42"/>
            <p:cNvSpPr txBox="1"/>
            <p:nvPr>
              <p:custDataLst>
                <p:tags r:id="rId16"/>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par>
                                <p:cTn id="13" presetID="2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ppt_w</p:attrName>
                                        </p:attrNameLst>
                                      </p:cBhvr>
                                      <p:tavLst>
                                        <p:tav tm="0">
                                          <p:val>
                                            <p:fltVal val="0"/>
                                          </p:val>
                                        </p:tav>
                                        <p:tav tm="100000">
                                          <p:val>
                                            <p:strVal val="#ppt_w"/>
                                          </p:val>
                                        </p:tav>
                                      </p:tavLst>
                                    </p:anim>
                                    <p:anim calcmode="lin" valueType="num">
                                      <p:cBhvr>
                                        <p:cTn id="35" dur="500" fill="hold"/>
                                        <p:tgtEl>
                                          <p:spTgt spid="40"/>
                                        </p:tgtEl>
                                        <p:attrNameLst>
                                          <p:attrName>ppt_h</p:attrName>
                                        </p:attrNameLst>
                                      </p:cBhvr>
                                      <p:tavLst>
                                        <p:tav tm="0">
                                          <p:val>
                                            <p:fltVal val="0"/>
                                          </p:val>
                                        </p:tav>
                                        <p:tav tm="100000">
                                          <p:val>
                                            <p:strVal val="#ppt_h"/>
                                          </p:val>
                                        </p:tav>
                                      </p:tavLst>
                                    </p:anim>
                                    <p:animEffect transition="in" filter="fade">
                                      <p:cBhvr>
                                        <p:cTn id="36" dur="500"/>
                                        <p:tgtEl>
                                          <p:spTgt spid="4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 calcmode="lin" valueType="num">
                                      <p:cBhvr>
                                        <p:cTn id="54" dur="500" fill="hold"/>
                                        <p:tgtEl>
                                          <p:spTgt spid="61"/>
                                        </p:tgtEl>
                                        <p:attrNameLst>
                                          <p:attrName>ppt_w</p:attrName>
                                        </p:attrNameLst>
                                      </p:cBhvr>
                                      <p:tavLst>
                                        <p:tav tm="0">
                                          <p:val>
                                            <p:fltVal val="0"/>
                                          </p:val>
                                        </p:tav>
                                        <p:tav tm="100000">
                                          <p:val>
                                            <p:strVal val="#ppt_w"/>
                                          </p:val>
                                        </p:tav>
                                      </p:tavLst>
                                    </p:anim>
                                    <p:anim calcmode="lin" valueType="num">
                                      <p:cBhvr>
                                        <p:cTn id="55" dur="500" fill="hold"/>
                                        <p:tgtEl>
                                          <p:spTgt spid="61"/>
                                        </p:tgtEl>
                                        <p:attrNameLst>
                                          <p:attrName>ppt_h</p:attrName>
                                        </p:attrNameLst>
                                      </p:cBhvr>
                                      <p:tavLst>
                                        <p:tav tm="0">
                                          <p:val>
                                            <p:fltVal val="0"/>
                                          </p:val>
                                        </p:tav>
                                        <p:tav tm="100000">
                                          <p:val>
                                            <p:strVal val="#ppt_h"/>
                                          </p:val>
                                        </p:tav>
                                      </p:tavLst>
                                    </p:anim>
                                    <p:animEffect transition="in" filter="fade">
                                      <p:cBhvr>
                                        <p:cTn id="56" dur="500"/>
                                        <p:tgtEl>
                                          <p:spTgt spid="6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p:cTn id="59" dur="500" fill="hold"/>
                                        <p:tgtEl>
                                          <p:spTgt spid="62"/>
                                        </p:tgtEl>
                                        <p:attrNameLst>
                                          <p:attrName>ppt_w</p:attrName>
                                        </p:attrNameLst>
                                      </p:cBhvr>
                                      <p:tavLst>
                                        <p:tav tm="0">
                                          <p:val>
                                            <p:fltVal val="0"/>
                                          </p:val>
                                        </p:tav>
                                        <p:tav tm="100000">
                                          <p:val>
                                            <p:strVal val="#ppt_w"/>
                                          </p:val>
                                        </p:tav>
                                      </p:tavLst>
                                    </p:anim>
                                    <p:anim calcmode="lin" valueType="num">
                                      <p:cBhvr>
                                        <p:cTn id="60" dur="500" fill="hold"/>
                                        <p:tgtEl>
                                          <p:spTgt spid="62"/>
                                        </p:tgtEl>
                                        <p:attrNameLst>
                                          <p:attrName>ppt_h</p:attrName>
                                        </p:attrNameLst>
                                      </p:cBhvr>
                                      <p:tavLst>
                                        <p:tav tm="0">
                                          <p:val>
                                            <p:fltVal val="0"/>
                                          </p:val>
                                        </p:tav>
                                        <p:tav tm="100000">
                                          <p:val>
                                            <p:strVal val="#ppt_h"/>
                                          </p:val>
                                        </p:tav>
                                      </p:tavLst>
                                    </p:anim>
                                    <p:animEffect transition="in" filter="fade">
                                      <p:cBhvr>
                                        <p:cTn id="61" dur="500"/>
                                        <p:tgtEl>
                                          <p:spTgt spid="6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p:cTn id="64" dur="500" fill="hold"/>
                                        <p:tgtEl>
                                          <p:spTgt spid="63"/>
                                        </p:tgtEl>
                                        <p:attrNameLst>
                                          <p:attrName>ppt_w</p:attrName>
                                        </p:attrNameLst>
                                      </p:cBhvr>
                                      <p:tavLst>
                                        <p:tav tm="0">
                                          <p:val>
                                            <p:fltVal val="0"/>
                                          </p:val>
                                        </p:tav>
                                        <p:tav tm="100000">
                                          <p:val>
                                            <p:strVal val="#ppt_w"/>
                                          </p:val>
                                        </p:tav>
                                      </p:tavLst>
                                    </p:anim>
                                    <p:anim calcmode="lin" valueType="num">
                                      <p:cBhvr>
                                        <p:cTn id="65" dur="500" fill="hold"/>
                                        <p:tgtEl>
                                          <p:spTgt spid="63"/>
                                        </p:tgtEl>
                                        <p:attrNameLst>
                                          <p:attrName>ppt_h</p:attrName>
                                        </p:attrNameLst>
                                      </p:cBhvr>
                                      <p:tavLst>
                                        <p:tav tm="0">
                                          <p:val>
                                            <p:fltVal val="0"/>
                                          </p:val>
                                        </p:tav>
                                        <p:tav tm="100000">
                                          <p:val>
                                            <p:strVal val="#ppt_h"/>
                                          </p:val>
                                        </p:tav>
                                      </p:tavLst>
                                    </p:anim>
                                    <p:animEffect transition="in" filter="fade">
                                      <p:cBhvr>
                                        <p:cTn id="66" dur="500"/>
                                        <p:tgtEl>
                                          <p:spTgt spid="63"/>
                                        </p:tgtEl>
                                      </p:cBhvr>
                                    </p:animEffect>
                                  </p:childTnLst>
                                </p:cTn>
                              </p:par>
                              <p:par>
                                <p:cTn id="67" presetID="22" presetClass="entr" presetSubtype="1" fill="hold" nodeType="withEffect">
                                  <p:stCondLst>
                                    <p:cond delay="0"/>
                                  </p:stCondLst>
                                  <p:childTnLst>
                                    <p:set>
                                      <p:cBhvr>
                                        <p:cTn id="68" dur="1" fill="hold">
                                          <p:stCondLst>
                                            <p:cond delay="0"/>
                                          </p:stCondLst>
                                        </p:cTn>
                                        <p:tgtEl>
                                          <p:spTgt spid="129"/>
                                        </p:tgtEl>
                                        <p:attrNameLst>
                                          <p:attrName>style.visibility</p:attrName>
                                        </p:attrNameLst>
                                      </p:cBhvr>
                                      <p:to>
                                        <p:strVal val="visible"/>
                                      </p:to>
                                    </p:set>
                                    <p:animEffect transition="in" filter="wipe(up)">
                                      <p:cBhvr>
                                        <p:cTn id="69" dur="500"/>
                                        <p:tgtEl>
                                          <p:spTgt spid="129"/>
                                        </p:tgtEl>
                                      </p:cBhvr>
                                    </p:animEffect>
                                  </p:childTnLst>
                                </p:cTn>
                              </p:par>
                              <p:par>
                                <p:cTn id="70" presetID="22" presetClass="entr" presetSubtype="1" fill="hold"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wipe(up)">
                                      <p:cBhvr>
                                        <p:cTn id="72" dur="500"/>
                                        <p:tgtEl>
                                          <p:spTgt spid="17"/>
                                        </p:tgtEl>
                                      </p:cBhvr>
                                    </p:animEffect>
                                  </p:childTnLst>
                                </p:cTn>
                              </p:par>
                              <p:par>
                                <p:cTn id="73" presetID="22" presetClass="entr" presetSubtype="1"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par>
                                <p:cTn id="76" presetID="22" presetClass="entr" presetSubtype="1"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up)">
                                      <p:cBhvr>
                                        <p:cTn id="78" dur="500"/>
                                        <p:tgtEl>
                                          <p:spTgt spid="24"/>
                                        </p:tgtEl>
                                      </p:cBhvr>
                                    </p:animEffect>
                                  </p:childTnLst>
                                </p:cTn>
                              </p:par>
                              <p:par>
                                <p:cTn id="79" presetID="22" presetClass="entr" presetSubtype="1" fill="hold"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up)">
                                      <p:cBhvr>
                                        <p:cTn id="8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20" grpId="0" bldLvl="0" animBg="1"/>
      <p:bldP spid="40" grpId="0" bldLvl="0" animBg="1"/>
      <p:bldP spid="41" grpId="0" bldLvl="0" animBg="1"/>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flipH="1">
            <a:off x="7930515" y="0"/>
            <a:ext cx="2011045" cy="6821805"/>
          </a:xfrm>
          <a:prstGeom prst="rect">
            <a:avLst/>
          </a:prstGeom>
        </p:spPr>
      </p:pic>
      <p:sp>
        <p:nvSpPr>
          <p:cNvPr id="19" name="椭圆 18"/>
          <p:cNvSpPr/>
          <p:nvPr/>
        </p:nvSpPr>
        <p:spPr>
          <a:xfrm flipH="1">
            <a:off x="7063105"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flipH="1">
            <a:off x="6303645"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895985" y="2704465"/>
            <a:ext cx="5269230" cy="1106805"/>
          </a:xfrm>
          <a:prstGeom prst="rect">
            <a:avLst/>
          </a:prstGeom>
          <a:noFill/>
        </p:spPr>
        <p:txBody>
          <a:bodyPr wrap="squar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defRPr sz="6600" b="1">
                <a:solidFill>
                  <a:srgbClr val="435D9A"/>
                </a:solidFill>
                <a:cs typeface="+mn-ea"/>
              </a:defRPr>
            </a:lvl1pPr>
          </a:lstStyle>
          <a:p>
            <a:r>
              <a:rPr lang="zh-CN" altLang="en-US" dirty="0">
                <a:sym typeface="+mn-lt"/>
              </a:rPr>
              <a:t>未来工作计划</a:t>
            </a:r>
            <a:endParaRPr lang="zh-CN" altLang="en-US" dirty="0">
              <a:sym typeface="+mn-lt"/>
            </a:endParaRPr>
          </a:p>
        </p:txBody>
      </p:sp>
      <p:sp>
        <p:nvSpPr>
          <p:cNvPr id="14" name="圆角矩形 13"/>
          <p:cNvSpPr/>
          <p:nvPr/>
        </p:nvSpPr>
        <p:spPr>
          <a:xfrm>
            <a:off x="621665" y="39497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b="1" dirty="0">
                <a:solidFill>
                  <a:schemeClr val="tx1">
                    <a:lumMod val="75000"/>
                    <a:lumOff val="25000"/>
                  </a:schemeClr>
                </a:solidFill>
                <a:cs typeface="+mn-ea"/>
                <a:sym typeface="+mn-lt"/>
              </a:rPr>
              <a:t>-BLUE COLOR BUSINESS PLANNING TEMPLATE-</a:t>
            </a:r>
            <a:endParaRPr lang="en-US" altLang="zh-CN" b="1" dirty="0">
              <a:solidFill>
                <a:schemeClr val="tx1">
                  <a:lumMod val="75000"/>
                  <a:lumOff val="25000"/>
                </a:schemeClr>
              </a:solidFill>
              <a:cs typeface="+mn-ea"/>
              <a:sym typeface="+mn-lt"/>
            </a:endParaRPr>
          </a:p>
        </p:txBody>
      </p:sp>
      <p:grpSp>
        <p:nvGrpSpPr>
          <p:cNvPr id="25" name="组合 24"/>
          <p:cNvGrpSpPr/>
          <p:nvPr/>
        </p:nvGrpSpPr>
        <p:grpSpPr>
          <a:xfrm>
            <a:off x="264160" y="826135"/>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商业计划书</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62166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汇报人：</a:t>
            </a:r>
            <a:r>
              <a:rPr lang="en-US" dirty="0" smtClean="0">
                <a:solidFill>
                  <a:schemeClr val="bg1"/>
                </a:solidFill>
                <a:cs typeface="+mn-ea"/>
                <a:sym typeface="+mn-lt"/>
              </a:rPr>
              <a:t>PC6</a:t>
            </a:r>
            <a:endParaRPr lang="en-US" dirty="0">
              <a:solidFill>
                <a:schemeClr val="bg1"/>
              </a:solidFill>
              <a:cs typeface="+mn-ea"/>
              <a:sym typeface="+mn-lt"/>
            </a:endParaRPr>
          </a:p>
        </p:txBody>
      </p:sp>
      <p:sp>
        <p:nvSpPr>
          <p:cNvPr id="27" name="矩形 26"/>
          <p:cNvSpPr/>
          <p:nvPr/>
        </p:nvSpPr>
        <p:spPr>
          <a:xfrm>
            <a:off x="383603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时间：</a:t>
            </a:r>
            <a:r>
              <a:rPr lang="en-US" altLang="zh-CN" dirty="0" smtClean="0">
                <a:solidFill>
                  <a:schemeClr val="bg1"/>
                </a:solidFill>
                <a:cs typeface="+mn-ea"/>
                <a:sym typeface="+mn-lt"/>
              </a:rPr>
              <a:t>20XX</a:t>
            </a:r>
            <a:endParaRPr lang="en-US" altLang="zh-CN" dirty="0">
              <a:solidFill>
                <a:schemeClr val="bg1"/>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32" name="组合 31"/>
          <p:cNvGrpSpPr/>
          <p:nvPr/>
        </p:nvGrpSpPr>
        <p:grpSpPr>
          <a:xfrm>
            <a:off x="2469515" y="1671955"/>
            <a:ext cx="2122170" cy="944880"/>
            <a:chOff x="14228" y="2682"/>
            <a:chExt cx="3342" cy="1488"/>
          </a:xfrm>
        </p:grpSpPr>
        <p:grpSp>
          <p:nvGrpSpPr>
            <p:cNvPr id="2" name="组合 1"/>
            <p:cNvGrpSpPr/>
            <p:nvPr/>
          </p:nvGrpSpPr>
          <p:grpSpPr>
            <a:xfrm>
              <a:off x="14228" y="2682"/>
              <a:ext cx="3343" cy="1489"/>
              <a:chOff x="14228" y="2672"/>
              <a:chExt cx="3343" cy="1489"/>
            </a:xfrm>
          </p:grpSpPr>
          <p:sp>
            <p:nvSpPr>
              <p:cNvPr id="4" name="圆角矩形 3"/>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4364" y="3103"/>
                <a:ext cx="3071" cy="62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b="1" dirty="0">
                    <a:solidFill>
                      <a:schemeClr val="bg1"/>
                    </a:solidFill>
                    <a:cs typeface="+mn-ea"/>
                    <a:sym typeface="+mn-lt"/>
                  </a:rPr>
                  <a:t>PART &amp;</a:t>
                </a:r>
                <a:r>
                  <a:rPr lang="en-US" altLang="zh-CN" sz="2000" b="1" noProof="0" dirty="0">
                    <a:ln>
                      <a:noFill/>
                    </a:ln>
                    <a:solidFill>
                      <a:schemeClr val="bg1"/>
                    </a:solidFill>
                    <a:effectLst/>
                    <a:uLnTx/>
                    <a:uFillTx/>
                    <a:cs typeface="+mn-ea"/>
                    <a:sym typeface="+mn-lt"/>
                  </a:rPr>
                  <a:t>04</a:t>
                </a:r>
                <a:endParaRPr kumimoji="0" lang="en-US" altLang="zh-CN" sz="2000" b="1" i="0" u="none" strike="noStrike" kern="1200" cap="none" spc="0" normalizeH="0" baseline="0" noProof="0" dirty="0">
                  <a:ln>
                    <a:noFill/>
                  </a:ln>
                  <a:solidFill>
                    <a:schemeClr val="bg1"/>
                  </a:solidFill>
                  <a:effectLst/>
                  <a:uLnTx/>
                  <a:uFillTx/>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ppt_y</p:attrName>
                                        </p:attrNameLst>
                                      </p:cBhvr>
                                      <p:tavLst>
                                        <p:tav tm="0">
                                          <p:val>
                                            <p:strVal val="#ppt_y+#ppt_h*1.125000"/>
                                          </p:val>
                                        </p:tav>
                                        <p:tav tm="100000">
                                          <p:val>
                                            <p:strVal val="#ppt_y"/>
                                          </p:val>
                                        </p:tav>
                                      </p:tavLst>
                                    </p:anim>
                                    <p:animEffect transition="in" filter="wipe(up)">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dissolv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13" presetClass="entr" presetSubtype="16" fill="hold" nodeType="click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plus(in)">
                                      <p:cBhvr>
                                        <p:cTn id="57"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4" grpId="0" bldLvl="0" animBg="1"/>
      <p:bldP spid="14" grpId="1" animBg="1"/>
      <p:bldP spid="26" grpId="0" bldLvl="0" animBg="1"/>
      <p:bldP spid="26" grpId="1" animBg="1"/>
      <p:bldP spid="27" grpId="0" bldLvl="0" animBg="1"/>
      <p:bldP spid="2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1200150"/>
            <a:chOff x="3227" y="3958"/>
            <a:chExt cx="5932" cy="1890"/>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55" cy="1890"/>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04. </a:t>
              </a:r>
              <a:r>
                <a:rPr lang="zh-CN" altLang="en-US" sz="2400" dirty="0">
                  <a:solidFill>
                    <a:srgbClr val="435D9A"/>
                  </a:solidFill>
                  <a:cs typeface="+mn-ea"/>
                  <a:sym typeface="+mn-lt"/>
                </a:rPr>
                <a:t>未来工作计划</a:t>
              </a:r>
              <a:endParaRPr lang="zh-CN" altLang="en-US" sz="2400" dirty="0">
                <a:solidFill>
                  <a:srgbClr val="435D9A"/>
                </a:solidFill>
                <a:cs typeface="+mn-ea"/>
                <a:sym typeface="+mn-lt"/>
              </a:endParaRPr>
            </a:p>
            <a:p>
              <a:pPr algn="l"/>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grpSp>
        <p:nvGrpSpPr>
          <p:cNvPr id="69" name="组合 68"/>
          <p:cNvGrpSpPr/>
          <p:nvPr/>
        </p:nvGrpSpPr>
        <p:grpSpPr>
          <a:xfrm>
            <a:off x="3135650" y="2200632"/>
            <a:ext cx="5090115" cy="3023999"/>
            <a:chOff x="3443625" y="2422882"/>
            <a:chExt cx="5090115" cy="3023999"/>
          </a:xfrm>
        </p:grpSpPr>
        <p:grpSp>
          <p:nvGrpSpPr>
            <p:cNvPr id="20" name="Group 2"/>
            <p:cNvGrpSpPr>
              <a:grpSpLocks noChangeAspect="1"/>
            </p:cNvGrpSpPr>
            <p:nvPr/>
          </p:nvGrpSpPr>
          <p:grpSpPr bwMode="auto">
            <a:xfrm>
              <a:off x="4584358" y="2422882"/>
              <a:ext cx="3023284" cy="3023999"/>
              <a:chOff x="943" y="1000"/>
              <a:chExt cx="2696" cy="2695"/>
            </a:xfrm>
          </p:grpSpPr>
          <p:sp>
            <p:nvSpPr>
              <p:cNvPr id="35" name="iS1ide-Freeform: Shape 41"/>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rgbClr val="435D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tx1"/>
                  </a:solidFill>
                  <a:cs typeface="+mn-ea"/>
                  <a:sym typeface="+mn-lt"/>
                </a:endParaRPr>
              </a:p>
            </p:txBody>
          </p:sp>
          <p:sp>
            <p:nvSpPr>
              <p:cNvPr id="36" name="iS1ide-Freeform: Shape 42"/>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tx1"/>
                  </a:solidFill>
                  <a:cs typeface="+mn-ea"/>
                  <a:sym typeface="+mn-lt"/>
                </a:endParaRPr>
              </a:p>
            </p:txBody>
          </p:sp>
          <p:sp>
            <p:nvSpPr>
              <p:cNvPr id="37" name="iS1ide-Freeform: Shape 43"/>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tx1"/>
                  </a:solidFill>
                  <a:cs typeface="+mn-ea"/>
                  <a:sym typeface="+mn-lt"/>
                </a:endParaRPr>
              </a:p>
            </p:txBody>
          </p:sp>
          <p:sp>
            <p:nvSpPr>
              <p:cNvPr id="38" name="iS1ide-Freeform: Shape 44"/>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rgbClr val="435D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tx1"/>
                  </a:solidFill>
                  <a:cs typeface="+mn-ea"/>
                  <a:sym typeface="+mn-lt"/>
                </a:endParaRPr>
              </a:p>
            </p:txBody>
          </p:sp>
        </p:grpSp>
        <p:cxnSp>
          <p:nvCxnSpPr>
            <p:cNvPr id="21"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3"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1600" dirty="0">
                  <a:solidFill>
                    <a:srgbClr val="435D9A"/>
                  </a:solidFill>
                  <a:cs typeface="+mn-ea"/>
                  <a:sym typeface="+mn-lt"/>
                </a:rPr>
                <a:t>PART 01</a:t>
              </a:r>
              <a:endParaRPr lang="en-US" altLang="zh-CN" sz="1600" dirty="0">
                <a:solidFill>
                  <a:srgbClr val="435D9A"/>
                </a:solidFill>
                <a:cs typeface="+mn-ea"/>
                <a:sym typeface="+mn-lt"/>
              </a:endParaRP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1600" dirty="0">
                  <a:solidFill>
                    <a:schemeClr val="bg1"/>
                  </a:solidFill>
                  <a:cs typeface="+mn-ea"/>
                  <a:sym typeface="+mn-lt"/>
                </a:rPr>
                <a:t>PART 02</a:t>
              </a:r>
              <a:endParaRPr lang="en-US" altLang="zh-CN" sz="1600" dirty="0">
                <a:solidFill>
                  <a:schemeClr val="bg1"/>
                </a:solidFill>
                <a:cs typeface="+mn-ea"/>
                <a:sym typeface="+mn-lt"/>
              </a:endParaRP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1600" dirty="0">
                  <a:solidFill>
                    <a:srgbClr val="435D9A"/>
                  </a:solidFill>
                  <a:cs typeface="+mn-ea"/>
                  <a:sym typeface="+mn-lt"/>
                </a:rPr>
                <a:t>PART 03</a:t>
              </a:r>
              <a:endParaRPr lang="en-US" altLang="zh-CN" sz="1600" dirty="0">
                <a:solidFill>
                  <a:srgbClr val="435D9A"/>
                </a:solidFill>
                <a:cs typeface="+mn-ea"/>
                <a:sym typeface="+mn-lt"/>
              </a:endParaRP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1600" dirty="0">
                  <a:solidFill>
                    <a:schemeClr val="bg1"/>
                  </a:solidFill>
                  <a:cs typeface="+mn-ea"/>
                  <a:sym typeface="+mn-lt"/>
                </a:rPr>
                <a:t>PART 04</a:t>
              </a:r>
              <a:endParaRPr lang="en-US" altLang="zh-CN" sz="1600" dirty="0">
                <a:solidFill>
                  <a:schemeClr val="bg1"/>
                </a:solidFill>
                <a:cs typeface="+mn-ea"/>
                <a:sym typeface="+mn-lt"/>
              </a:endParaRPr>
            </a:p>
          </p:txBody>
        </p:sp>
      </p:grpSp>
      <p:grpSp>
        <p:nvGrpSpPr>
          <p:cNvPr id="29" name="组合 28"/>
          <p:cNvGrpSpPr/>
          <p:nvPr/>
        </p:nvGrpSpPr>
        <p:grpSpPr>
          <a:xfrm>
            <a:off x="8199144" y="2142044"/>
            <a:ext cx="2841919" cy="1160724"/>
            <a:chOff x="874713" y="1114425"/>
            <a:chExt cx="2841919" cy="1160724"/>
          </a:xfrm>
        </p:grpSpPr>
        <p:sp>
          <p:nvSpPr>
            <p:cNvPr id="33" name="矩形 32"/>
            <p:cNvSpPr/>
            <p:nvPr/>
          </p:nvSpPr>
          <p:spPr>
            <a:xfrm>
              <a:off x="874713" y="1464889"/>
              <a:ext cx="2841919" cy="810260"/>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34" name="矩形 33"/>
            <p:cNvSpPr/>
            <p:nvPr/>
          </p:nvSpPr>
          <p:spPr>
            <a:xfrm>
              <a:off x="1632245" y="1114425"/>
              <a:ext cx="2084387" cy="337185"/>
            </a:xfrm>
            <a:prstGeom prst="rect">
              <a:avLst/>
            </a:prstGeom>
          </p:spPr>
          <p:txBody>
            <a:bodyPr wrap="square">
              <a:spAutoFit/>
              <a:scene3d>
                <a:camera prst="orthographicFront"/>
                <a:lightRig rig="threePt" dir="t"/>
              </a:scene3d>
              <a:sp3d contourW="12700"/>
            </a:bodyPr>
            <a:lstStyle/>
            <a:p>
              <a:pPr algn="r"/>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grpSp>
      <p:grpSp>
        <p:nvGrpSpPr>
          <p:cNvPr id="39" name="组合 38"/>
          <p:cNvGrpSpPr/>
          <p:nvPr/>
        </p:nvGrpSpPr>
        <p:grpSpPr>
          <a:xfrm>
            <a:off x="8189619" y="3858719"/>
            <a:ext cx="2841919" cy="1160724"/>
            <a:chOff x="874713" y="1114425"/>
            <a:chExt cx="2841919" cy="1160724"/>
          </a:xfrm>
        </p:grpSpPr>
        <p:sp>
          <p:nvSpPr>
            <p:cNvPr id="40" name="矩形 39"/>
            <p:cNvSpPr/>
            <p:nvPr/>
          </p:nvSpPr>
          <p:spPr>
            <a:xfrm>
              <a:off x="874713" y="1464889"/>
              <a:ext cx="2841919" cy="810260"/>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41" name="矩形 40"/>
            <p:cNvSpPr/>
            <p:nvPr/>
          </p:nvSpPr>
          <p:spPr>
            <a:xfrm>
              <a:off x="1632245" y="1114425"/>
              <a:ext cx="2084387" cy="337185"/>
            </a:xfrm>
            <a:prstGeom prst="rect">
              <a:avLst/>
            </a:prstGeom>
          </p:spPr>
          <p:txBody>
            <a:bodyPr wrap="square">
              <a:spAutoFit/>
              <a:scene3d>
                <a:camera prst="orthographicFront"/>
                <a:lightRig rig="threePt" dir="t"/>
              </a:scene3d>
              <a:sp3d contourW="12700"/>
            </a:bodyPr>
            <a:lstStyle/>
            <a:p>
              <a:pPr algn="r"/>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grpSp>
      <p:grpSp>
        <p:nvGrpSpPr>
          <p:cNvPr id="42" name="组合 41"/>
          <p:cNvGrpSpPr/>
          <p:nvPr/>
        </p:nvGrpSpPr>
        <p:grpSpPr>
          <a:xfrm>
            <a:off x="742891" y="2142044"/>
            <a:ext cx="2841919" cy="1160724"/>
            <a:chOff x="874713" y="1114425"/>
            <a:chExt cx="2841919" cy="1160724"/>
          </a:xfrm>
        </p:grpSpPr>
        <p:sp>
          <p:nvSpPr>
            <p:cNvPr id="43" name="矩形 42"/>
            <p:cNvSpPr/>
            <p:nvPr/>
          </p:nvSpPr>
          <p:spPr>
            <a:xfrm>
              <a:off x="874713" y="1464889"/>
              <a:ext cx="2841919" cy="810260"/>
            </a:xfrm>
            <a:prstGeom prst="rect">
              <a:avLst/>
            </a:prstGeom>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44" name="矩形 43"/>
            <p:cNvSpPr/>
            <p:nvPr/>
          </p:nvSpPr>
          <p:spPr>
            <a:xfrm>
              <a:off x="874713" y="1114425"/>
              <a:ext cx="2084387" cy="337185"/>
            </a:xfrm>
            <a:prstGeom prst="rect">
              <a:avLst/>
            </a:prstGeom>
          </p:spPr>
          <p:txBody>
            <a:bodyPr wrap="square">
              <a:spAutoFit/>
              <a:scene3d>
                <a:camera prst="orthographicFront"/>
                <a:lightRig rig="threePt" dir="t"/>
              </a:scene3d>
              <a:sp3d contourW="12700"/>
            </a:bodyPr>
            <a:lstStyle/>
            <a:p>
              <a:pPr algn="l"/>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grpSp>
      <p:grpSp>
        <p:nvGrpSpPr>
          <p:cNvPr id="45" name="组合 44"/>
          <p:cNvGrpSpPr/>
          <p:nvPr/>
        </p:nvGrpSpPr>
        <p:grpSpPr>
          <a:xfrm>
            <a:off x="733366" y="3858719"/>
            <a:ext cx="2841919" cy="1160724"/>
            <a:chOff x="874713" y="1114425"/>
            <a:chExt cx="2841919" cy="1160724"/>
          </a:xfrm>
        </p:grpSpPr>
        <p:sp>
          <p:nvSpPr>
            <p:cNvPr id="46" name="矩形 45"/>
            <p:cNvSpPr/>
            <p:nvPr/>
          </p:nvSpPr>
          <p:spPr>
            <a:xfrm>
              <a:off x="874713" y="1464889"/>
              <a:ext cx="2841919" cy="810260"/>
            </a:xfrm>
            <a:prstGeom prst="rect">
              <a:avLst/>
            </a:prstGeom>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47" name="矩形 46"/>
            <p:cNvSpPr/>
            <p:nvPr/>
          </p:nvSpPr>
          <p:spPr>
            <a:xfrm>
              <a:off x="874713" y="1114425"/>
              <a:ext cx="2084387" cy="337185"/>
            </a:xfrm>
            <a:prstGeom prst="rect">
              <a:avLst/>
            </a:prstGeom>
          </p:spPr>
          <p:txBody>
            <a:bodyPr wrap="square">
              <a:spAutoFit/>
              <a:scene3d>
                <a:camera prst="orthographicFront"/>
                <a:lightRig rig="threePt" dir="t"/>
              </a:scene3d>
              <a:sp3d contourW="12700"/>
            </a:bodyPr>
            <a:lstStyle/>
            <a:p>
              <a:pPr algn="l"/>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31" presetClass="entr" presetSubtype="0" fill="hold" nodeType="afterEffect">
                                  <p:stCondLst>
                                    <p:cond delay="0"/>
                                  </p:stCondLst>
                                  <p:childTnLst>
                                    <p:set>
                                      <p:cBhvr>
                                        <p:cTn id="15" dur="1" fill="hold">
                                          <p:stCondLst>
                                            <p:cond delay="0"/>
                                          </p:stCondLst>
                                        </p:cTn>
                                        <p:tgtEl>
                                          <p:spTgt spid="69"/>
                                        </p:tgtEl>
                                        <p:attrNameLst>
                                          <p:attrName>style.visibility</p:attrName>
                                        </p:attrNameLst>
                                      </p:cBhvr>
                                      <p:to>
                                        <p:strVal val="visible"/>
                                      </p:to>
                                    </p:set>
                                    <p:anim calcmode="lin" valueType="num">
                                      <p:cBhvr>
                                        <p:cTn id="16" dur="1000" fill="hold"/>
                                        <p:tgtEl>
                                          <p:spTgt spid="69"/>
                                        </p:tgtEl>
                                        <p:attrNameLst>
                                          <p:attrName>ppt_w</p:attrName>
                                        </p:attrNameLst>
                                      </p:cBhvr>
                                      <p:tavLst>
                                        <p:tav tm="0">
                                          <p:val>
                                            <p:fltVal val="0"/>
                                          </p:val>
                                        </p:tav>
                                        <p:tav tm="100000">
                                          <p:val>
                                            <p:strVal val="#ppt_w"/>
                                          </p:val>
                                        </p:tav>
                                      </p:tavLst>
                                    </p:anim>
                                    <p:anim calcmode="lin" valueType="num">
                                      <p:cBhvr>
                                        <p:cTn id="17" dur="1000" fill="hold"/>
                                        <p:tgtEl>
                                          <p:spTgt spid="69"/>
                                        </p:tgtEl>
                                        <p:attrNameLst>
                                          <p:attrName>ppt_h</p:attrName>
                                        </p:attrNameLst>
                                      </p:cBhvr>
                                      <p:tavLst>
                                        <p:tav tm="0">
                                          <p:val>
                                            <p:fltVal val="0"/>
                                          </p:val>
                                        </p:tav>
                                        <p:tav tm="100000">
                                          <p:val>
                                            <p:strVal val="#ppt_h"/>
                                          </p:val>
                                        </p:tav>
                                      </p:tavLst>
                                    </p:anim>
                                    <p:anim calcmode="lin" valueType="num">
                                      <p:cBhvr>
                                        <p:cTn id="18" dur="1000" fill="hold"/>
                                        <p:tgtEl>
                                          <p:spTgt spid="69"/>
                                        </p:tgtEl>
                                        <p:attrNameLst>
                                          <p:attrName>style.rotation</p:attrName>
                                        </p:attrNameLst>
                                      </p:cBhvr>
                                      <p:tavLst>
                                        <p:tav tm="0">
                                          <p:val>
                                            <p:fltVal val="90"/>
                                          </p:val>
                                        </p:tav>
                                        <p:tav tm="100000">
                                          <p:val>
                                            <p:fltVal val="0"/>
                                          </p:val>
                                        </p:tav>
                                      </p:tavLst>
                                    </p:anim>
                                    <p:animEffect transition="in" filter="fade">
                                      <p:cBhvr>
                                        <p:cTn id="19" dur="1000"/>
                                        <p:tgtEl>
                                          <p:spTgt spid="69"/>
                                        </p:tgtEl>
                                      </p:cBhvr>
                                    </p:animEffect>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0-#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1200150"/>
            <a:chOff x="3227" y="3958"/>
            <a:chExt cx="5932" cy="1890"/>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55" cy="1890"/>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04. </a:t>
              </a:r>
              <a:r>
                <a:rPr lang="zh-CN" altLang="en-US" sz="2400" dirty="0">
                  <a:solidFill>
                    <a:srgbClr val="435D9A"/>
                  </a:solidFill>
                  <a:cs typeface="+mn-ea"/>
                  <a:sym typeface="+mn-lt"/>
                </a:rPr>
                <a:t>未来工作计划</a:t>
              </a:r>
              <a:endParaRPr lang="zh-CN" altLang="en-US" sz="2400" dirty="0">
                <a:solidFill>
                  <a:srgbClr val="435D9A"/>
                </a:solidFill>
                <a:cs typeface="+mn-ea"/>
                <a:sym typeface="+mn-lt"/>
              </a:endParaRPr>
            </a:p>
            <a:p>
              <a:pPr algn="l"/>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sp>
        <p:nvSpPr>
          <p:cNvPr id="6" name="Freeform 46"/>
          <p:cNvSpPr/>
          <p:nvPr/>
        </p:nvSpPr>
        <p:spPr bwMode="auto">
          <a:xfrm>
            <a:off x="2631450" y="1842164"/>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chemeClr val="bg1">
                <a:lumMod val="95000"/>
              </a:schemeClr>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solidFill>
              <a:cs typeface="+mn-ea"/>
              <a:sym typeface="+mn-lt"/>
            </a:endParaRPr>
          </a:p>
        </p:txBody>
      </p:sp>
      <p:sp>
        <p:nvSpPr>
          <p:cNvPr id="10" name="Freeform 46"/>
          <p:cNvSpPr/>
          <p:nvPr/>
        </p:nvSpPr>
        <p:spPr bwMode="auto">
          <a:xfrm>
            <a:off x="6311872" y="1842164"/>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chemeClr val="bg1">
                <a:lumMod val="95000"/>
              </a:schemeClr>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solidFill>
              <a:cs typeface="+mn-ea"/>
              <a:sym typeface="+mn-lt"/>
            </a:endParaRPr>
          </a:p>
        </p:txBody>
      </p:sp>
      <p:sp>
        <p:nvSpPr>
          <p:cNvPr id="11" name="Freeform 5"/>
          <p:cNvSpPr/>
          <p:nvPr/>
        </p:nvSpPr>
        <p:spPr bwMode="auto">
          <a:xfrm>
            <a:off x="1138333" y="2811548"/>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435D9A"/>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600" dirty="0">
                <a:solidFill>
                  <a:schemeClr val="bg1"/>
                </a:solidFill>
                <a:cs typeface="+mn-ea"/>
                <a:sym typeface="+mn-lt"/>
              </a:rPr>
              <a:t>未来工作计划</a:t>
            </a:r>
            <a:endParaRPr lang="zh-CN" altLang="en-US" sz="1600" b="1" dirty="0">
              <a:solidFill>
                <a:schemeClr val="bg1"/>
              </a:solidFill>
              <a:cs typeface="+mn-ea"/>
              <a:sym typeface="+mn-lt"/>
            </a:endParaRPr>
          </a:p>
        </p:txBody>
      </p:sp>
      <p:sp>
        <p:nvSpPr>
          <p:cNvPr id="12" name="Freeform 5"/>
          <p:cNvSpPr/>
          <p:nvPr/>
        </p:nvSpPr>
        <p:spPr bwMode="auto">
          <a:xfrm>
            <a:off x="4886871" y="2596303"/>
            <a:ext cx="2418258" cy="214932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rotWithShape="1">
            <a:blip r:embed="rId2" cstate="screen"/>
            <a:stretch>
              <a:fillRect/>
            </a:stretch>
          </a:blipFill>
          <a:ln w="254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2000">
              <a:solidFill>
                <a:schemeClr val="tx1"/>
              </a:solidFill>
              <a:cs typeface="+mn-ea"/>
              <a:sym typeface="+mn-lt"/>
            </a:endParaRPr>
          </a:p>
        </p:txBody>
      </p:sp>
      <p:sp>
        <p:nvSpPr>
          <p:cNvPr id="13" name="Freeform 5"/>
          <p:cNvSpPr/>
          <p:nvPr/>
        </p:nvSpPr>
        <p:spPr bwMode="auto">
          <a:xfrm>
            <a:off x="9138815" y="2811548"/>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435D9A"/>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1600" dirty="0">
                <a:solidFill>
                  <a:schemeClr val="bg1"/>
                </a:solidFill>
                <a:cs typeface="+mn-ea"/>
                <a:sym typeface="+mn-lt"/>
              </a:rPr>
              <a:t>未来工作计划</a:t>
            </a:r>
            <a:endParaRPr lang="zh-CN" altLang="en-US" sz="1600" b="1" dirty="0">
              <a:solidFill>
                <a:schemeClr val="bg1"/>
              </a:solidFill>
              <a:cs typeface="+mn-ea"/>
              <a:sym typeface="+mn-lt"/>
            </a:endParaRPr>
          </a:p>
        </p:txBody>
      </p:sp>
      <p:sp>
        <p:nvSpPr>
          <p:cNvPr id="15" name="Line 5"/>
          <p:cNvSpPr>
            <a:spLocks noChangeShapeType="1"/>
          </p:cNvSpPr>
          <p:nvPr/>
        </p:nvSpPr>
        <p:spPr bwMode="auto">
          <a:xfrm flipH="1">
            <a:off x="3181350" y="3664093"/>
            <a:ext cx="1643063" cy="0"/>
          </a:xfrm>
          <a:prstGeom prst="line">
            <a:avLst/>
          </a:prstGeom>
          <a:noFill/>
          <a:ln w="19050" cmpd="sng">
            <a:solidFill>
              <a:schemeClr val="bg1">
                <a:lumMod val="9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6" name="Line 6"/>
          <p:cNvSpPr>
            <a:spLocks noChangeShapeType="1"/>
          </p:cNvSpPr>
          <p:nvPr/>
        </p:nvSpPr>
        <p:spPr bwMode="auto">
          <a:xfrm>
            <a:off x="7396166" y="3664093"/>
            <a:ext cx="1643064" cy="0"/>
          </a:xfrm>
          <a:prstGeom prst="line">
            <a:avLst/>
          </a:prstGeom>
          <a:noFill/>
          <a:ln w="19050" cmpd="sng">
            <a:solidFill>
              <a:schemeClr val="bg1">
                <a:lumMod val="95000"/>
              </a:schemeClr>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7" name="Rectangle 7"/>
          <p:cNvSpPr>
            <a:spLocks noChangeArrowheads="1"/>
          </p:cNvSpPr>
          <p:nvPr/>
        </p:nvSpPr>
        <p:spPr bwMode="auto">
          <a:xfrm>
            <a:off x="3020433" y="2785239"/>
            <a:ext cx="1958586" cy="81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lnSpc>
                <a:spcPct val="130000"/>
              </a:lnSpc>
            </a:pPr>
            <a:r>
              <a:rPr lang="zh-CN" altLang="en-US" sz="1200" dirty="0">
                <a:cs typeface="+mn-ea"/>
                <a:sym typeface="+mn-lt"/>
              </a:rPr>
              <a:t>用户可以在投影仪或者计算机上进行演示也可以将演示文稿打印出来</a:t>
            </a:r>
            <a:endParaRPr kumimoji="0" lang="zh-CN" altLang="en-US" sz="1200" b="0" i="0" u="none" strike="noStrike" kern="0" cap="none" spc="0" normalizeH="0" baseline="0" noProof="0" dirty="0">
              <a:ln>
                <a:noFill/>
              </a:ln>
              <a:solidFill>
                <a:schemeClr val="tx1"/>
              </a:solidFill>
              <a:effectLst/>
              <a:uLnTx/>
              <a:uFillTx/>
              <a:cs typeface="+mn-ea"/>
              <a:sym typeface="+mn-lt"/>
            </a:endParaRPr>
          </a:p>
        </p:txBody>
      </p:sp>
      <p:sp>
        <p:nvSpPr>
          <p:cNvPr id="18" name="Rectangle 8"/>
          <p:cNvSpPr>
            <a:spLocks noChangeArrowheads="1"/>
          </p:cNvSpPr>
          <p:nvPr/>
        </p:nvSpPr>
        <p:spPr bwMode="auto">
          <a:xfrm>
            <a:off x="3020433" y="3732688"/>
            <a:ext cx="1958586" cy="81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lnSpc>
                <a:spcPct val="130000"/>
              </a:lnSpc>
            </a:pPr>
            <a:r>
              <a:rPr lang="zh-CN" altLang="en-US" sz="1200" dirty="0">
                <a:cs typeface="+mn-ea"/>
                <a:sym typeface="+mn-lt"/>
              </a:rPr>
              <a:t>用户可以在投影仪或者计算机上进行演示也可以将演示文稿打印出来</a:t>
            </a:r>
            <a:endParaRPr lang="zh-CN" altLang="en-US" sz="1200" kern="0" dirty="0">
              <a:solidFill>
                <a:schemeClr val="tx1"/>
              </a:solidFill>
              <a:cs typeface="+mn-ea"/>
              <a:sym typeface="+mn-lt"/>
            </a:endParaRPr>
          </a:p>
        </p:txBody>
      </p:sp>
      <p:sp>
        <p:nvSpPr>
          <p:cNvPr id="19" name="Rectangle 9"/>
          <p:cNvSpPr>
            <a:spLocks noChangeArrowheads="1"/>
          </p:cNvSpPr>
          <p:nvPr/>
        </p:nvSpPr>
        <p:spPr bwMode="auto">
          <a:xfrm>
            <a:off x="7348106" y="2785240"/>
            <a:ext cx="1958586" cy="81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lnSpc>
                <a:spcPct val="130000"/>
              </a:lnSpc>
            </a:pPr>
            <a:r>
              <a:rPr lang="zh-CN" altLang="en-US" sz="1200" dirty="0">
                <a:cs typeface="+mn-ea"/>
                <a:sym typeface="+mn-lt"/>
              </a:rPr>
              <a:t>用户可以在投影仪或者计算机上进行演示也可以将演示文稿打印出来</a:t>
            </a:r>
            <a:endParaRPr lang="zh-CN" altLang="en-US" sz="1200" kern="0" dirty="0">
              <a:solidFill>
                <a:schemeClr val="tx1"/>
              </a:solidFill>
              <a:cs typeface="+mn-ea"/>
              <a:sym typeface="+mn-lt"/>
            </a:endParaRPr>
          </a:p>
        </p:txBody>
      </p:sp>
      <p:sp>
        <p:nvSpPr>
          <p:cNvPr id="20" name="Rectangle 10"/>
          <p:cNvSpPr>
            <a:spLocks noChangeArrowheads="1"/>
          </p:cNvSpPr>
          <p:nvPr/>
        </p:nvSpPr>
        <p:spPr bwMode="auto">
          <a:xfrm>
            <a:off x="7338581" y="3732687"/>
            <a:ext cx="1958586" cy="81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lnSpc>
                <a:spcPct val="130000"/>
              </a:lnSpc>
            </a:pPr>
            <a:r>
              <a:rPr lang="zh-CN" altLang="en-US" sz="1200" dirty="0">
                <a:cs typeface="+mn-ea"/>
                <a:sym typeface="+mn-lt"/>
              </a:rPr>
              <a:t>用户可以在投影仪或者计算机上进行演示也可以将演示文稿打印出来</a:t>
            </a:r>
            <a:endParaRPr lang="zh-CN" altLang="en-US" sz="1200" kern="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42" presetClass="path" presetSubtype="0" decel="30000" fill="hold" grpId="1" nodeType="withEffect">
                                  <p:stCondLst>
                                    <p:cond delay="0"/>
                                  </p:stCondLst>
                                  <p:childTnLst>
                                    <p:animMotion origin="layout" path="M 0 -0.03982 L 0 0.14815 " pathEditMode="relative" rAng="0" ptsTypes="AA">
                                      <p:cBhvr>
                                        <p:cTn id="17" dur="750" spd="-100000" fill="hold"/>
                                        <p:tgtEl>
                                          <p:spTgt spid="12"/>
                                        </p:tgtEl>
                                        <p:attrNameLst>
                                          <p:attrName>ppt_x</p:attrName>
                                          <p:attrName>ppt_y</p:attrName>
                                        </p:attrNameLst>
                                      </p:cBhvr>
                                      <p:rCtr x="0" y="9398"/>
                                    </p:animMotion>
                                  </p:childTnLst>
                                </p:cTn>
                              </p:par>
                              <p:par>
                                <p:cTn id="18" presetID="42" presetClass="path" presetSubtype="0" accel="30000" decel="30000" fill="hold" grpId="2" nodeType="withEffect">
                                  <p:stCondLst>
                                    <p:cond delay="750"/>
                                  </p:stCondLst>
                                  <p:childTnLst>
                                    <p:animMotion origin="layout" path="M 0 -0.03982 L 0 1.48148E-6 " pathEditMode="relative" rAng="0" ptsTypes="AA">
                                      <p:cBhvr>
                                        <p:cTn id="19" dur="750" fill="hold"/>
                                        <p:tgtEl>
                                          <p:spTgt spid="12"/>
                                        </p:tgtEl>
                                        <p:attrNameLst>
                                          <p:attrName>ppt_x</p:attrName>
                                          <p:attrName>ppt_y</p:attrName>
                                        </p:attrNameLst>
                                      </p:cBhvr>
                                      <p:rCtr x="0" y="1991"/>
                                    </p:animMotion>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64" presetClass="path" presetSubtype="0" decel="30000" fill="hold" grpId="1" nodeType="withEffect">
                                  <p:stCondLst>
                                    <p:cond delay="0"/>
                                  </p:stCondLst>
                                  <p:childTnLst>
                                    <p:animMotion origin="layout" path="M 5E-6 0.03889 L 5E-6 -0.14815 " pathEditMode="relative" rAng="0" ptsTypes="AA">
                                      <p:cBhvr>
                                        <p:cTn id="24" dur="750" spd="-100000" fill="hold"/>
                                        <p:tgtEl>
                                          <p:spTgt spid="11"/>
                                        </p:tgtEl>
                                        <p:attrNameLst>
                                          <p:attrName>ppt_x</p:attrName>
                                          <p:attrName>ppt_y</p:attrName>
                                        </p:attrNameLst>
                                      </p:cBhvr>
                                      <p:rCtr x="0" y="-9352"/>
                                    </p:animMotion>
                                  </p:childTnLst>
                                </p:cTn>
                              </p:par>
                              <p:par>
                                <p:cTn id="25" presetID="64" presetClass="path" presetSubtype="0" accel="30000" decel="30000" fill="hold" grpId="2" nodeType="withEffect">
                                  <p:stCondLst>
                                    <p:cond delay="750"/>
                                  </p:stCondLst>
                                  <p:childTnLst>
                                    <p:animMotion origin="layout" path="M 5E-6 0.03842 L 5E-6 1.48148E-6 " pathEditMode="relative" rAng="0" ptsTypes="AA">
                                      <p:cBhvr>
                                        <p:cTn id="26" dur="750" fill="hold"/>
                                        <p:tgtEl>
                                          <p:spTgt spid="11"/>
                                        </p:tgtEl>
                                        <p:attrNameLst>
                                          <p:attrName>ppt_x</p:attrName>
                                          <p:attrName>ppt_y</p:attrName>
                                        </p:attrNameLst>
                                      </p:cBhvr>
                                      <p:rCtr x="0" y="-1921"/>
                                    </p:animMotion>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64" presetClass="path" presetSubtype="0" decel="30000" fill="hold" grpId="1" nodeType="withEffect">
                                  <p:stCondLst>
                                    <p:cond delay="0"/>
                                  </p:stCondLst>
                                  <p:childTnLst>
                                    <p:animMotion origin="layout" path="M 5E-6 0.03889 L 5E-6 -0.14815 " pathEditMode="relative" rAng="0" ptsTypes="AA">
                                      <p:cBhvr>
                                        <p:cTn id="31" dur="750" spd="-100000" fill="hold"/>
                                        <p:tgtEl>
                                          <p:spTgt spid="13"/>
                                        </p:tgtEl>
                                        <p:attrNameLst>
                                          <p:attrName>ppt_x</p:attrName>
                                          <p:attrName>ppt_y</p:attrName>
                                        </p:attrNameLst>
                                      </p:cBhvr>
                                      <p:rCtr x="0" y="-9352"/>
                                    </p:animMotion>
                                  </p:childTnLst>
                                </p:cTn>
                              </p:par>
                              <p:par>
                                <p:cTn id="32" presetID="64" presetClass="path" presetSubtype="0" accel="30000" decel="30000" fill="hold" grpId="2" nodeType="withEffect">
                                  <p:stCondLst>
                                    <p:cond delay="750"/>
                                  </p:stCondLst>
                                  <p:childTnLst>
                                    <p:animMotion origin="layout" path="M 5E-6 0.03842 L 5E-6 1.48148E-6 " pathEditMode="relative" rAng="0" ptsTypes="AA">
                                      <p:cBhvr>
                                        <p:cTn id="33" dur="750" fill="hold"/>
                                        <p:tgtEl>
                                          <p:spTgt spid="13"/>
                                        </p:tgtEl>
                                        <p:attrNameLst>
                                          <p:attrName>ppt_x</p:attrName>
                                          <p:attrName>ppt_y</p:attrName>
                                        </p:attrNameLst>
                                      </p:cBhvr>
                                      <p:rCtr x="0" y="-1921"/>
                                    </p:animMotion>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par>
                          <p:cTn id="41" fill="hold">
                            <p:stCondLst>
                              <p:cond delay="2500"/>
                            </p:stCondLst>
                            <p:childTnLst>
                              <p:par>
                                <p:cTn id="42" presetID="2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right)">
                                      <p:cBhvr>
                                        <p:cTn id="44" dur="1000"/>
                                        <p:tgtEl>
                                          <p:spTgt spid="15"/>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1000"/>
                                        <p:tgtEl>
                                          <p:spTgt spid="16"/>
                                        </p:tgtEl>
                                      </p:cBhvr>
                                    </p:animEffect>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11" grpId="0" bldLvl="0" animBg="1"/>
      <p:bldP spid="11" grpId="1" bldLvl="0" animBg="1"/>
      <p:bldP spid="11" grpId="2" bldLvl="0" animBg="1"/>
      <p:bldP spid="12" grpId="0" bldLvl="0" animBg="1"/>
      <p:bldP spid="12" grpId="1" bldLvl="0" animBg="1"/>
      <p:bldP spid="12" grpId="2" bldLvl="0" animBg="1"/>
      <p:bldP spid="13" grpId="0" bldLvl="0" animBg="1"/>
      <p:bldP spid="13" grpId="1" bldLvl="0" animBg="1"/>
      <p:bldP spid="13" grpId="2" bldLvl="0" animBg="1"/>
      <p:bldP spid="15" grpId="0" bldLvl="0" animBg="1"/>
      <p:bldP spid="16" grpId="0" bldLvl="0" animBg="1"/>
      <p:bldP spid="17" grpId="0" bldLvl="0" animBg="1"/>
      <p:bldP spid="18" grpId="0" bldLvl="0" animBg="1"/>
      <p:bldP spid="19" grpId="0" bldLvl="0" animBg="1"/>
      <p:bldP spid="20"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sp>
        <p:nvSpPr>
          <p:cNvPr id="6" name="同心圆 5"/>
          <p:cNvSpPr/>
          <p:nvPr/>
        </p:nvSpPr>
        <p:spPr>
          <a:xfrm>
            <a:off x="524510" y="-2142490"/>
            <a:ext cx="11142980" cy="11142980"/>
          </a:xfrm>
          <a:prstGeom prst="donut">
            <a:avLst>
              <a:gd name="adj" fmla="val 5786"/>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椭圆 64"/>
          <p:cNvSpPr/>
          <p:nvPr/>
        </p:nvSpPr>
        <p:spPr>
          <a:xfrm rot="2700000">
            <a:off x="1429385" y="-1237615"/>
            <a:ext cx="9333230" cy="9333230"/>
          </a:xfrm>
          <a:prstGeom prst="ellipse">
            <a:avLst/>
          </a:prstGeom>
          <a:solidFill>
            <a:schemeClr val="bg1"/>
          </a:solidFill>
          <a:ln>
            <a:noFill/>
          </a:ln>
          <a:effectLst>
            <a:outerShdw blurRad="889000" sx="112000" sy="11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25" name="组合 24"/>
          <p:cNvGrpSpPr/>
          <p:nvPr/>
        </p:nvGrpSpPr>
        <p:grpSpPr>
          <a:xfrm>
            <a:off x="2725738" y="1099185"/>
            <a:ext cx="6532245" cy="460375"/>
            <a:chOff x="7967" y="598"/>
            <a:chExt cx="10287" cy="725"/>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标题目录</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0" name="组合 9"/>
          <p:cNvGrpSpPr/>
          <p:nvPr/>
        </p:nvGrpSpPr>
        <p:grpSpPr>
          <a:xfrm>
            <a:off x="1705486" y="2154860"/>
            <a:ext cx="4145939" cy="1322908"/>
            <a:chOff x="1688976" y="2170100"/>
            <a:chExt cx="4145939" cy="1322908"/>
          </a:xfrm>
        </p:grpSpPr>
        <p:grpSp>
          <p:nvGrpSpPr>
            <p:cNvPr id="11" name="组合 10"/>
            <p:cNvGrpSpPr/>
            <p:nvPr/>
          </p:nvGrpSpPr>
          <p:grpSpPr>
            <a:xfrm>
              <a:off x="1688976" y="2170100"/>
              <a:ext cx="4145939" cy="1322908"/>
              <a:chOff x="1688973" y="1344613"/>
              <a:chExt cx="13064769" cy="4168774"/>
            </a:xfrm>
          </p:grpSpPr>
          <p:sp>
            <p:nvSpPr>
              <p:cNvPr id="12" name="矩形 11"/>
              <p:cNvSpPr/>
              <p:nvPr/>
            </p:nvSpPr>
            <p:spPr>
              <a:xfrm>
                <a:off x="1688973" y="1344613"/>
                <a:ext cx="13064769" cy="4168774"/>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nvGrpSpPr>
              <p:cNvPr id="13" name="组合 12"/>
              <p:cNvGrpSpPr/>
              <p:nvPr/>
            </p:nvGrpSpPr>
            <p:grpSpPr>
              <a:xfrm>
                <a:off x="1913270" y="1554164"/>
                <a:ext cx="12638213" cy="3730624"/>
                <a:chOff x="1676400" y="1770052"/>
                <a:chExt cx="13353917" cy="3941890"/>
              </a:xfrm>
            </p:grpSpPr>
            <p:sp>
              <p:nvSpPr>
                <p:cNvPr id="19" name="任意多边形 18"/>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0" name="任意多边形 19"/>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1" name="任意多边形 20"/>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2" name="任意多边形 21"/>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nvGrpSpPr>
            <p:cNvPr id="23" name="组合 22"/>
            <p:cNvGrpSpPr/>
            <p:nvPr/>
          </p:nvGrpSpPr>
          <p:grpSpPr>
            <a:xfrm>
              <a:off x="2032768" y="2528513"/>
              <a:ext cx="3766991" cy="635450"/>
              <a:chOff x="2976152" y="4708118"/>
              <a:chExt cx="3766991" cy="635450"/>
            </a:xfrm>
          </p:grpSpPr>
          <p:sp>
            <p:nvSpPr>
              <p:cNvPr id="24" name="文本框 23"/>
              <p:cNvSpPr txBox="1"/>
              <p:nvPr/>
            </p:nvSpPr>
            <p:spPr>
              <a:xfrm>
                <a:off x="2976152" y="5067978"/>
                <a:ext cx="3766991" cy="27559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26" name="文本框 25"/>
              <p:cNvSpPr txBox="1"/>
              <p:nvPr/>
            </p:nvSpPr>
            <p:spPr>
              <a:xfrm>
                <a:off x="2976152" y="4708118"/>
                <a:ext cx="2589170"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rgbClr val="435D9A"/>
                    </a:solidFill>
                    <a:cs typeface="+mn-ea"/>
                    <a:sym typeface="+mn-lt"/>
                  </a:rPr>
                  <a:t>01. </a:t>
                </a:r>
                <a:r>
                  <a:rPr lang="zh-CN" altLang="en-US" sz="2400" b="1" dirty="0">
                    <a:solidFill>
                      <a:srgbClr val="435D9A"/>
                    </a:solidFill>
                    <a:cs typeface="+mn-ea"/>
                    <a:sym typeface="+mn-lt"/>
                  </a:rPr>
                  <a:t>工作整体思路</a:t>
                </a:r>
                <a:endParaRPr lang="zh-CN" altLang="en-US" sz="2400" b="1" dirty="0">
                  <a:solidFill>
                    <a:srgbClr val="435D9A"/>
                  </a:solidFill>
                  <a:cs typeface="+mn-ea"/>
                  <a:sym typeface="+mn-lt"/>
                </a:endParaRPr>
              </a:p>
            </p:txBody>
          </p:sp>
        </p:grpSp>
      </p:grpSp>
      <p:grpSp>
        <p:nvGrpSpPr>
          <p:cNvPr id="27" name="组合 26"/>
          <p:cNvGrpSpPr/>
          <p:nvPr/>
        </p:nvGrpSpPr>
        <p:grpSpPr>
          <a:xfrm>
            <a:off x="1705486" y="3897503"/>
            <a:ext cx="4145939" cy="1322705"/>
            <a:chOff x="1688976" y="2170100"/>
            <a:chExt cx="4145939" cy="1322908"/>
          </a:xfrm>
        </p:grpSpPr>
        <p:grpSp>
          <p:nvGrpSpPr>
            <p:cNvPr id="28" name="组合 27"/>
            <p:cNvGrpSpPr/>
            <p:nvPr/>
          </p:nvGrpSpPr>
          <p:grpSpPr>
            <a:xfrm>
              <a:off x="1688976" y="2170100"/>
              <a:ext cx="4145939" cy="1322908"/>
              <a:chOff x="1688973" y="1344613"/>
              <a:chExt cx="13064769" cy="4168774"/>
            </a:xfrm>
          </p:grpSpPr>
          <p:sp>
            <p:nvSpPr>
              <p:cNvPr id="29" name="矩形 28"/>
              <p:cNvSpPr/>
              <p:nvPr/>
            </p:nvSpPr>
            <p:spPr>
              <a:xfrm>
                <a:off x="1688973" y="1344613"/>
                <a:ext cx="13064769" cy="4168774"/>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nvGrpSpPr>
              <p:cNvPr id="30" name="组合 29"/>
              <p:cNvGrpSpPr/>
              <p:nvPr/>
            </p:nvGrpSpPr>
            <p:grpSpPr>
              <a:xfrm>
                <a:off x="1913270" y="1554164"/>
                <a:ext cx="12638213" cy="3730624"/>
                <a:chOff x="1676400" y="1770052"/>
                <a:chExt cx="13353917" cy="3941890"/>
              </a:xfrm>
            </p:grpSpPr>
            <p:sp>
              <p:nvSpPr>
                <p:cNvPr id="31" name="任意多边形 30"/>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2" name="任意多边形 31"/>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3" name="任意多边形 32"/>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4" name="任意多边形 33"/>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nvGrpSpPr>
            <p:cNvPr id="35" name="组合 34"/>
            <p:cNvGrpSpPr/>
            <p:nvPr/>
          </p:nvGrpSpPr>
          <p:grpSpPr>
            <a:xfrm>
              <a:off x="2032768" y="2528513"/>
              <a:ext cx="3766991" cy="635492"/>
              <a:chOff x="2976152" y="4708118"/>
              <a:chExt cx="3766991" cy="635492"/>
            </a:xfrm>
          </p:grpSpPr>
          <p:sp>
            <p:nvSpPr>
              <p:cNvPr id="36" name="文本框 35"/>
              <p:cNvSpPr txBox="1"/>
              <p:nvPr/>
            </p:nvSpPr>
            <p:spPr>
              <a:xfrm>
                <a:off x="2976152" y="5067978"/>
                <a:ext cx="3766991" cy="2756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effectLst/>
                    <a:uLnTx/>
                    <a:uFillTx/>
                    <a:cs typeface="+mn-ea"/>
                    <a:sym typeface="+mn-lt"/>
                  </a:rPr>
                  <a:t>Click here to change your need text or word</a:t>
                </a:r>
                <a:endParaRPr lang="en-US" altLang="zh-CN" sz="1200" noProof="0" dirty="0">
                  <a:ln>
                    <a:noFill/>
                  </a:ln>
                  <a:solidFill>
                    <a:srgbClr val="435D9A"/>
                  </a:solidFill>
                  <a:effectLst/>
                  <a:uLnTx/>
                  <a:uFillTx/>
                  <a:cs typeface="+mn-ea"/>
                  <a:sym typeface="+mn-lt"/>
                </a:endParaRPr>
              </a:p>
            </p:txBody>
          </p:sp>
          <p:sp>
            <p:nvSpPr>
              <p:cNvPr id="37" name="文本框 36"/>
              <p:cNvSpPr txBox="1"/>
              <p:nvPr/>
            </p:nvSpPr>
            <p:spPr>
              <a:xfrm>
                <a:off x="2976152" y="4708118"/>
                <a:ext cx="2589170" cy="461736"/>
              </a:xfrm>
              <a:prstGeom prst="rect">
                <a:avLst/>
              </a:prstGeom>
              <a:noFill/>
            </p:spPr>
            <p:txBody>
              <a:bodyPr wrap="none" rtlCol="0">
                <a:spAutoFit/>
                <a:scene3d>
                  <a:camera prst="orthographicFront"/>
                  <a:lightRig rig="threePt" dir="t"/>
                </a:scene3d>
                <a:sp3d contourW="12700"/>
              </a:bodyPr>
              <a:lstStyle>
                <a:defPPr>
                  <a:defRPr lang="zh-CN"/>
                </a:defPPr>
                <a:lvl1pPr>
                  <a:defRPr sz="2400" b="1">
                    <a:solidFill>
                      <a:srgbClr val="435D9A"/>
                    </a:solidFill>
                    <a:cs typeface="+mn-ea"/>
                  </a:defRPr>
                </a:lvl1pPr>
              </a:lstStyle>
              <a:p>
                <a:r>
                  <a:rPr lang="en-US" altLang="zh-CN" dirty="0">
                    <a:sym typeface="+mn-lt"/>
                  </a:rPr>
                  <a:t>03. </a:t>
                </a:r>
                <a:r>
                  <a:rPr lang="zh-CN" altLang="en-US" dirty="0">
                    <a:sym typeface="+mn-lt"/>
                  </a:rPr>
                  <a:t>工作措施实施</a:t>
                </a:r>
                <a:endParaRPr lang="zh-CN" altLang="en-US" dirty="0">
                  <a:sym typeface="+mn-lt"/>
                </a:endParaRPr>
              </a:p>
            </p:txBody>
          </p:sp>
        </p:grpSp>
      </p:grpSp>
      <p:grpSp>
        <p:nvGrpSpPr>
          <p:cNvPr id="38" name="组合 37"/>
          <p:cNvGrpSpPr/>
          <p:nvPr/>
        </p:nvGrpSpPr>
        <p:grpSpPr>
          <a:xfrm>
            <a:off x="6372736" y="2154860"/>
            <a:ext cx="4145939" cy="1322908"/>
            <a:chOff x="1688976" y="2170100"/>
            <a:chExt cx="4145939" cy="1322908"/>
          </a:xfrm>
        </p:grpSpPr>
        <p:grpSp>
          <p:nvGrpSpPr>
            <p:cNvPr id="39" name="组合 38"/>
            <p:cNvGrpSpPr/>
            <p:nvPr/>
          </p:nvGrpSpPr>
          <p:grpSpPr>
            <a:xfrm>
              <a:off x="1688976" y="2170100"/>
              <a:ext cx="4145939" cy="1322908"/>
              <a:chOff x="1688973" y="1344613"/>
              <a:chExt cx="13064769" cy="4168774"/>
            </a:xfrm>
          </p:grpSpPr>
          <p:sp>
            <p:nvSpPr>
              <p:cNvPr id="40" name="矩形 39"/>
              <p:cNvSpPr/>
              <p:nvPr/>
            </p:nvSpPr>
            <p:spPr>
              <a:xfrm>
                <a:off x="1688973" y="1344613"/>
                <a:ext cx="13064769" cy="4168774"/>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nvGrpSpPr>
              <p:cNvPr id="41" name="组合 40"/>
              <p:cNvGrpSpPr/>
              <p:nvPr/>
            </p:nvGrpSpPr>
            <p:grpSpPr>
              <a:xfrm>
                <a:off x="1913270" y="1554164"/>
                <a:ext cx="12638213" cy="3730624"/>
                <a:chOff x="1676400" y="1770052"/>
                <a:chExt cx="13353917" cy="3941890"/>
              </a:xfrm>
            </p:grpSpPr>
            <p:sp>
              <p:nvSpPr>
                <p:cNvPr id="42" name="任意多边形 41"/>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43" name="任意多边形 42"/>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44" name="任意多边形 43"/>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45" name="任意多边形 44"/>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nvGrpSpPr>
            <p:cNvPr id="46" name="组合 45"/>
            <p:cNvGrpSpPr/>
            <p:nvPr/>
          </p:nvGrpSpPr>
          <p:grpSpPr>
            <a:xfrm>
              <a:off x="2032768" y="2528513"/>
              <a:ext cx="3766991" cy="635450"/>
              <a:chOff x="2976152" y="4708118"/>
              <a:chExt cx="3766991" cy="635450"/>
            </a:xfrm>
          </p:grpSpPr>
          <p:sp>
            <p:nvSpPr>
              <p:cNvPr id="47" name="文本框 46"/>
              <p:cNvSpPr txBox="1"/>
              <p:nvPr/>
            </p:nvSpPr>
            <p:spPr>
              <a:xfrm>
                <a:off x="2976152" y="5067978"/>
                <a:ext cx="3766991" cy="27559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effectLst/>
                    <a:uLnTx/>
                    <a:uFillTx/>
                    <a:cs typeface="+mn-ea"/>
                    <a:sym typeface="+mn-lt"/>
                  </a:rPr>
                  <a:t>Click here to change your need text or word</a:t>
                </a:r>
                <a:endParaRPr lang="en-US" altLang="zh-CN" sz="1200" noProof="0" dirty="0">
                  <a:ln>
                    <a:noFill/>
                  </a:ln>
                  <a:solidFill>
                    <a:srgbClr val="435D9A"/>
                  </a:solidFill>
                  <a:effectLst/>
                  <a:uLnTx/>
                  <a:uFillTx/>
                  <a:cs typeface="+mn-ea"/>
                  <a:sym typeface="+mn-lt"/>
                </a:endParaRPr>
              </a:p>
            </p:txBody>
          </p:sp>
          <p:sp>
            <p:nvSpPr>
              <p:cNvPr id="49" name="文本框 48"/>
              <p:cNvSpPr txBox="1"/>
              <p:nvPr/>
            </p:nvSpPr>
            <p:spPr>
              <a:xfrm>
                <a:off x="2976152" y="4708118"/>
                <a:ext cx="2589170" cy="461665"/>
              </a:xfrm>
              <a:prstGeom prst="rect">
                <a:avLst/>
              </a:prstGeom>
              <a:noFill/>
            </p:spPr>
            <p:txBody>
              <a:bodyPr wrap="none" rtlCol="0">
                <a:spAutoFit/>
                <a:scene3d>
                  <a:camera prst="orthographicFront"/>
                  <a:lightRig rig="threePt" dir="t"/>
                </a:scene3d>
                <a:sp3d contourW="12700"/>
              </a:bodyPr>
              <a:lstStyle>
                <a:defPPr>
                  <a:defRPr lang="zh-CN"/>
                </a:defPPr>
                <a:lvl1pPr>
                  <a:defRPr sz="2400" b="1">
                    <a:solidFill>
                      <a:srgbClr val="435D9A"/>
                    </a:solidFill>
                    <a:cs typeface="+mn-ea"/>
                  </a:defRPr>
                </a:lvl1pPr>
              </a:lstStyle>
              <a:p>
                <a:r>
                  <a:rPr lang="en-US" altLang="zh-CN" dirty="0">
                    <a:sym typeface="+mn-lt"/>
                  </a:rPr>
                  <a:t>02. </a:t>
                </a:r>
                <a:r>
                  <a:rPr lang="zh-CN" altLang="en-US" dirty="0">
                    <a:sym typeface="+mn-lt"/>
                  </a:rPr>
                  <a:t>工作目标展示</a:t>
                </a:r>
                <a:endParaRPr lang="zh-CN" altLang="en-US" dirty="0">
                  <a:sym typeface="+mn-lt"/>
                </a:endParaRPr>
              </a:p>
            </p:txBody>
          </p:sp>
        </p:grpSp>
      </p:grpSp>
      <p:grpSp>
        <p:nvGrpSpPr>
          <p:cNvPr id="50" name="组合 49"/>
          <p:cNvGrpSpPr/>
          <p:nvPr/>
        </p:nvGrpSpPr>
        <p:grpSpPr>
          <a:xfrm>
            <a:off x="6372736" y="3897503"/>
            <a:ext cx="4145939" cy="1322705"/>
            <a:chOff x="1688976" y="2170100"/>
            <a:chExt cx="4145939" cy="1322908"/>
          </a:xfrm>
        </p:grpSpPr>
        <p:grpSp>
          <p:nvGrpSpPr>
            <p:cNvPr id="51" name="组合 50"/>
            <p:cNvGrpSpPr/>
            <p:nvPr/>
          </p:nvGrpSpPr>
          <p:grpSpPr>
            <a:xfrm>
              <a:off x="1688976" y="2170100"/>
              <a:ext cx="4145939" cy="1322908"/>
              <a:chOff x="1688973" y="1344613"/>
              <a:chExt cx="13064769" cy="4168774"/>
            </a:xfrm>
          </p:grpSpPr>
          <p:sp>
            <p:nvSpPr>
              <p:cNvPr id="52" name="矩形 51"/>
              <p:cNvSpPr/>
              <p:nvPr/>
            </p:nvSpPr>
            <p:spPr>
              <a:xfrm>
                <a:off x="1688973" y="1344613"/>
                <a:ext cx="13064769" cy="4168774"/>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nvGrpSpPr>
              <p:cNvPr id="53" name="组合 52"/>
              <p:cNvGrpSpPr/>
              <p:nvPr/>
            </p:nvGrpSpPr>
            <p:grpSpPr>
              <a:xfrm>
                <a:off x="1883255" y="1554164"/>
                <a:ext cx="12668228" cy="3730624"/>
                <a:chOff x="1644685" y="1770052"/>
                <a:chExt cx="13385632" cy="3941890"/>
              </a:xfrm>
            </p:grpSpPr>
            <p:sp>
              <p:nvSpPr>
                <p:cNvPr id="59" name="任意多边形 58"/>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61" name="任意多边形 60"/>
                <p:cNvSpPr/>
                <p:nvPr/>
              </p:nvSpPr>
              <p:spPr>
                <a:xfrm flipH="1">
                  <a:off x="14674752"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62" name="任意多边形 61"/>
                <p:cNvSpPr/>
                <p:nvPr/>
              </p:nvSpPr>
              <p:spPr>
                <a:xfrm flipV="1">
                  <a:off x="1644685"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63" name="任意多边形 62"/>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nvGrpSpPr>
            <p:cNvPr id="64" name="组合 63"/>
            <p:cNvGrpSpPr/>
            <p:nvPr/>
          </p:nvGrpSpPr>
          <p:grpSpPr>
            <a:xfrm>
              <a:off x="2032768" y="2528513"/>
              <a:ext cx="3766991" cy="635492"/>
              <a:chOff x="2976152" y="4708118"/>
              <a:chExt cx="3766991" cy="635492"/>
            </a:xfrm>
          </p:grpSpPr>
          <p:sp>
            <p:nvSpPr>
              <p:cNvPr id="66" name="文本框 65"/>
              <p:cNvSpPr txBox="1"/>
              <p:nvPr/>
            </p:nvSpPr>
            <p:spPr>
              <a:xfrm>
                <a:off x="2976152" y="5067978"/>
                <a:ext cx="3766991" cy="2756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effectLst/>
                    <a:uLnTx/>
                    <a:uFillTx/>
                    <a:cs typeface="+mn-ea"/>
                    <a:sym typeface="+mn-lt"/>
                  </a:rPr>
                  <a:t>Click here to change your need text or word</a:t>
                </a:r>
                <a:endParaRPr lang="en-US" altLang="zh-CN" sz="1200" noProof="0" dirty="0">
                  <a:ln>
                    <a:noFill/>
                  </a:ln>
                  <a:solidFill>
                    <a:srgbClr val="435D9A"/>
                  </a:solidFill>
                  <a:effectLst/>
                  <a:uLnTx/>
                  <a:uFillTx/>
                  <a:cs typeface="+mn-ea"/>
                  <a:sym typeface="+mn-lt"/>
                </a:endParaRPr>
              </a:p>
            </p:txBody>
          </p:sp>
          <p:sp>
            <p:nvSpPr>
              <p:cNvPr id="67" name="文本框 66"/>
              <p:cNvSpPr txBox="1"/>
              <p:nvPr/>
            </p:nvSpPr>
            <p:spPr>
              <a:xfrm>
                <a:off x="2976152" y="4708118"/>
                <a:ext cx="2574744" cy="461736"/>
              </a:xfrm>
              <a:prstGeom prst="rect">
                <a:avLst/>
              </a:prstGeom>
              <a:noFill/>
            </p:spPr>
            <p:txBody>
              <a:bodyPr wrap="none" rtlCol="0">
                <a:spAutoFit/>
                <a:scene3d>
                  <a:camera prst="orthographicFront"/>
                  <a:lightRig rig="threePt" dir="t"/>
                </a:scene3d>
                <a:sp3d contourW="12700"/>
              </a:bodyPr>
              <a:lstStyle>
                <a:defPPr>
                  <a:defRPr lang="zh-CN"/>
                </a:defPPr>
                <a:lvl1pPr>
                  <a:defRPr sz="2400" b="1">
                    <a:solidFill>
                      <a:srgbClr val="435D9A"/>
                    </a:solidFill>
                    <a:cs typeface="+mn-ea"/>
                  </a:defRPr>
                </a:lvl1pPr>
              </a:lstStyle>
              <a:p>
                <a:r>
                  <a:rPr lang="en-US" altLang="zh-CN" dirty="0">
                    <a:sym typeface="+mn-lt"/>
                  </a:rPr>
                  <a:t>04. </a:t>
                </a:r>
                <a:r>
                  <a:rPr lang="zh-CN" altLang="en-US" dirty="0">
                    <a:sym typeface="+mn-lt"/>
                  </a:rPr>
                  <a:t>未来工作计划</a:t>
                </a:r>
                <a:endParaRPr lang="zh-CN" altLang="en-US" dirty="0">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ox(in)">
                                      <p:cBhvr>
                                        <p:cTn id="7" dur="20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dissolv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13" presetClass="entr" presetSubtype="16" fill="hold" nodeType="clickEffect">
                                  <p:stCondLst>
                                    <p:cond delay="0"/>
                                  </p:stCondLst>
                                  <p:childTnLst>
                                    <p:set>
                                      <p:cBhvr>
                                        <p:cTn id="54" dur="1" fill="hold">
                                          <p:stCondLst>
                                            <p:cond delay="0"/>
                                          </p:stCondLst>
                                        </p:cTn>
                                        <p:tgtEl>
                                          <p:spTgt spid="145"/>
                                        </p:tgtEl>
                                        <p:attrNameLst>
                                          <p:attrName>style.visibility</p:attrName>
                                        </p:attrNameLst>
                                      </p:cBhvr>
                                      <p:to>
                                        <p:strVal val="visible"/>
                                      </p:to>
                                    </p:set>
                                    <p:animEffect transition="in" filter="plus(in)">
                                      <p:cBhvr>
                                        <p:cTn id="55" dur="20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5" grpId="0" bldLvl="0" animBg="1"/>
      <p:bldP spid="6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1200150"/>
            <a:chOff x="3227" y="3958"/>
            <a:chExt cx="5932" cy="1890"/>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55" cy="1890"/>
            </a:xfrm>
            <a:prstGeom prst="rect">
              <a:avLst/>
            </a:prstGeom>
            <a:noFill/>
          </p:spPr>
          <p:txBody>
            <a:bodyPr wrap="none" rtlCol="0">
              <a:spAutoFit/>
              <a:scene3d>
                <a:camera prst="orthographicFront"/>
                <a:lightRig rig="threePt" dir="t"/>
              </a:scene3d>
              <a:sp3d contourW="12700"/>
            </a:bodyPr>
            <a:lstStyle/>
            <a:p>
              <a:pPr algn="l"/>
              <a:r>
                <a:rPr lang="en-US" altLang="zh-CN" sz="2400" dirty="0">
                  <a:solidFill>
                    <a:srgbClr val="435D9A"/>
                  </a:solidFill>
                  <a:cs typeface="+mn-ea"/>
                  <a:sym typeface="+mn-lt"/>
                </a:rPr>
                <a:t>04. </a:t>
              </a:r>
              <a:r>
                <a:rPr lang="zh-CN" altLang="en-US" sz="2400" dirty="0">
                  <a:solidFill>
                    <a:srgbClr val="435D9A"/>
                  </a:solidFill>
                  <a:cs typeface="+mn-ea"/>
                  <a:sym typeface="+mn-lt"/>
                </a:rPr>
                <a:t>未来工作计划</a:t>
              </a:r>
              <a:endParaRPr lang="zh-CN" altLang="en-US" sz="2400" dirty="0">
                <a:solidFill>
                  <a:srgbClr val="435D9A"/>
                </a:solidFill>
                <a:cs typeface="+mn-ea"/>
                <a:sym typeface="+mn-lt"/>
              </a:endParaRPr>
            </a:p>
            <a:p>
              <a:pPr algn="l"/>
              <a:endParaRPr lang="zh-CN" altLang="en-US" sz="2400" dirty="0">
                <a:solidFill>
                  <a:srgbClr val="435D9A"/>
                </a:solidFill>
                <a:cs typeface="+mn-ea"/>
                <a:sym typeface="+mn-lt"/>
              </a:endParaRPr>
            </a:p>
            <a:p>
              <a:endParaRPr lang="zh-CN" altLang="en-US" sz="2400" dirty="0">
                <a:solidFill>
                  <a:srgbClr val="435D9A"/>
                </a:solidFill>
                <a:cs typeface="+mn-ea"/>
                <a:sym typeface="+mn-lt"/>
              </a:endParaRPr>
            </a:p>
          </p:txBody>
        </p:sp>
      </p:grpSp>
      <p:sp>
        <p:nvSpPr>
          <p:cNvPr id="11" name="Isosceles Triangle 1"/>
          <p:cNvSpPr/>
          <p:nvPr/>
        </p:nvSpPr>
        <p:spPr>
          <a:xfrm rot="10800000">
            <a:off x="4683153" y="4359352"/>
            <a:ext cx="266604" cy="229831"/>
          </a:xfrm>
          <a:prstGeom prst="triangle">
            <a:avLst/>
          </a:prstGeom>
          <a:solidFill>
            <a:schemeClr val="bg1">
              <a:lumMod val="9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solidFill>
              <a:effectLst/>
              <a:uLnTx/>
              <a:uFillTx/>
              <a:cs typeface="+mn-ea"/>
              <a:sym typeface="+mn-lt"/>
            </a:endParaRPr>
          </a:p>
        </p:txBody>
      </p:sp>
      <p:sp>
        <p:nvSpPr>
          <p:cNvPr id="12" name="Isosceles Triangle 2"/>
          <p:cNvSpPr/>
          <p:nvPr/>
        </p:nvSpPr>
        <p:spPr>
          <a:xfrm rot="10800000">
            <a:off x="9920687" y="4359352"/>
            <a:ext cx="266604" cy="229831"/>
          </a:xfrm>
          <a:prstGeom prst="triangle">
            <a:avLst/>
          </a:prstGeom>
          <a:solidFill>
            <a:schemeClr val="bg1">
              <a:lumMod val="9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solidFill>
              <a:effectLst/>
              <a:uLnTx/>
              <a:uFillTx/>
              <a:cs typeface="+mn-ea"/>
              <a:sym typeface="+mn-lt"/>
            </a:endParaRPr>
          </a:p>
        </p:txBody>
      </p:sp>
      <p:sp>
        <p:nvSpPr>
          <p:cNvPr id="13" name="Isosceles Triangle 3"/>
          <p:cNvSpPr/>
          <p:nvPr/>
        </p:nvSpPr>
        <p:spPr>
          <a:xfrm>
            <a:off x="7239694" y="3015095"/>
            <a:ext cx="266604" cy="229831"/>
          </a:xfrm>
          <a:prstGeom prst="triangle">
            <a:avLst/>
          </a:prstGeom>
          <a:solidFill>
            <a:srgbClr val="435D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solidFill>
              <a:effectLst/>
              <a:uLnTx/>
              <a:uFillTx/>
              <a:cs typeface="+mn-ea"/>
              <a:sym typeface="+mn-lt"/>
            </a:endParaRPr>
          </a:p>
        </p:txBody>
      </p:sp>
      <p:sp>
        <p:nvSpPr>
          <p:cNvPr id="6" name="Isosceles Triangle 4"/>
          <p:cNvSpPr/>
          <p:nvPr/>
        </p:nvSpPr>
        <p:spPr>
          <a:xfrm>
            <a:off x="2018202" y="3018876"/>
            <a:ext cx="266604" cy="229831"/>
          </a:xfrm>
          <a:prstGeom prst="triangle">
            <a:avLst/>
          </a:prstGeom>
          <a:solidFill>
            <a:srgbClr val="435D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solidFill>
              <a:effectLst/>
              <a:uLnTx/>
              <a:uFillTx/>
              <a:cs typeface="+mn-ea"/>
              <a:sym typeface="+mn-lt"/>
            </a:endParaRPr>
          </a:p>
        </p:txBody>
      </p:sp>
      <p:sp>
        <p:nvSpPr>
          <p:cNvPr id="15" name="Round Same Side Corner Rectangle 6"/>
          <p:cNvSpPr/>
          <p:nvPr/>
        </p:nvSpPr>
        <p:spPr>
          <a:xfrm rot="5400000">
            <a:off x="9618190" y="2475353"/>
            <a:ext cx="834190" cy="2637031"/>
          </a:xfrm>
          <a:prstGeom prst="round2SameRect">
            <a:avLst/>
          </a:prstGeom>
          <a:solidFill>
            <a:schemeClr val="bg1">
              <a:lumMod val="95000"/>
            </a:schemeClr>
          </a:solidFill>
          <a:ln w="25400">
            <a:no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a:solidFill>
                <a:schemeClr val="tx1"/>
              </a:solidFill>
              <a:cs typeface="+mn-ea"/>
              <a:sym typeface="+mn-lt"/>
            </a:endParaRPr>
          </a:p>
        </p:txBody>
      </p:sp>
      <p:sp>
        <p:nvSpPr>
          <p:cNvPr id="16" name="TextBox 7"/>
          <p:cNvSpPr txBox="1"/>
          <p:nvPr/>
        </p:nvSpPr>
        <p:spPr>
          <a:xfrm>
            <a:off x="9293725" y="3639234"/>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kumimoji="0" lang="zh-CN" altLang="en-US" sz="1600" b="1" i="0" u="none" strike="noStrike" kern="0" cap="none" spc="0" normalizeH="0" baseline="0" noProof="0" dirty="0">
              <a:ln>
                <a:noFill/>
              </a:ln>
              <a:solidFill>
                <a:srgbClr val="435D9A"/>
              </a:solidFill>
              <a:effectLst/>
              <a:uLnTx/>
              <a:uFillTx/>
              <a:cs typeface="+mn-ea"/>
              <a:sym typeface="+mn-lt"/>
            </a:endParaRPr>
          </a:p>
        </p:txBody>
      </p:sp>
      <p:sp>
        <p:nvSpPr>
          <p:cNvPr id="30" name="TextBox 16"/>
          <p:cNvSpPr txBox="1"/>
          <p:nvPr/>
        </p:nvSpPr>
        <p:spPr>
          <a:xfrm>
            <a:off x="1450464" y="2435900"/>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lang="zh-CN" altLang="en-US" sz="1600" b="1" dirty="0">
              <a:solidFill>
                <a:srgbClr val="435D9A"/>
              </a:solidFill>
              <a:cs typeface="+mn-ea"/>
              <a:sym typeface="+mn-lt"/>
            </a:endParaRPr>
          </a:p>
        </p:txBody>
      </p:sp>
      <p:sp>
        <p:nvSpPr>
          <p:cNvPr id="10" name="TextBox 17"/>
          <p:cNvSpPr txBox="1"/>
          <p:nvPr/>
        </p:nvSpPr>
        <p:spPr>
          <a:xfrm>
            <a:off x="6671956" y="2435900"/>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sp>
        <p:nvSpPr>
          <p:cNvPr id="32" name="TextBox 18"/>
          <p:cNvSpPr txBox="1"/>
          <p:nvPr/>
        </p:nvSpPr>
        <p:spPr>
          <a:xfrm>
            <a:off x="3569315" y="4715589"/>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sp>
        <p:nvSpPr>
          <p:cNvPr id="33" name="TextBox 19"/>
          <p:cNvSpPr txBox="1"/>
          <p:nvPr/>
        </p:nvSpPr>
        <p:spPr>
          <a:xfrm>
            <a:off x="9352949" y="4715589"/>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lang="zh-CN" altLang="en-US" sz="1600" b="1" dirty="0">
              <a:solidFill>
                <a:schemeClr val="tx1"/>
              </a:solidFill>
              <a:cs typeface="+mn-ea"/>
              <a:sym typeface="+mn-lt"/>
            </a:endParaRPr>
          </a:p>
        </p:txBody>
      </p:sp>
      <p:sp>
        <p:nvSpPr>
          <p:cNvPr id="34" name="Rectangle 20"/>
          <p:cNvSpPr/>
          <p:nvPr/>
        </p:nvSpPr>
        <p:spPr>
          <a:xfrm>
            <a:off x="3616293" y="2171638"/>
            <a:ext cx="2300508" cy="1050290"/>
          </a:xfrm>
          <a:prstGeom prst="rect">
            <a:avLst/>
          </a:prstGeom>
        </p:spPr>
        <p:txBody>
          <a:bodyPr wrap="square">
            <a:spAutoFit/>
          </a:bodyPr>
          <a:lstStyle/>
          <a:p>
            <a:pPr algn="l">
              <a:lnSpc>
                <a:spcPct val="130000"/>
              </a:lnSpc>
            </a:pPr>
            <a:r>
              <a:rPr lang="zh-CN" altLang="en-US" sz="1200" dirty="0">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35" name="Rectangle 21"/>
          <p:cNvSpPr/>
          <p:nvPr/>
        </p:nvSpPr>
        <p:spPr>
          <a:xfrm>
            <a:off x="8853827" y="2171638"/>
            <a:ext cx="2300508" cy="1050290"/>
          </a:xfrm>
          <a:prstGeom prst="rect">
            <a:avLst/>
          </a:prstGeom>
        </p:spPr>
        <p:txBody>
          <a:bodyPr wrap="square">
            <a:spAutoFit/>
          </a:bodyPr>
          <a:lstStyle/>
          <a:p>
            <a:pPr algn="l">
              <a:lnSpc>
                <a:spcPct val="130000"/>
              </a:lnSpc>
            </a:pPr>
            <a:r>
              <a:rPr lang="zh-CN" altLang="en-US" sz="1200" dirty="0">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36" name="Rectangle 22"/>
          <p:cNvSpPr/>
          <p:nvPr/>
        </p:nvSpPr>
        <p:spPr>
          <a:xfrm>
            <a:off x="974506" y="4399129"/>
            <a:ext cx="2300508" cy="1050290"/>
          </a:xfrm>
          <a:prstGeom prst="rect">
            <a:avLst/>
          </a:prstGeom>
        </p:spPr>
        <p:txBody>
          <a:bodyPr wrap="square">
            <a:spAutoFit/>
          </a:bodyPr>
          <a:lstStyle/>
          <a:p>
            <a:pPr algn="l">
              <a:lnSpc>
                <a:spcPct val="130000"/>
              </a:lnSpc>
            </a:pPr>
            <a:r>
              <a:rPr lang="zh-CN" altLang="en-US" sz="1200" dirty="0">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37" name="Rectangle 23"/>
          <p:cNvSpPr/>
          <p:nvPr/>
        </p:nvSpPr>
        <p:spPr>
          <a:xfrm>
            <a:off x="6231736" y="4399129"/>
            <a:ext cx="2300508" cy="1050290"/>
          </a:xfrm>
          <a:prstGeom prst="rect">
            <a:avLst/>
          </a:prstGeom>
        </p:spPr>
        <p:txBody>
          <a:bodyPr wrap="square">
            <a:spAutoFit/>
          </a:bodyPr>
          <a:lstStyle/>
          <a:p>
            <a:pPr algn="l">
              <a:lnSpc>
                <a:spcPct val="130000"/>
              </a:lnSpc>
            </a:pPr>
            <a:r>
              <a:rPr lang="zh-CN" altLang="en-US" sz="1200" dirty="0">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cxnSp>
        <p:nvCxnSpPr>
          <p:cNvPr id="38" name="Straight Connector 24"/>
          <p:cNvCxnSpPr/>
          <p:nvPr/>
        </p:nvCxnSpPr>
        <p:spPr>
          <a:xfrm flipV="1">
            <a:off x="2120971" y="1645906"/>
            <a:ext cx="0" cy="705852"/>
          </a:xfrm>
          <a:prstGeom prst="line">
            <a:avLst/>
          </a:prstGeom>
          <a:noFill/>
          <a:ln w="9525" cap="flat" cmpd="sng" algn="ctr">
            <a:solidFill>
              <a:schemeClr val="bg1">
                <a:lumMod val="85000"/>
              </a:schemeClr>
            </a:solidFill>
            <a:prstDash val="solid"/>
            <a:miter lim="800000"/>
            <a:headEnd type="oval"/>
          </a:ln>
          <a:effectLst/>
        </p:spPr>
      </p:cxnSp>
      <p:cxnSp>
        <p:nvCxnSpPr>
          <p:cNvPr id="39" name="Straight Connector 25"/>
          <p:cNvCxnSpPr/>
          <p:nvPr/>
        </p:nvCxnSpPr>
        <p:spPr>
          <a:xfrm>
            <a:off x="2130496" y="1648235"/>
            <a:ext cx="2552656" cy="0"/>
          </a:xfrm>
          <a:prstGeom prst="line">
            <a:avLst/>
          </a:prstGeom>
          <a:noFill/>
          <a:ln w="9525" cap="flat" cmpd="sng" algn="ctr">
            <a:solidFill>
              <a:schemeClr val="bg1">
                <a:lumMod val="85000"/>
              </a:schemeClr>
            </a:solidFill>
            <a:prstDash val="solid"/>
            <a:miter lim="800000"/>
          </a:ln>
          <a:effectLst/>
        </p:spPr>
      </p:cxnSp>
      <p:cxnSp>
        <p:nvCxnSpPr>
          <p:cNvPr id="40" name="Straight Connector 26"/>
          <p:cNvCxnSpPr/>
          <p:nvPr/>
        </p:nvCxnSpPr>
        <p:spPr>
          <a:xfrm>
            <a:off x="4673627" y="1645906"/>
            <a:ext cx="0" cy="355255"/>
          </a:xfrm>
          <a:prstGeom prst="line">
            <a:avLst/>
          </a:prstGeom>
          <a:noFill/>
          <a:ln w="9525" cap="flat" cmpd="sng" algn="ctr">
            <a:solidFill>
              <a:schemeClr val="bg1">
                <a:lumMod val="85000"/>
              </a:schemeClr>
            </a:solidFill>
            <a:prstDash val="solid"/>
            <a:miter lim="800000"/>
            <a:tailEnd type="oval"/>
          </a:ln>
          <a:effectLst/>
        </p:spPr>
      </p:cxnSp>
      <p:cxnSp>
        <p:nvCxnSpPr>
          <p:cNvPr id="41" name="Straight Connector 27"/>
          <p:cNvCxnSpPr/>
          <p:nvPr/>
        </p:nvCxnSpPr>
        <p:spPr>
          <a:xfrm flipV="1">
            <a:off x="7368031" y="1645906"/>
            <a:ext cx="0" cy="705852"/>
          </a:xfrm>
          <a:prstGeom prst="line">
            <a:avLst/>
          </a:prstGeom>
          <a:noFill/>
          <a:ln w="9525" cap="flat" cmpd="sng" algn="ctr">
            <a:solidFill>
              <a:schemeClr val="bg1">
                <a:lumMod val="85000"/>
              </a:schemeClr>
            </a:solidFill>
            <a:prstDash val="solid"/>
            <a:miter lim="800000"/>
            <a:headEnd type="oval"/>
          </a:ln>
          <a:effectLst/>
        </p:spPr>
      </p:cxnSp>
      <p:cxnSp>
        <p:nvCxnSpPr>
          <p:cNvPr id="42" name="Straight Connector 28"/>
          <p:cNvCxnSpPr/>
          <p:nvPr/>
        </p:nvCxnSpPr>
        <p:spPr>
          <a:xfrm>
            <a:off x="7358506" y="1648235"/>
            <a:ext cx="2552656" cy="0"/>
          </a:xfrm>
          <a:prstGeom prst="line">
            <a:avLst/>
          </a:prstGeom>
          <a:noFill/>
          <a:ln w="9525" cap="flat" cmpd="sng" algn="ctr">
            <a:solidFill>
              <a:schemeClr val="bg1">
                <a:lumMod val="85000"/>
              </a:schemeClr>
            </a:solidFill>
            <a:prstDash val="solid"/>
            <a:miter lim="800000"/>
          </a:ln>
          <a:effectLst/>
        </p:spPr>
      </p:cxnSp>
      <p:cxnSp>
        <p:nvCxnSpPr>
          <p:cNvPr id="45" name="Straight Connector 29"/>
          <p:cNvCxnSpPr/>
          <p:nvPr/>
        </p:nvCxnSpPr>
        <p:spPr>
          <a:xfrm>
            <a:off x="9920687" y="1645906"/>
            <a:ext cx="0" cy="355255"/>
          </a:xfrm>
          <a:prstGeom prst="line">
            <a:avLst/>
          </a:prstGeom>
          <a:noFill/>
          <a:ln w="9525" cap="flat" cmpd="sng" algn="ctr">
            <a:solidFill>
              <a:schemeClr val="bg1">
                <a:lumMod val="85000"/>
              </a:schemeClr>
            </a:solidFill>
            <a:prstDash val="solid"/>
            <a:miter lim="800000"/>
            <a:tailEnd type="oval"/>
          </a:ln>
          <a:effectLst/>
        </p:spPr>
      </p:cxnSp>
      <p:cxnSp>
        <p:nvCxnSpPr>
          <p:cNvPr id="46" name="Straight Connector 30"/>
          <p:cNvCxnSpPr/>
          <p:nvPr/>
        </p:nvCxnSpPr>
        <p:spPr>
          <a:xfrm rot="10800000" flipV="1">
            <a:off x="4827937" y="5320300"/>
            <a:ext cx="0" cy="705852"/>
          </a:xfrm>
          <a:prstGeom prst="line">
            <a:avLst/>
          </a:prstGeom>
          <a:noFill/>
          <a:ln w="9525" cap="flat" cmpd="sng" algn="ctr">
            <a:solidFill>
              <a:schemeClr val="bg1">
                <a:lumMod val="85000"/>
              </a:schemeClr>
            </a:solidFill>
            <a:prstDash val="solid"/>
            <a:miter lim="800000"/>
            <a:headEnd type="oval"/>
          </a:ln>
          <a:effectLst/>
        </p:spPr>
      </p:cxnSp>
      <p:cxnSp>
        <p:nvCxnSpPr>
          <p:cNvPr id="47" name="Straight Connector 31"/>
          <p:cNvCxnSpPr/>
          <p:nvPr/>
        </p:nvCxnSpPr>
        <p:spPr>
          <a:xfrm rot="10800000">
            <a:off x="2275281" y="6023823"/>
            <a:ext cx="2552656" cy="0"/>
          </a:xfrm>
          <a:prstGeom prst="line">
            <a:avLst/>
          </a:prstGeom>
          <a:noFill/>
          <a:ln w="9525" cap="flat" cmpd="sng" algn="ctr">
            <a:solidFill>
              <a:schemeClr val="bg1">
                <a:lumMod val="85000"/>
              </a:schemeClr>
            </a:solidFill>
            <a:prstDash val="solid"/>
            <a:miter lim="800000"/>
          </a:ln>
          <a:effectLst/>
        </p:spPr>
      </p:cxnSp>
      <p:cxnSp>
        <p:nvCxnSpPr>
          <p:cNvPr id="17" name="Straight Connector 32"/>
          <p:cNvCxnSpPr/>
          <p:nvPr/>
        </p:nvCxnSpPr>
        <p:spPr>
          <a:xfrm rot="10800000">
            <a:off x="2275281" y="5670897"/>
            <a:ext cx="0" cy="355255"/>
          </a:xfrm>
          <a:prstGeom prst="line">
            <a:avLst/>
          </a:prstGeom>
          <a:noFill/>
          <a:ln w="9525" cap="flat" cmpd="sng" algn="ctr">
            <a:solidFill>
              <a:schemeClr val="bg1">
                <a:lumMod val="85000"/>
              </a:schemeClr>
            </a:solidFill>
            <a:prstDash val="solid"/>
            <a:miter lim="800000"/>
            <a:tailEnd type="oval"/>
          </a:ln>
          <a:effectLst/>
        </p:spPr>
      </p:cxnSp>
      <p:cxnSp>
        <p:nvCxnSpPr>
          <p:cNvPr id="49" name="Straight Connector 33"/>
          <p:cNvCxnSpPr/>
          <p:nvPr/>
        </p:nvCxnSpPr>
        <p:spPr>
          <a:xfrm rot="10800000" flipV="1">
            <a:off x="10093775" y="5320300"/>
            <a:ext cx="0" cy="705852"/>
          </a:xfrm>
          <a:prstGeom prst="line">
            <a:avLst/>
          </a:prstGeom>
          <a:noFill/>
          <a:ln w="9525" cap="flat" cmpd="sng" algn="ctr">
            <a:solidFill>
              <a:schemeClr val="bg1">
                <a:lumMod val="85000"/>
              </a:schemeClr>
            </a:solidFill>
            <a:prstDash val="solid"/>
            <a:miter lim="800000"/>
            <a:headEnd type="oval"/>
          </a:ln>
          <a:effectLst/>
        </p:spPr>
      </p:cxnSp>
      <p:cxnSp>
        <p:nvCxnSpPr>
          <p:cNvPr id="50" name="Straight Connector 34"/>
          <p:cNvCxnSpPr/>
          <p:nvPr/>
        </p:nvCxnSpPr>
        <p:spPr>
          <a:xfrm rot="10800000">
            <a:off x="7541119" y="6023823"/>
            <a:ext cx="2552656" cy="0"/>
          </a:xfrm>
          <a:prstGeom prst="line">
            <a:avLst/>
          </a:prstGeom>
          <a:noFill/>
          <a:ln w="9525" cap="flat" cmpd="sng" algn="ctr">
            <a:solidFill>
              <a:schemeClr val="bg1">
                <a:lumMod val="85000"/>
              </a:schemeClr>
            </a:solidFill>
            <a:prstDash val="solid"/>
            <a:miter lim="800000"/>
          </a:ln>
          <a:effectLst/>
        </p:spPr>
      </p:cxnSp>
      <p:cxnSp>
        <p:nvCxnSpPr>
          <p:cNvPr id="51" name="Straight Connector 35"/>
          <p:cNvCxnSpPr/>
          <p:nvPr/>
        </p:nvCxnSpPr>
        <p:spPr>
          <a:xfrm rot="10800000">
            <a:off x="7541119" y="5670897"/>
            <a:ext cx="0" cy="355255"/>
          </a:xfrm>
          <a:prstGeom prst="line">
            <a:avLst/>
          </a:prstGeom>
          <a:noFill/>
          <a:ln w="9525" cap="flat" cmpd="sng" algn="ctr">
            <a:solidFill>
              <a:schemeClr val="bg1">
                <a:lumMod val="85000"/>
              </a:schemeClr>
            </a:solidFill>
            <a:prstDash val="solid"/>
            <a:miter lim="800000"/>
            <a:tailEnd type="oval"/>
          </a:ln>
          <a:effectLst/>
        </p:spPr>
      </p:cxnSp>
      <p:sp>
        <p:nvSpPr>
          <p:cNvPr id="52" name="任意多边形 51"/>
          <p:cNvSpPr/>
          <p:nvPr/>
        </p:nvSpPr>
        <p:spPr>
          <a:xfrm>
            <a:off x="6079737" y="3376772"/>
            <a:ext cx="2838386" cy="834191"/>
          </a:xfrm>
          <a:custGeom>
            <a:avLst/>
            <a:gdLst>
              <a:gd name="connsiteX0" fmla="*/ 0 w 2838386"/>
              <a:gd name="connsiteY0" fmla="*/ 0 h 834191"/>
              <a:gd name="connsiteX1" fmla="*/ 2637031 w 2838386"/>
              <a:gd name="connsiteY1" fmla="*/ 0 h 834191"/>
              <a:gd name="connsiteX2" fmla="*/ 2637031 w 2838386"/>
              <a:gd name="connsiteY2" fmla="*/ 300312 h 834191"/>
              <a:gd name="connsiteX3" fmla="*/ 2838386 w 2838386"/>
              <a:gd name="connsiteY3" fmla="*/ 417099 h 834191"/>
              <a:gd name="connsiteX4" fmla="*/ 2637031 w 2838386"/>
              <a:gd name="connsiteY4" fmla="*/ 533884 h 834191"/>
              <a:gd name="connsiteX5" fmla="*/ 2637031 w 2838386"/>
              <a:gd name="connsiteY5" fmla="*/ 834191 h 834191"/>
              <a:gd name="connsiteX6" fmla="*/ 0 w 2838386"/>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8386" h="834191">
                <a:moveTo>
                  <a:pt x="0" y="0"/>
                </a:moveTo>
                <a:lnTo>
                  <a:pt x="2637031" y="0"/>
                </a:lnTo>
                <a:lnTo>
                  <a:pt x="2637031" y="300312"/>
                </a:lnTo>
                <a:lnTo>
                  <a:pt x="2838386" y="417099"/>
                </a:lnTo>
                <a:lnTo>
                  <a:pt x="2637031" y="533884"/>
                </a:lnTo>
                <a:lnTo>
                  <a:pt x="2637031" y="834191"/>
                </a:lnTo>
                <a:lnTo>
                  <a:pt x="0" y="834191"/>
                </a:lnTo>
                <a:close/>
              </a:path>
            </a:pathLst>
          </a:custGeom>
          <a:solidFill>
            <a:srgbClr val="435D9A"/>
          </a:solidFill>
          <a:ln w="25400">
            <a:no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a:solidFill>
                <a:schemeClr val="tx1"/>
              </a:solidFill>
              <a:cs typeface="+mn-ea"/>
              <a:sym typeface="+mn-lt"/>
            </a:endParaRPr>
          </a:p>
        </p:txBody>
      </p:sp>
      <p:sp>
        <p:nvSpPr>
          <p:cNvPr id="53" name="TextBox 39"/>
          <p:cNvSpPr txBox="1"/>
          <p:nvPr/>
        </p:nvSpPr>
        <p:spPr>
          <a:xfrm>
            <a:off x="6716047" y="3639234"/>
            <a:ext cx="1402080" cy="337185"/>
          </a:xfrm>
          <a:prstGeom prst="rect">
            <a:avLst/>
          </a:prstGeom>
          <a:noFill/>
        </p:spPr>
        <p:txBody>
          <a:bodyPr wrap="none" rtlCol="0">
            <a:spAutoFit/>
          </a:bodyPr>
          <a:lstStyle/>
          <a:p>
            <a:pPr algn="ctr"/>
            <a:r>
              <a:rPr lang="zh-CN" altLang="en-US" sz="1600" dirty="0">
                <a:solidFill>
                  <a:schemeClr val="bg1"/>
                </a:solidFill>
                <a:cs typeface="+mn-ea"/>
                <a:sym typeface="+mn-lt"/>
              </a:rPr>
              <a:t>未来工作计划</a:t>
            </a:r>
            <a:endParaRPr kumimoji="0" lang="zh-CN" altLang="en-US" sz="1600" b="1" i="0" u="none" strike="noStrike" kern="0" cap="none" spc="0" normalizeH="0" baseline="0" noProof="0" dirty="0">
              <a:ln>
                <a:noFill/>
              </a:ln>
              <a:solidFill>
                <a:schemeClr val="tx1"/>
              </a:solidFill>
              <a:effectLst/>
              <a:uLnTx/>
              <a:uFillTx/>
              <a:cs typeface="+mn-ea"/>
              <a:sym typeface="+mn-lt"/>
            </a:endParaRPr>
          </a:p>
        </p:txBody>
      </p:sp>
      <p:sp>
        <p:nvSpPr>
          <p:cNvPr id="18" name="任意多边形 17"/>
          <p:cNvSpPr/>
          <p:nvPr/>
        </p:nvSpPr>
        <p:spPr>
          <a:xfrm>
            <a:off x="3475231" y="3376772"/>
            <a:ext cx="2805862" cy="834191"/>
          </a:xfrm>
          <a:custGeom>
            <a:avLst/>
            <a:gdLst>
              <a:gd name="connsiteX0" fmla="*/ 0 w 2805862"/>
              <a:gd name="connsiteY0" fmla="*/ 0 h 834191"/>
              <a:gd name="connsiteX1" fmla="*/ 2637031 w 2805862"/>
              <a:gd name="connsiteY1" fmla="*/ 0 h 834191"/>
              <a:gd name="connsiteX2" fmla="*/ 2637031 w 2805862"/>
              <a:gd name="connsiteY2" fmla="*/ 319176 h 834191"/>
              <a:gd name="connsiteX3" fmla="*/ 2805862 w 2805862"/>
              <a:gd name="connsiteY3" fmla="*/ 417098 h 834191"/>
              <a:gd name="connsiteX4" fmla="*/ 2637031 w 2805862"/>
              <a:gd name="connsiteY4" fmla="*/ 515019 h 834191"/>
              <a:gd name="connsiteX5" fmla="*/ 2637031 w 2805862"/>
              <a:gd name="connsiteY5" fmla="*/ 834191 h 834191"/>
              <a:gd name="connsiteX6" fmla="*/ 0 w 2805862"/>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5862" h="834191">
                <a:moveTo>
                  <a:pt x="0" y="0"/>
                </a:moveTo>
                <a:lnTo>
                  <a:pt x="2637031" y="0"/>
                </a:lnTo>
                <a:lnTo>
                  <a:pt x="2637031" y="319176"/>
                </a:lnTo>
                <a:lnTo>
                  <a:pt x="2805862" y="417098"/>
                </a:lnTo>
                <a:lnTo>
                  <a:pt x="2637031" y="515019"/>
                </a:lnTo>
                <a:lnTo>
                  <a:pt x="2637031" y="834191"/>
                </a:lnTo>
                <a:lnTo>
                  <a:pt x="0" y="834191"/>
                </a:lnTo>
                <a:close/>
              </a:path>
            </a:pathLst>
          </a:custGeom>
          <a:solidFill>
            <a:schemeClr val="bg1">
              <a:lumMod val="95000"/>
            </a:schemeClr>
          </a:solidFill>
          <a:ln w="25400">
            <a:no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a:solidFill>
                <a:schemeClr val="tx1"/>
              </a:solidFill>
              <a:cs typeface="+mn-ea"/>
              <a:sym typeface="+mn-lt"/>
            </a:endParaRPr>
          </a:p>
        </p:txBody>
      </p:sp>
      <p:sp>
        <p:nvSpPr>
          <p:cNvPr id="19" name="TextBox 43"/>
          <p:cNvSpPr txBox="1"/>
          <p:nvPr/>
        </p:nvSpPr>
        <p:spPr>
          <a:xfrm>
            <a:off x="4049616" y="3639234"/>
            <a:ext cx="1402080" cy="337185"/>
          </a:xfrm>
          <a:prstGeom prst="rect">
            <a:avLst/>
          </a:prstGeom>
          <a:noFill/>
        </p:spPr>
        <p:txBody>
          <a:bodyPr wrap="none" rtlCol="0">
            <a:spAutoFit/>
          </a:bodyPr>
          <a:lstStyle/>
          <a:p>
            <a:pPr algn="ctr"/>
            <a:r>
              <a:rPr lang="zh-CN" altLang="en-US" sz="1600" dirty="0">
                <a:solidFill>
                  <a:srgbClr val="435D9A"/>
                </a:solidFill>
                <a:cs typeface="+mn-ea"/>
                <a:sym typeface="+mn-lt"/>
              </a:rPr>
              <a:t>未来工作计划</a:t>
            </a:r>
            <a:endParaRPr kumimoji="0" lang="zh-CN" altLang="en-US" sz="1600" b="1" i="0" u="none" strike="noStrike" kern="0" cap="none" spc="0" normalizeH="0" baseline="0" noProof="0" dirty="0">
              <a:ln>
                <a:noFill/>
              </a:ln>
              <a:solidFill>
                <a:srgbClr val="435D9A"/>
              </a:solidFill>
              <a:effectLst/>
              <a:uLnTx/>
              <a:uFillTx/>
              <a:cs typeface="+mn-ea"/>
              <a:sym typeface="+mn-lt"/>
            </a:endParaRPr>
          </a:p>
        </p:txBody>
      </p:sp>
      <p:sp>
        <p:nvSpPr>
          <p:cNvPr id="20" name="任意多边形 19"/>
          <p:cNvSpPr/>
          <p:nvPr/>
        </p:nvSpPr>
        <p:spPr>
          <a:xfrm rot="5400000">
            <a:off x="1840299" y="2374674"/>
            <a:ext cx="834190" cy="2838387"/>
          </a:xfrm>
          <a:custGeom>
            <a:avLst/>
            <a:gdLst>
              <a:gd name="connsiteX0" fmla="*/ 0 w 834190"/>
              <a:gd name="connsiteY0" fmla="*/ 2699353 h 2838387"/>
              <a:gd name="connsiteX1" fmla="*/ 0 w 834190"/>
              <a:gd name="connsiteY1" fmla="*/ 201356 h 2838387"/>
              <a:gd name="connsiteX2" fmla="*/ 300309 w 834190"/>
              <a:gd name="connsiteY2" fmla="*/ 201356 h 2838387"/>
              <a:gd name="connsiteX3" fmla="*/ 417096 w 834190"/>
              <a:gd name="connsiteY3" fmla="*/ 0 h 2838387"/>
              <a:gd name="connsiteX4" fmla="*/ 533882 w 834190"/>
              <a:gd name="connsiteY4" fmla="*/ 201356 h 2838387"/>
              <a:gd name="connsiteX5" fmla="*/ 834190 w 834190"/>
              <a:gd name="connsiteY5" fmla="*/ 201356 h 2838387"/>
              <a:gd name="connsiteX6" fmla="*/ 834190 w 834190"/>
              <a:gd name="connsiteY6" fmla="*/ 2699353 h 2838387"/>
              <a:gd name="connsiteX7" fmla="*/ 695156 w 834190"/>
              <a:gd name="connsiteY7" fmla="*/ 2838387 h 2838387"/>
              <a:gd name="connsiteX8" fmla="*/ 139034 w 834190"/>
              <a:gd name="connsiteY8" fmla="*/ 2838387 h 2838387"/>
              <a:gd name="connsiteX9" fmla="*/ 0 w 834190"/>
              <a:gd name="connsiteY9" fmla="*/ 2699353 h 2838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190" h="2838387">
                <a:moveTo>
                  <a:pt x="0" y="2699353"/>
                </a:moveTo>
                <a:lnTo>
                  <a:pt x="0" y="201356"/>
                </a:lnTo>
                <a:lnTo>
                  <a:pt x="300309" y="201356"/>
                </a:lnTo>
                <a:lnTo>
                  <a:pt x="417096" y="0"/>
                </a:lnTo>
                <a:lnTo>
                  <a:pt x="533882" y="201356"/>
                </a:lnTo>
                <a:lnTo>
                  <a:pt x="834190" y="201356"/>
                </a:lnTo>
                <a:lnTo>
                  <a:pt x="834190" y="2699353"/>
                </a:lnTo>
                <a:cubicBezTo>
                  <a:pt x="834190" y="2776139"/>
                  <a:pt x="771942" y="2838387"/>
                  <a:pt x="695156" y="2838387"/>
                </a:cubicBezTo>
                <a:lnTo>
                  <a:pt x="139034" y="2838387"/>
                </a:lnTo>
                <a:cubicBezTo>
                  <a:pt x="62248" y="2838387"/>
                  <a:pt x="0" y="2776139"/>
                  <a:pt x="0" y="2699353"/>
                </a:cubicBezTo>
                <a:close/>
              </a:path>
            </a:pathLst>
          </a:custGeom>
          <a:solidFill>
            <a:srgbClr val="435D9A"/>
          </a:solidFill>
          <a:ln w="25400">
            <a:no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a:solidFill>
                <a:schemeClr val="tx1"/>
              </a:solidFill>
              <a:cs typeface="+mn-ea"/>
              <a:sym typeface="+mn-lt"/>
            </a:endParaRPr>
          </a:p>
        </p:txBody>
      </p:sp>
      <p:sp>
        <p:nvSpPr>
          <p:cNvPr id="21" name="TextBox 47"/>
          <p:cNvSpPr txBox="1"/>
          <p:nvPr/>
        </p:nvSpPr>
        <p:spPr>
          <a:xfrm>
            <a:off x="1471939" y="3639234"/>
            <a:ext cx="1402080" cy="337185"/>
          </a:xfrm>
          <a:prstGeom prst="rect">
            <a:avLst/>
          </a:prstGeom>
          <a:noFill/>
        </p:spPr>
        <p:txBody>
          <a:bodyPr wrap="none" rtlCol="0">
            <a:spAutoFit/>
          </a:bodyPr>
          <a:lstStyle/>
          <a:p>
            <a:pPr algn="ctr"/>
            <a:r>
              <a:rPr lang="zh-CN" altLang="en-US" sz="1600" dirty="0">
                <a:solidFill>
                  <a:schemeClr val="bg1"/>
                </a:solidFill>
                <a:cs typeface="+mn-ea"/>
                <a:sym typeface="+mn-lt"/>
              </a:rPr>
              <a:t>未来工作计划</a:t>
            </a:r>
            <a:endParaRPr kumimoji="0" lang="zh-CN" altLang="en-US" sz="1600" b="1" i="0" u="none" strike="noStrike" kern="0" cap="none" spc="0" normalizeH="0" baseline="0" noProof="0" dirty="0">
              <a:ln>
                <a:noFill/>
              </a:ln>
              <a:solidFill>
                <a:schemeClr val="tx1"/>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p:tgtEl>
                                          <p:spTgt spid="30"/>
                                        </p:tgtEl>
                                        <p:attrNameLst>
                                          <p:attrName>ppt_x</p:attrName>
                                        </p:attrNameLst>
                                      </p:cBhvr>
                                      <p:tavLst>
                                        <p:tav tm="0">
                                          <p:val>
                                            <p:strVal val="#ppt_x-#ppt_w*1.125000"/>
                                          </p:val>
                                        </p:tav>
                                        <p:tav tm="100000">
                                          <p:val>
                                            <p:strVal val="#ppt_x"/>
                                          </p:val>
                                        </p:tav>
                                      </p:tavLst>
                                    </p:anim>
                                    <p:animEffect transition="in" filter="wipe(right)">
                                      <p:cBhvr>
                                        <p:cTn id="27" dur="500"/>
                                        <p:tgtEl>
                                          <p:spTgt spid="3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500"/>
                                        <p:tgtEl>
                                          <p:spTgt spid="3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500"/>
                                        <p:tgtEl>
                                          <p:spTgt spid="3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up)">
                                      <p:cBhvr>
                                        <p:cTn id="39" dur="500"/>
                                        <p:tgtEl>
                                          <p:spTgt spid="4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p:tgtEl>
                                          <p:spTgt spid="32"/>
                                        </p:tgtEl>
                                        <p:attrNameLst>
                                          <p:attrName>ppt_x</p:attrName>
                                        </p:attrNameLst>
                                      </p:cBhvr>
                                      <p:tavLst>
                                        <p:tav tm="0">
                                          <p:val>
                                            <p:strVal val="#ppt_x-#ppt_w*1.125000"/>
                                          </p:val>
                                        </p:tav>
                                        <p:tav tm="100000">
                                          <p:val>
                                            <p:strVal val="#ppt_x"/>
                                          </p:val>
                                        </p:tav>
                                      </p:tavLst>
                                    </p:anim>
                                    <p:animEffect transition="in" filter="wipe(right)">
                                      <p:cBhvr>
                                        <p:cTn id="58" dur="500"/>
                                        <p:tgtEl>
                                          <p:spTgt spid="32"/>
                                        </p:tgtEl>
                                      </p:cBhvr>
                                    </p:animEffect>
                                  </p:childTnLst>
                                </p:cTn>
                              </p:par>
                            </p:childTnLst>
                          </p:cTn>
                        </p:par>
                        <p:par>
                          <p:cTn id="59" fill="hold">
                            <p:stCondLst>
                              <p:cond delay="6000"/>
                            </p:stCondLst>
                            <p:childTnLst>
                              <p:par>
                                <p:cTn id="60" presetID="22" presetClass="entr" presetSubtype="1"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up)">
                                      <p:cBhvr>
                                        <p:cTn id="62" dur="500"/>
                                        <p:tgtEl>
                                          <p:spTgt spid="46"/>
                                        </p:tgtEl>
                                      </p:cBhvr>
                                    </p:animEffect>
                                  </p:childTnLst>
                                </p:cTn>
                              </p:par>
                            </p:childTnLst>
                          </p:cTn>
                        </p:par>
                        <p:par>
                          <p:cTn id="63" fill="hold">
                            <p:stCondLst>
                              <p:cond delay="6500"/>
                            </p:stCondLst>
                            <p:childTnLst>
                              <p:par>
                                <p:cTn id="64" presetID="22" presetClass="entr" presetSubtype="2" fill="hold"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right)">
                                      <p:cBhvr>
                                        <p:cTn id="66" dur="500"/>
                                        <p:tgtEl>
                                          <p:spTgt spid="47"/>
                                        </p:tgtEl>
                                      </p:cBhvr>
                                    </p:animEffect>
                                  </p:childTnLst>
                                </p:cTn>
                              </p:par>
                            </p:childTnLst>
                          </p:cTn>
                        </p:par>
                        <p:par>
                          <p:cTn id="67" fill="hold">
                            <p:stCondLst>
                              <p:cond delay="7000"/>
                            </p:stCondLst>
                            <p:childTnLst>
                              <p:par>
                                <p:cTn id="68" presetID="22" presetClass="entr" presetSubtype="4" fill="hold"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down)">
                                      <p:cBhvr>
                                        <p:cTn id="70" dur="500"/>
                                        <p:tgtEl>
                                          <p:spTgt spid="17"/>
                                        </p:tgtEl>
                                      </p:cBhvr>
                                    </p:animEffect>
                                  </p:childTnLst>
                                </p:cTn>
                              </p:par>
                            </p:childTnLst>
                          </p:cTn>
                        </p:par>
                        <p:par>
                          <p:cTn id="71" fill="hold">
                            <p:stCondLst>
                              <p:cond delay="7500"/>
                            </p:stCondLst>
                            <p:childTnLst>
                              <p:par>
                                <p:cTn id="72" presetID="10"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par>
                          <p:cTn id="75" fill="hold">
                            <p:stCondLst>
                              <p:cond delay="8000"/>
                            </p:stCondLst>
                            <p:childTnLst>
                              <p:par>
                                <p:cTn id="76" presetID="22" presetClass="entr" presetSubtype="8"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wipe(left)">
                                      <p:cBhvr>
                                        <p:cTn id="78" dur="500"/>
                                        <p:tgtEl>
                                          <p:spTgt spid="5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wipe(left)">
                                      <p:cBhvr>
                                        <p:cTn id="81" dur="500"/>
                                        <p:tgtEl>
                                          <p:spTgt spid="53"/>
                                        </p:tgtEl>
                                      </p:cBhvr>
                                    </p:animEffect>
                                  </p:childTnLst>
                                </p:cTn>
                              </p:par>
                            </p:childTnLst>
                          </p:cTn>
                        </p:par>
                        <p:par>
                          <p:cTn id="82" fill="hold">
                            <p:stCondLst>
                              <p:cond delay="8500"/>
                            </p:stCondLst>
                            <p:childTnLst>
                              <p:par>
                                <p:cTn id="83" presetID="22" presetClass="entr" presetSubtype="4"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down)">
                                      <p:cBhvr>
                                        <p:cTn id="85" dur="500"/>
                                        <p:tgtEl>
                                          <p:spTgt spid="1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additive="base">
                                        <p:cTn id="88" dur="500"/>
                                        <p:tgtEl>
                                          <p:spTgt spid="10"/>
                                        </p:tgtEl>
                                        <p:attrNameLst>
                                          <p:attrName>ppt_x</p:attrName>
                                        </p:attrNameLst>
                                      </p:cBhvr>
                                      <p:tavLst>
                                        <p:tav tm="0">
                                          <p:val>
                                            <p:strVal val="#ppt_x-#ppt_w*1.125000"/>
                                          </p:val>
                                        </p:tav>
                                        <p:tav tm="100000">
                                          <p:val>
                                            <p:strVal val="#ppt_x"/>
                                          </p:val>
                                        </p:tav>
                                      </p:tavLst>
                                    </p:anim>
                                    <p:animEffect transition="in" filter="wipe(right)">
                                      <p:cBhvr>
                                        <p:cTn id="89" dur="500"/>
                                        <p:tgtEl>
                                          <p:spTgt spid="10"/>
                                        </p:tgtEl>
                                      </p:cBhvr>
                                    </p:animEffect>
                                  </p:childTnLst>
                                </p:cTn>
                              </p:par>
                            </p:childTnLst>
                          </p:cTn>
                        </p:par>
                        <p:par>
                          <p:cTn id="90" fill="hold">
                            <p:stCondLst>
                              <p:cond delay="9000"/>
                            </p:stCondLst>
                            <p:childTnLst>
                              <p:par>
                                <p:cTn id="91" presetID="22" presetClass="entr" presetSubtype="4"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down)">
                                      <p:cBhvr>
                                        <p:cTn id="93" dur="500"/>
                                        <p:tgtEl>
                                          <p:spTgt spid="41"/>
                                        </p:tgtEl>
                                      </p:cBhvr>
                                    </p:animEffect>
                                  </p:childTnLst>
                                </p:cTn>
                              </p:par>
                            </p:childTnLst>
                          </p:cTn>
                        </p:par>
                        <p:par>
                          <p:cTn id="94" fill="hold">
                            <p:stCondLst>
                              <p:cond delay="9500"/>
                            </p:stCondLst>
                            <p:childTnLst>
                              <p:par>
                                <p:cTn id="95" presetID="22" presetClass="entr" presetSubtype="8"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par>
                          <p:cTn id="98" fill="hold">
                            <p:stCondLst>
                              <p:cond delay="10000"/>
                            </p:stCondLst>
                            <p:childTnLst>
                              <p:par>
                                <p:cTn id="99" presetID="22" presetClass="entr" presetSubtype="1"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up)">
                                      <p:cBhvr>
                                        <p:cTn id="101" dur="500"/>
                                        <p:tgtEl>
                                          <p:spTgt spid="45"/>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500"/>
                                        <p:tgtEl>
                                          <p:spTgt spid="35"/>
                                        </p:tgtEl>
                                      </p:cBhvr>
                                    </p:animEffect>
                                  </p:childTnLst>
                                </p:cTn>
                              </p:par>
                            </p:childTnLst>
                          </p:cTn>
                        </p:par>
                        <p:par>
                          <p:cTn id="106" fill="hold">
                            <p:stCondLst>
                              <p:cond delay="11000"/>
                            </p:stCondLst>
                            <p:childTnLst>
                              <p:par>
                                <p:cTn id="107" presetID="22" presetClass="entr" presetSubtype="8" fill="hold" grpId="0" nodeType="after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wipe(left)">
                                      <p:cBhvr>
                                        <p:cTn id="109" dur="500"/>
                                        <p:tgtEl>
                                          <p:spTgt spid="15"/>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6"/>
                                        </p:tgtEl>
                                        <p:attrNameLst>
                                          <p:attrName>style.visibility</p:attrName>
                                        </p:attrNameLst>
                                      </p:cBhvr>
                                      <p:to>
                                        <p:strVal val="visible"/>
                                      </p:to>
                                    </p:set>
                                    <p:animEffect transition="in" filter="wipe(left)">
                                      <p:cBhvr>
                                        <p:cTn id="112" dur="500"/>
                                        <p:tgtEl>
                                          <p:spTgt spid="16"/>
                                        </p:tgtEl>
                                      </p:cBhvr>
                                    </p:animEffect>
                                  </p:childTnLst>
                                </p:cTn>
                              </p:par>
                            </p:childTnLst>
                          </p:cTn>
                        </p:par>
                        <p:par>
                          <p:cTn id="113" fill="hold">
                            <p:stCondLst>
                              <p:cond delay="11500"/>
                            </p:stCondLst>
                            <p:childTnLst>
                              <p:par>
                                <p:cTn id="114" presetID="22" presetClass="entr" presetSubtype="1" fill="hold" grpId="0"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up)">
                                      <p:cBhvr>
                                        <p:cTn id="116" dur="500"/>
                                        <p:tgtEl>
                                          <p:spTgt spid="12"/>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 calcmode="lin" valueType="num">
                                      <p:cBhvr additive="base">
                                        <p:cTn id="119" dur="500"/>
                                        <p:tgtEl>
                                          <p:spTgt spid="33"/>
                                        </p:tgtEl>
                                        <p:attrNameLst>
                                          <p:attrName>ppt_x</p:attrName>
                                        </p:attrNameLst>
                                      </p:cBhvr>
                                      <p:tavLst>
                                        <p:tav tm="0">
                                          <p:val>
                                            <p:strVal val="#ppt_x-#ppt_w*1.125000"/>
                                          </p:val>
                                        </p:tav>
                                        <p:tav tm="100000">
                                          <p:val>
                                            <p:strVal val="#ppt_x"/>
                                          </p:val>
                                        </p:tav>
                                      </p:tavLst>
                                    </p:anim>
                                    <p:animEffect transition="in" filter="wipe(right)">
                                      <p:cBhvr>
                                        <p:cTn id="120" dur="500"/>
                                        <p:tgtEl>
                                          <p:spTgt spid="33"/>
                                        </p:tgtEl>
                                      </p:cBhvr>
                                    </p:animEffect>
                                  </p:childTnLst>
                                </p:cTn>
                              </p:par>
                            </p:childTnLst>
                          </p:cTn>
                        </p:par>
                        <p:par>
                          <p:cTn id="121" fill="hold">
                            <p:stCondLst>
                              <p:cond delay="12000"/>
                            </p:stCondLst>
                            <p:childTnLst>
                              <p:par>
                                <p:cTn id="122" presetID="22" presetClass="entr" presetSubtype="1" fill="hold" nodeType="afterEffect">
                                  <p:stCondLst>
                                    <p:cond delay="0"/>
                                  </p:stCondLst>
                                  <p:childTnLst>
                                    <p:set>
                                      <p:cBhvr>
                                        <p:cTn id="123" dur="1" fill="hold">
                                          <p:stCondLst>
                                            <p:cond delay="0"/>
                                          </p:stCondLst>
                                        </p:cTn>
                                        <p:tgtEl>
                                          <p:spTgt spid="49"/>
                                        </p:tgtEl>
                                        <p:attrNameLst>
                                          <p:attrName>style.visibility</p:attrName>
                                        </p:attrNameLst>
                                      </p:cBhvr>
                                      <p:to>
                                        <p:strVal val="visible"/>
                                      </p:to>
                                    </p:set>
                                    <p:animEffect transition="in" filter="wipe(up)">
                                      <p:cBhvr>
                                        <p:cTn id="124" dur="500"/>
                                        <p:tgtEl>
                                          <p:spTgt spid="49"/>
                                        </p:tgtEl>
                                      </p:cBhvr>
                                    </p:animEffect>
                                  </p:childTnLst>
                                </p:cTn>
                              </p:par>
                            </p:childTnLst>
                          </p:cTn>
                        </p:par>
                        <p:par>
                          <p:cTn id="125" fill="hold">
                            <p:stCondLst>
                              <p:cond delay="12500"/>
                            </p:stCondLst>
                            <p:childTnLst>
                              <p:par>
                                <p:cTn id="126" presetID="22" presetClass="entr" presetSubtype="2" fill="hold" nodeType="afterEffect">
                                  <p:stCondLst>
                                    <p:cond delay="0"/>
                                  </p:stCondLst>
                                  <p:childTnLst>
                                    <p:set>
                                      <p:cBhvr>
                                        <p:cTn id="127" dur="1" fill="hold">
                                          <p:stCondLst>
                                            <p:cond delay="0"/>
                                          </p:stCondLst>
                                        </p:cTn>
                                        <p:tgtEl>
                                          <p:spTgt spid="50"/>
                                        </p:tgtEl>
                                        <p:attrNameLst>
                                          <p:attrName>style.visibility</p:attrName>
                                        </p:attrNameLst>
                                      </p:cBhvr>
                                      <p:to>
                                        <p:strVal val="visible"/>
                                      </p:to>
                                    </p:set>
                                    <p:animEffect transition="in" filter="wipe(right)">
                                      <p:cBhvr>
                                        <p:cTn id="128" dur="500"/>
                                        <p:tgtEl>
                                          <p:spTgt spid="50"/>
                                        </p:tgtEl>
                                      </p:cBhvr>
                                    </p:animEffect>
                                  </p:childTnLst>
                                </p:cTn>
                              </p:par>
                            </p:childTnLst>
                          </p:cTn>
                        </p:par>
                        <p:par>
                          <p:cTn id="129" fill="hold">
                            <p:stCondLst>
                              <p:cond delay="13000"/>
                            </p:stCondLst>
                            <p:childTnLst>
                              <p:par>
                                <p:cTn id="130" presetID="22" presetClass="entr" presetSubtype="4" fill="hold" nodeType="after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down)">
                                      <p:cBhvr>
                                        <p:cTn id="132" dur="500"/>
                                        <p:tgtEl>
                                          <p:spTgt spid="51"/>
                                        </p:tgtEl>
                                      </p:cBhvr>
                                    </p:animEffect>
                                  </p:childTnLst>
                                </p:cTn>
                              </p:par>
                            </p:childTnLst>
                          </p:cTn>
                        </p:par>
                        <p:par>
                          <p:cTn id="133" fill="hold">
                            <p:stCondLst>
                              <p:cond delay="13500"/>
                            </p:stCondLst>
                            <p:childTnLst>
                              <p:par>
                                <p:cTn id="134" presetID="10" presetClass="entr" presetSubtype="0" fill="hold" grpId="0" nodeType="afterEffect">
                                  <p:stCondLst>
                                    <p:cond delay="0"/>
                                  </p:stCondLst>
                                  <p:childTnLst>
                                    <p:set>
                                      <p:cBhvr>
                                        <p:cTn id="135" dur="1" fill="hold">
                                          <p:stCondLst>
                                            <p:cond delay="0"/>
                                          </p:stCondLst>
                                        </p:cTn>
                                        <p:tgtEl>
                                          <p:spTgt spid="37"/>
                                        </p:tgtEl>
                                        <p:attrNameLst>
                                          <p:attrName>style.visibility</p:attrName>
                                        </p:attrNameLst>
                                      </p:cBhvr>
                                      <p:to>
                                        <p:strVal val="visible"/>
                                      </p:to>
                                    </p:set>
                                    <p:animEffect transition="in" filter="fade">
                                      <p:cBhvr>
                                        <p:cTn id="13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6" grpId="0" bldLvl="0" animBg="1"/>
      <p:bldP spid="15" grpId="0" bldLvl="0" animBg="1"/>
      <p:bldP spid="16" grpId="0"/>
      <p:bldP spid="30" grpId="0"/>
      <p:bldP spid="10" grpId="0"/>
      <p:bldP spid="32" grpId="0"/>
      <p:bldP spid="33" grpId="0"/>
      <p:bldP spid="34" grpId="0"/>
      <p:bldP spid="35" grpId="0"/>
      <p:bldP spid="36" grpId="0"/>
      <p:bldP spid="37" grpId="0"/>
      <p:bldP spid="52" grpId="0" bldLvl="0" animBg="1"/>
      <p:bldP spid="53" grpId="0"/>
      <p:bldP spid="18" grpId="0" bldLvl="0" animBg="1"/>
      <p:bldP spid="19" grpId="0"/>
      <p:bldP spid="20" grpId="0" bldLvl="0" animBg="1"/>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a:off x="2223770" y="0"/>
            <a:ext cx="2011045" cy="6821805"/>
          </a:xfrm>
          <a:prstGeom prst="rect">
            <a:avLst/>
          </a:prstGeom>
        </p:spPr>
      </p:pic>
      <p:sp>
        <p:nvSpPr>
          <p:cNvPr id="19" name="椭圆 18"/>
          <p:cNvSpPr/>
          <p:nvPr/>
        </p:nvSpPr>
        <p:spPr>
          <a:xfrm>
            <a:off x="1356360"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grpSp>
        <p:nvGrpSpPr>
          <p:cNvPr id="21" name="组合 20"/>
          <p:cNvGrpSpPr/>
          <p:nvPr/>
        </p:nvGrpSpPr>
        <p:grpSpPr>
          <a:xfrm>
            <a:off x="596900"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grpSp>
      <p:sp>
        <p:nvSpPr>
          <p:cNvPr id="9" name="文本框 8"/>
          <p:cNvSpPr txBox="1"/>
          <p:nvPr/>
        </p:nvSpPr>
        <p:spPr>
          <a:xfrm>
            <a:off x="5255895" y="2640965"/>
            <a:ext cx="5978525" cy="1015663"/>
          </a:xfrm>
          <a:prstGeom prst="rect">
            <a:avLst/>
          </a:prstGeom>
          <a:noFill/>
        </p:spPr>
        <p:txBody>
          <a:bodyPr wrap="square" rtlCol="0">
            <a:spAutoFit/>
            <a:scene3d>
              <a:camera prst="orthographicFront"/>
              <a:lightRig rig="threePt" dir="t"/>
            </a:scene3d>
            <a:sp3d contourW="12700"/>
          </a:bodyPr>
          <a:lstStyle>
            <a:defPPr>
              <a:defRPr lang="zh-CN"/>
            </a:defPPr>
            <a:lvl1pPr>
              <a:defRPr sz="6000" spc="300">
                <a:solidFill>
                  <a:srgbClr val="435D9A"/>
                </a:solidFill>
                <a:latin typeface="方正正黑简体" panose="02000000000000000000" pitchFamily="2" charset="-122"/>
                <a:ea typeface="方正正黑简体" panose="02000000000000000000" pitchFamily="2" charset="-122"/>
                <a:cs typeface="+mn-ea"/>
              </a:defRPr>
            </a:lvl1pPr>
          </a:lstStyle>
          <a:p>
            <a:r>
              <a:rPr lang="zh-CN" altLang="en-US" dirty="0">
                <a:sym typeface="+mn-lt"/>
              </a:rPr>
              <a:t>谢谢观看</a:t>
            </a:r>
            <a:endParaRPr lang="zh-CN" altLang="en-US" dirty="0">
              <a:sym typeface="+mn-lt"/>
            </a:endParaRPr>
          </a:p>
        </p:txBody>
      </p:sp>
      <p:sp>
        <p:nvSpPr>
          <p:cNvPr id="10" name="文本框 9"/>
          <p:cNvSpPr txBox="1"/>
          <p:nvPr/>
        </p:nvSpPr>
        <p:spPr>
          <a:xfrm>
            <a:off x="5255895" y="1656715"/>
            <a:ext cx="3855085" cy="1015663"/>
          </a:xfrm>
          <a:prstGeom prst="rect">
            <a:avLst/>
          </a:prstGeom>
          <a:noFill/>
        </p:spPr>
        <p:txBody>
          <a:bodyPr wrap="square" rtlCol="0">
            <a:spAutoFit/>
            <a:scene3d>
              <a:camera prst="orthographicFront"/>
              <a:lightRig rig="threePt" dir="t"/>
            </a:scene3d>
            <a:sp3d contourW="12700"/>
          </a:bodyPr>
          <a:lstStyle/>
          <a:p>
            <a:pPr>
              <a:defRPr/>
            </a:pPr>
            <a:r>
              <a:rPr lang="zh-CN" altLang="en-US" sz="6000" spc="300" dirty="0" smtClean="0">
                <a:solidFill>
                  <a:srgbClr val="435D9A"/>
                </a:solidFill>
                <a:latin typeface="方正正黑简体" panose="02000000000000000000" pitchFamily="2" charset="-122"/>
                <a:ea typeface="方正正黑简体" panose="02000000000000000000" pitchFamily="2" charset="-122"/>
                <a:cs typeface="+mn-ea"/>
                <a:sym typeface="+mn-lt"/>
              </a:rPr>
              <a:t>演示完毕</a:t>
            </a:r>
            <a:endParaRPr lang="zh-CN" altLang="en-US" sz="6000" spc="300" dirty="0">
              <a:solidFill>
                <a:srgbClr val="435D9A"/>
              </a:solidFill>
              <a:latin typeface="方正正黑简体" panose="02000000000000000000" pitchFamily="2" charset="-122"/>
              <a:ea typeface="方正正黑简体" panose="02000000000000000000" pitchFamily="2" charset="-122"/>
              <a:cs typeface="+mn-ea"/>
              <a:sym typeface="+mn-lt"/>
            </a:endParaRPr>
          </a:p>
        </p:txBody>
      </p:sp>
      <p:sp>
        <p:nvSpPr>
          <p:cNvPr id="14" name="圆角矩形 13"/>
          <p:cNvSpPr/>
          <p:nvPr/>
        </p:nvSpPr>
        <p:spPr>
          <a:xfrm>
            <a:off x="5416550" y="38354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dirty="0">
                <a:solidFill>
                  <a:srgbClr val="000000">
                    <a:lumMod val="75000"/>
                    <a:lumOff val="25000"/>
                  </a:srgbClr>
                </a:solidFill>
                <a:cs typeface="+mn-ea"/>
                <a:sym typeface="+mn-lt"/>
              </a:rPr>
              <a:t>-BLUE COLOR BUSINESS PLANNING TEMPLATE-</a:t>
            </a:r>
            <a:endParaRPr lang="en-US" altLang="zh-CN" dirty="0">
              <a:solidFill>
                <a:srgbClr val="000000">
                  <a:lumMod val="75000"/>
                  <a:lumOff val="25000"/>
                </a:srgbClr>
              </a:solidFill>
              <a:cs typeface="+mn-ea"/>
              <a:sym typeface="+mn-lt"/>
            </a:endParaRPr>
          </a:p>
        </p:txBody>
      </p:sp>
      <p:grpSp>
        <p:nvGrpSpPr>
          <p:cNvPr id="25" name="组合 24"/>
          <p:cNvGrpSpPr/>
          <p:nvPr/>
        </p:nvGrpSpPr>
        <p:grpSpPr>
          <a:xfrm>
            <a:off x="5059045" y="697230"/>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algn="ctr">
                <a:defRPr/>
              </a:pPr>
              <a:r>
                <a:rPr lang="zh-CN" altLang="en-US" sz="2400" b="1" dirty="0">
                  <a:solidFill>
                    <a:srgbClr val="435D9A"/>
                  </a:solidFill>
                  <a:cs typeface="+mn-ea"/>
                  <a:sym typeface="+mn-lt"/>
                </a:rPr>
                <a:t>商业计划书</a:t>
              </a:r>
              <a:endParaRPr lang="zh-CN" altLang="en-US" sz="2400" b="1" dirty="0">
                <a:solidFill>
                  <a:srgbClr val="435D9A"/>
                </a:solidFill>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5416550"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dirty="0">
                <a:solidFill>
                  <a:srgbClr val="FFFFFF"/>
                </a:solidFill>
                <a:cs typeface="+mn-ea"/>
                <a:sym typeface="+mn-lt"/>
              </a:rPr>
              <a:t>汇报人</a:t>
            </a:r>
            <a:r>
              <a:rPr lang="zh-CN" altLang="en-US" dirty="0" smtClean="0">
                <a:solidFill>
                  <a:srgbClr val="FFFFFF"/>
                </a:solidFill>
                <a:cs typeface="+mn-ea"/>
                <a:sym typeface="+mn-lt"/>
              </a:rPr>
              <a:t>：</a:t>
            </a:r>
            <a:r>
              <a:rPr lang="en-US" dirty="0" smtClean="0">
                <a:solidFill>
                  <a:srgbClr val="FFFFFF"/>
                </a:solidFill>
                <a:cs typeface="+mn-ea"/>
                <a:sym typeface="+mn-lt"/>
              </a:rPr>
              <a:t>PC6</a:t>
            </a:r>
            <a:endParaRPr lang="en-US" dirty="0">
              <a:solidFill>
                <a:srgbClr val="FFFFFF"/>
              </a:solidFill>
              <a:cs typeface="+mn-ea"/>
              <a:sym typeface="+mn-lt"/>
            </a:endParaRPr>
          </a:p>
        </p:txBody>
      </p:sp>
      <p:sp>
        <p:nvSpPr>
          <p:cNvPr id="27" name="矩形 26"/>
          <p:cNvSpPr/>
          <p:nvPr/>
        </p:nvSpPr>
        <p:spPr>
          <a:xfrm>
            <a:off x="8630920"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dirty="0">
                <a:solidFill>
                  <a:srgbClr val="FFFFFF"/>
                </a:solidFill>
                <a:cs typeface="+mn-ea"/>
                <a:sym typeface="+mn-lt"/>
              </a:rPr>
              <a:t>时间：</a:t>
            </a:r>
            <a:r>
              <a:rPr lang="en-US" altLang="zh-CN" dirty="0" smtClean="0">
                <a:solidFill>
                  <a:srgbClr val="FFFFFF"/>
                </a:solidFill>
                <a:cs typeface="+mn-ea"/>
                <a:sym typeface="+mn-lt"/>
              </a:rPr>
              <a:t>20XX</a:t>
            </a:r>
            <a:endParaRPr lang="en-US" altLang="zh-CN" dirty="0">
              <a:solidFill>
                <a:srgbClr val="FFFFFF"/>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algn="dist">
                <a:defRPr/>
              </a:pPr>
              <a:r>
                <a:rPr sz="1200" dirty="0">
                  <a:solidFill>
                    <a:srgbClr val="000000"/>
                  </a:solidFill>
                  <a:cs typeface="+mn-ea"/>
                  <a:sym typeface="+mn-lt"/>
                </a:rPr>
                <a:t> 商业计划</a:t>
              </a:r>
              <a:r>
                <a:rPr lang="en-US" sz="1200" dirty="0">
                  <a:solidFill>
                    <a:srgbClr val="000000"/>
                  </a:solidFill>
                  <a:cs typeface="+mn-ea"/>
                  <a:sym typeface="+mn-lt"/>
                </a:rPr>
                <a:t>.</a:t>
              </a:r>
              <a:r>
                <a:rPr sz="1200" dirty="0">
                  <a:solidFill>
                    <a:srgbClr val="000000"/>
                  </a:solidFill>
                  <a:cs typeface="+mn-ea"/>
                  <a:sym typeface="+mn-lt"/>
                </a:rPr>
                <a:t> 商业策划 </a:t>
              </a:r>
              <a:r>
                <a:rPr lang="en-US" sz="1200" dirty="0">
                  <a:solidFill>
                    <a:srgbClr val="000000"/>
                  </a:solidFill>
                  <a:cs typeface="+mn-ea"/>
                  <a:sym typeface="+mn-lt"/>
                </a:rPr>
                <a:t>.</a:t>
              </a:r>
              <a:r>
                <a:rPr sz="1200" dirty="0">
                  <a:solidFill>
                    <a:srgbClr val="000000"/>
                  </a:solidFill>
                  <a:cs typeface="+mn-ea"/>
                  <a:sym typeface="+mn-lt"/>
                </a:rPr>
                <a:t>项目计划</a:t>
              </a:r>
              <a:r>
                <a:rPr lang="en-US" sz="1200" dirty="0">
                  <a:solidFill>
                    <a:srgbClr val="000000"/>
                  </a:solidFill>
                  <a:cs typeface="+mn-ea"/>
                  <a:sym typeface="+mn-lt"/>
                </a:rPr>
                <a:t>.</a:t>
              </a:r>
              <a:r>
                <a:rPr sz="1200" dirty="0">
                  <a:solidFill>
                    <a:srgbClr val="000000"/>
                  </a:solidFill>
                  <a:cs typeface="+mn-ea"/>
                  <a:sym typeface="+mn-lt"/>
                </a:rPr>
                <a:t> 创业计划</a:t>
              </a:r>
              <a:r>
                <a:rPr lang="en-US" sz="1200" dirty="0">
                  <a:solidFill>
                    <a:srgbClr val="000000"/>
                  </a:solidFill>
                  <a:cs typeface="+mn-ea"/>
                  <a:sym typeface="+mn-lt"/>
                </a:rPr>
                <a:t>.</a:t>
              </a:r>
              <a:r>
                <a:rPr sz="1200" dirty="0">
                  <a:solidFill>
                    <a:srgbClr val="000000"/>
                  </a:solidFill>
                  <a:cs typeface="+mn-ea"/>
                  <a:sym typeface="+mn-lt"/>
                </a:rPr>
                <a:t> 融资计划书 </a:t>
              </a:r>
              <a:endParaRPr sz="1200" dirty="0">
                <a:solidFill>
                  <a:srgbClr val="000000"/>
                </a:solidFill>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algn="dist">
                <a:defRPr/>
              </a:pPr>
              <a:r>
                <a:rPr sz="1200" dirty="0">
                  <a:solidFill>
                    <a:srgbClr val="000000"/>
                  </a:solidFill>
                  <a:cs typeface="+mn-ea"/>
                  <a:sym typeface="+mn-lt"/>
                </a:rPr>
                <a:t> 商业计划</a:t>
              </a:r>
              <a:r>
                <a:rPr lang="en-US" sz="1200" dirty="0">
                  <a:solidFill>
                    <a:srgbClr val="000000"/>
                  </a:solidFill>
                  <a:cs typeface="+mn-ea"/>
                  <a:sym typeface="+mn-lt"/>
                </a:rPr>
                <a:t>.</a:t>
              </a:r>
              <a:r>
                <a:rPr sz="1200" dirty="0">
                  <a:solidFill>
                    <a:srgbClr val="000000"/>
                  </a:solidFill>
                  <a:cs typeface="+mn-ea"/>
                  <a:sym typeface="+mn-lt"/>
                </a:rPr>
                <a:t> 商业策划 </a:t>
              </a:r>
              <a:r>
                <a:rPr lang="en-US" sz="1200" dirty="0">
                  <a:solidFill>
                    <a:srgbClr val="000000"/>
                  </a:solidFill>
                  <a:cs typeface="+mn-ea"/>
                  <a:sym typeface="+mn-lt"/>
                </a:rPr>
                <a:t>.</a:t>
              </a:r>
              <a:r>
                <a:rPr sz="1200" dirty="0">
                  <a:solidFill>
                    <a:srgbClr val="000000"/>
                  </a:solidFill>
                  <a:cs typeface="+mn-ea"/>
                  <a:sym typeface="+mn-lt"/>
                </a:rPr>
                <a:t>项目计划</a:t>
              </a:r>
              <a:r>
                <a:rPr lang="en-US" sz="1200" dirty="0">
                  <a:solidFill>
                    <a:srgbClr val="000000"/>
                  </a:solidFill>
                  <a:cs typeface="+mn-ea"/>
                  <a:sym typeface="+mn-lt"/>
                </a:rPr>
                <a:t>.</a:t>
              </a:r>
              <a:r>
                <a:rPr sz="1200" dirty="0">
                  <a:solidFill>
                    <a:srgbClr val="000000"/>
                  </a:solidFill>
                  <a:cs typeface="+mn-ea"/>
                  <a:sym typeface="+mn-lt"/>
                </a:rPr>
                <a:t> 创业计划</a:t>
              </a:r>
              <a:r>
                <a:rPr lang="en-US" sz="1200" dirty="0">
                  <a:solidFill>
                    <a:srgbClr val="000000"/>
                  </a:solidFill>
                  <a:cs typeface="+mn-ea"/>
                  <a:sym typeface="+mn-lt"/>
                </a:rPr>
                <a:t>.</a:t>
              </a:r>
              <a:r>
                <a:rPr sz="1200" dirty="0">
                  <a:solidFill>
                    <a:srgbClr val="000000"/>
                  </a:solidFill>
                  <a:cs typeface="+mn-ea"/>
                  <a:sym typeface="+mn-lt"/>
                </a:rPr>
                <a:t> 融资计划书 </a:t>
              </a:r>
              <a:endParaRPr sz="1200" dirty="0">
                <a:solidFill>
                  <a:srgbClr val="000000"/>
                </a:solidFill>
                <a:cs typeface="+mn-ea"/>
                <a:sym typeface="+mn-lt"/>
              </a:endParaRPr>
            </a:p>
          </p:txBody>
        </p:sp>
      </p:grpSp>
      <p:grpSp>
        <p:nvGrpSpPr>
          <p:cNvPr id="32" name="组合 31"/>
          <p:cNvGrpSpPr/>
          <p:nvPr/>
        </p:nvGrpSpPr>
        <p:grpSpPr>
          <a:xfrm>
            <a:off x="9034780" y="1703070"/>
            <a:ext cx="2122805" cy="945515"/>
            <a:chOff x="14228" y="2682"/>
            <a:chExt cx="3343" cy="1489"/>
          </a:xfrm>
        </p:grpSpPr>
        <p:grpSp>
          <p:nvGrpSpPr>
            <p:cNvPr id="13" name="组合 12"/>
            <p:cNvGrpSpPr/>
            <p:nvPr/>
          </p:nvGrpSpPr>
          <p:grpSpPr>
            <a:xfrm>
              <a:off x="14228" y="2682"/>
              <a:ext cx="3343" cy="1489"/>
              <a:chOff x="14228" y="2672"/>
              <a:chExt cx="3343" cy="1489"/>
            </a:xfrm>
          </p:grpSpPr>
          <p:sp>
            <p:nvSpPr>
              <p:cNvPr id="11" name="圆角矩形 10"/>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2" name="文本框 11"/>
              <p:cNvSpPr txBox="1"/>
              <p:nvPr/>
            </p:nvSpPr>
            <p:spPr>
              <a:xfrm>
                <a:off x="14364" y="2820"/>
                <a:ext cx="3071" cy="1309"/>
              </a:xfrm>
              <a:prstGeom prst="rect">
                <a:avLst/>
              </a:prstGeom>
              <a:noFill/>
            </p:spPr>
            <p:txBody>
              <a:bodyPr wrap="square" rtlCol="0">
                <a:spAutoFit/>
                <a:scene3d>
                  <a:camera prst="orthographicFront"/>
                  <a:lightRig rig="threePt" dir="t"/>
                </a:scene3d>
                <a:sp3d contourW="12700"/>
              </a:bodyPr>
              <a:lstStyle/>
              <a:p>
                <a:pPr algn="ctr">
                  <a:defRPr/>
                </a:pPr>
                <a:r>
                  <a:rPr lang="en-US" altLang="zh-CN" sz="2400" dirty="0">
                    <a:solidFill>
                      <a:srgbClr val="FFFFFF"/>
                    </a:solidFill>
                    <a:latin typeface="Agency FB" panose="020B0503020202020204" pitchFamily="34" charset="0"/>
                    <a:cs typeface="+mn-ea"/>
                    <a:sym typeface="+mn-lt"/>
                  </a:rPr>
                  <a:t>BUSINESS &amp;</a:t>
                </a:r>
                <a:endParaRPr lang="en-US" altLang="zh-CN" sz="2400" dirty="0">
                  <a:solidFill>
                    <a:srgbClr val="FFFFFF"/>
                  </a:solidFill>
                  <a:latin typeface="Agency FB" panose="020B0503020202020204" pitchFamily="34" charset="0"/>
                  <a:cs typeface="+mn-ea"/>
                  <a:sym typeface="+mn-lt"/>
                </a:endParaRPr>
              </a:p>
              <a:p>
                <a:pPr algn="ctr">
                  <a:defRPr/>
                </a:pPr>
                <a:r>
                  <a:rPr lang="en-US" altLang="zh-CN" sz="2400" dirty="0">
                    <a:solidFill>
                      <a:srgbClr val="FFFFFF"/>
                    </a:solidFill>
                    <a:latin typeface="Agency FB" panose="020B0503020202020204" pitchFamily="34" charset="0"/>
                    <a:cs typeface="+mn-ea"/>
                    <a:sym typeface="+mn-lt"/>
                  </a:rPr>
                  <a:t>PLANNING</a:t>
                </a:r>
                <a:endParaRPr lang="en-US" altLang="zh-CN" sz="2400" dirty="0">
                  <a:solidFill>
                    <a:srgbClr val="FFFFFF"/>
                  </a:solidFill>
                  <a:latin typeface="Agency FB" panose="020B0503020202020204" pitchFamily="34" charset="0"/>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dissolve">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dissolve">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13" presetClass="entr" presetSubtype="16" fill="hold" nodeType="click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plus(in)">
                                      <p:cBhvr>
                                        <p:cTn id="64"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0" grpId="0"/>
      <p:bldP spid="10" grpId="1"/>
      <p:bldP spid="14" grpId="0" bldLvl="0" animBg="1"/>
      <p:bldP spid="14" grpId="1" animBg="1"/>
      <p:bldP spid="26" grpId="0" bldLvl="0" animBg="1"/>
      <p:bldP spid="26" grpId="1" animBg="1"/>
      <p:bldP spid="27" grpId="0" bldLvl="0" animBg="1"/>
      <p:bldP spid="2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flipH="1">
            <a:off x="7930515" y="0"/>
            <a:ext cx="2011045" cy="6821805"/>
          </a:xfrm>
          <a:prstGeom prst="rect">
            <a:avLst/>
          </a:prstGeom>
        </p:spPr>
      </p:pic>
      <p:sp>
        <p:nvSpPr>
          <p:cNvPr id="19" name="椭圆 18"/>
          <p:cNvSpPr/>
          <p:nvPr/>
        </p:nvSpPr>
        <p:spPr>
          <a:xfrm flipH="1">
            <a:off x="7063105"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flipH="1">
            <a:off x="6303645"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895985" y="2704465"/>
            <a:ext cx="5269230" cy="110680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b="1" dirty="0">
                <a:solidFill>
                  <a:srgbClr val="435D9A"/>
                </a:solidFill>
                <a:cs typeface="+mn-ea"/>
                <a:sym typeface="+mn-lt"/>
              </a:rPr>
              <a:t>工作整体思路</a:t>
            </a:r>
            <a:endParaRPr kumimoji="0" lang="zh-CN" altLang="en-US" sz="6600" b="1" i="0" u="none" strike="noStrike" kern="1200" cap="none" spc="0" normalizeH="0" baseline="0" noProof="0" dirty="0">
              <a:ln>
                <a:noFill/>
              </a:ln>
              <a:solidFill>
                <a:srgbClr val="435D9A"/>
              </a:solidFill>
              <a:effectLst/>
              <a:uLnTx/>
              <a:uFillTx/>
              <a:cs typeface="+mn-ea"/>
              <a:sym typeface="+mn-lt"/>
            </a:endParaRPr>
          </a:p>
        </p:txBody>
      </p:sp>
      <p:sp>
        <p:nvSpPr>
          <p:cNvPr id="14" name="圆角矩形 13"/>
          <p:cNvSpPr/>
          <p:nvPr/>
        </p:nvSpPr>
        <p:spPr>
          <a:xfrm>
            <a:off x="621665" y="39497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b="1" dirty="0">
                <a:solidFill>
                  <a:schemeClr val="tx1">
                    <a:lumMod val="75000"/>
                    <a:lumOff val="25000"/>
                  </a:schemeClr>
                </a:solidFill>
                <a:cs typeface="+mn-ea"/>
                <a:sym typeface="+mn-lt"/>
              </a:rPr>
              <a:t>-BLUE COLOR BUSINESS PLANNING TEMPLATE-</a:t>
            </a:r>
            <a:endParaRPr lang="en-US" altLang="zh-CN" b="1" dirty="0">
              <a:solidFill>
                <a:schemeClr val="tx1">
                  <a:lumMod val="75000"/>
                  <a:lumOff val="25000"/>
                </a:schemeClr>
              </a:solidFill>
              <a:cs typeface="+mn-ea"/>
              <a:sym typeface="+mn-lt"/>
            </a:endParaRPr>
          </a:p>
        </p:txBody>
      </p:sp>
      <p:grpSp>
        <p:nvGrpSpPr>
          <p:cNvPr id="25" name="组合 24"/>
          <p:cNvGrpSpPr/>
          <p:nvPr/>
        </p:nvGrpSpPr>
        <p:grpSpPr>
          <a:xfrm>
            <a:off x="264160" y="826135"/>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商业计划书</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62166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汇报人：</a:t>
            </a:r>
            <a:r>
              <a:rPr lang="en-US" dirty="0" smtClean="0">
                <a:solidFill>
                  <a:schemeClr val="bg1"/>
                </a:solidFill>
                <a:cs typeface="+mn-ea"/>
                <a:sym typeface="+mn-lt"/>
              </a:rPr>
              <a:t>PC6</a:t>
            </a:r>
            <a:endParaRPr lang="en-US" dirty="0">
              <a:solidFill>
                <a:schemeClr val="bg1"/>
              </a:solidFill>
              <a:cs typeface="+mn-ea"/>
              <a:sym typeface="+mn-lt"/>
            </a:endParaRPr>
          </a:p>
        </p:txBody>
      </p:sp>
      <p:sp>
        <p:nvSpPr>
          <p:cNvPr id="27" name="矩形 26"/>
          <p:cNvSpPr/>
          <p:nvPr/>
        </p:nvSpPr>
        <p:spPr>
          <a:xfrm>
            <a:off x="383603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时间：</a:t>
            </a:r>
            <a:r>
              <a:rPr lang="en-US" altLang="zh-CN" dirty="0" smtClean="0">
                <a:solidFill>
                  <a:schemeClr val="bg1"/>
                </a:solidFill>
                <a:cs typeface="+mn-ea"/>
                <a:sym typeface="+mn-lt"/>
              </a:rPr>
              <a:t>20XX</a:t>
            </a:r>
            <a:endParaRPr lang="en-US" altLang="zh-CN" dirty="0">
              <a:solidFill>
                <a:schemeClr val="bg1"/>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32" name="组合 31"/>
          <p:cNvGrpSpPr/>
          <p:nvPr/>
        </p:nvGrpSpPr>
        <p:grpSpPr>
          <a:xfrm>
            <a:off x="2469515" y="1671955"/>
            <a:ext cx="2122170" cy="944880"/>
            <a:chOff x="14228" y="2682"/>
            <a:chExt cx="3342" cy="1488"/>
          </a:xfrm>
        </p:grpSpPr>
        <p:grpSp>
          <p:nvGrpSpPr>
            <p:cNvPr id="2" name="组合 1"/>
            <p:cNvGrpSpPr/>
            <p:nvPr/>
          </p:nvGrpSpPr>
          <p:grpSpPr>
            <a:xfrm>
              <a:off x="14228" y="2682"/>
              <a:ext cx="3343" cy="1489"/>
              <a:chOff x="14228" y="2672"/>
              <a:chExt cx="3343" cy="1489"/>
            </a:xfrm>
          </p:grpSpPr>
          <p:sp>
            <p:nvSpPr>
              <p:cNvPr id="4" name="圆角矩形 3"/>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4364" y="3103"/>
                <a:ext cx="3071" cy="62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b="1" dirty="0">
                    <a:solidFill>
                      <a:schemeClr val="bg1"/>
                    </a:solidFill>
                    <a:cs typeface="+mn-ea"/>
                    <a:sym typeface="+mn-lt"/>
                  </a:rPr>
                  <a:t>PART &amp;</a:t>
                </a:r>
                <a:r>
                  <a:rPr lang="en-US" altLang="zh-CN" sz="2000" b="1" noProof="0" dirty="0">
                    <a:ln>
                      <a:noFill/>
                    </a:ln>
                    <a:solidFill>
                      <a:schemeClr val="bg1"/>
                    </a:solidFill>
                    <a:effectLst/>
                    <a:uLnTx/>
                    <a:uFillTx/>
                    <a:cs typeface="+mn-ea"/>
                    <a:sym typeface="+mn-lt"/>
                  </a:rPr>
                  <a:t>01</a:t>
                </a:r>
                <a:endParaRPr kumimoji="0" lang="en-US" altLang="zh-CN" sz="2000" b="1" i="0" u="none" strike="noStrike" kern="1200" cap="none" spc="0" normalizeH="0" baseline="0" noProof="0" dirty="0">
                  <a:ln>
                    <a:noFill/>
                  </a:ln>
                  <a:solidFill>
                    <a:schemeClr val="bg1"/>
                  </a:solidFill>
                  <a:effectLst/>
                  <a:uLnTx/>
                  <a:uFillTx/>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ppt_y</p:attrName>
                                        </p:attrNameLst>
                                      </p:cBhvr>
                                      <p:tavLst>
                                        <p:tav tm="0">
                                          <p:val>
                                            <p:strVal val="#ppt_y+#ppt_h*1.125000"/>
                                          </p:val>
                                        </p:tav>
                                        <p:tav tm="100000">
                                          <p:val>
                                            <p:strVal val="#ppt_y"/>
                                          </p:val>
                                        </p:tav>
                                      </p:tavLst>
                                    </p:anim>
                                    <p:animEffect transition="in" filter="wipe(up)">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dissolv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13" presetClass="entr" presetSubtype="16" fill="hold" nodeType="click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plus(in)">
                                      <p:cBhvr>
                                        <p:cTn id="57"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4" grpId="0" bldLvl="0" animBg="1"/>
      <p:bldP spid="14" grpId="1" animBg="1"/>
      <p:bldP spid="26" grpId="0" bldLvl="0" animBg="1"/>
      <p:bldP spid="26" grpId="1" animBg="1"/>
      <p:bldP spid="27" grpId="0" bldLvl="0" animBg="1"/>
      <p:bldP spid="27"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72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435D9A"/>
                  </a:solidFill>
                  <a:cs typeface="+mn-ea"/>
                  <a:sym typeface="+mn-lt"/>
                </a:rPr>
                <a:t>01. </a:t>
              </a:r>
              <a:r>
                <a:rPr lang="zh-CN" altLang="en-US" sz="2400" dirty="0">
                  <a:solidFill>
                    <a:srgbClr val="435D9A"/>
                  </a:solidFill>
                  <a:cs typeface="+mn-ea"/>
                  <a:sym typeface="+mn-lt"/>
                </a:rPr>
                <a:t>工作整体思路</a:t>
              </a:r>
              <a:endParaRPr lang="zh-CN" altLang="en-US" sz="2400" dirty="0">
                <a:solidFill>
                  <a:srgbClr val="435D9A"/>
                </a:solidFill>
                <a:cs typeface="+mn-ea"/>
                <a:sym typeface="+mn-lt"/>
              </a:endParaRPr>
            </a:p>
          </p:txBody>
        </p:sp>
      </p:grpSp>
      <p:grpSp>
        <p:nvGrpSpPr>
          <p:cNvPr id="60" name="组合 59"/>
          <p:cNvGrpSpPr/>
          <p:nvPr/>
        </p:nvGrpSpPr>
        <p:grpSpPr>
          <a:xfrm>
            <a:off x="1023732" y="3313541"/>
            <a:ext cx="3220470" cy="1875997"/>
            <a:chOff x="1036432" y="3170666"/>
            <a:chExt cx="3220470" cy="1875997"/>
          </a:xfrm>
        </p:grpSpPr>
        <p:sp>
          <p:nvSpPr>
            <p:cNvPr id="68" name="矩形 67"/>
            <p:cNvSpPr/>
            <p:nvPr/>
          </p:nvSpPr>
          <p:spPr>
            <a:xfrm>
              <a:off x="1036432"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69" name="矩形 68"/>
            <p:cNvSpPr/>
            <p:nvPr/>
          </p:nvSpPr>
          <p:spPr>
            <a:xfrm>
              <a:off x="1123961" y="3170666"/>
              <a:ext cx="763707" cy="888209"/>
            </a:xfrm>
            <a:prstGeom prst="rect">
              <a:avLst/>
            </a:prstGeom>
            <a:solidFill>
              <a:srgbClr val="435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sz="1600">
                  <a:solidFill>
                    <a:schemeClr val="bg1"/>
                  </a:solidFill>
                  <a:cs typeface="+mn-ea"/>
                  <a:sym typeface="+mn-lt"/>
                </a:rPr>
                <a:t>01</a:t>
              </a:r>
              <a:endParaRPr lang="en-US" sz="1600">
                <a:solidFill>
                  <a:schemeClr val="bg1"/>
                </a:solidFill>
                <a:cs typeface="+mn-ea"/>
                <a:sym typeface="+mn-lt"/>
              </a:endParaRPr>
            </a:p>
          </p:txBody>
        </p:sp>
        <p:sp>
          <p:nvSpPr>
            <p:cNvPr id="70" name="矩形 69"/>
            <p:cNvSpPr/>
            <p:nvPr/>
          </p:nvSpPr>
          <p:spPr>
            <a:xfrm>
              <a:off x="1136661" y="4165705"/>
              <a:ext cx="2990839" cy="810260"/>
            </a:xfrm>
            <a:prstGeom prst="rect">
              <a:avLst/>
            </a:prstGeom>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sp>
          <p:nvSpPr>
            <p:cNvPr id="71" name="矩形 70"/>
            <p:cNvSpPr/>
            <p:nvPr/>
          </p:nvSpPr>
          <p:spPr>
            <a:xfrm>
              <a:off x="2013856" y="3696532"/>
              <a:ext cx="1655371"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grpSp>
      <p:grpSp>
        <p:nvGrpSpPr>
          <p:cNvPr id="72" name="组合 71"/>
          <p:cNvGrpSpPr/>
          <p:nvPr/>
        </p:nvGrpSpPr>
        <p:grpSpPr>
          <a:xfrm>
            <a:off x="4473065" y="3313541"/>
            <a:ext cx="3220470" cy="1875997"/>
            <a:chOff x="4485765" y="3170666"/>
            <a:chExt cx="3220470" cy="1875997"/>
          </a:xfrm>
        </p:grpSpPr>
        <p:sp>
          <p:nvSpPr>
            <p:cNvPr id="73" name="矩形 72"/>
            <p:cNvSpPr/>
            <p:nvPr/>
          </p:nvSpPr>
          <p:spPr>
            <a:xfrm>
              <a:off x="4485765"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74" name="矩形 73"/>
            <p:cNvSpPr/>
            <p:nvPr/>
          </p:nvSpPr>
          <p:spPr>
            <a:xfrm>
              <a:off x="4573294" y="3170666"/>
              <a:ext cx="763707" cy="88820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sz="1600">
                  <a:solidFill>
                    <a:srgbClr val="435D9A"/>
                  </a:solidFill>
                  <a:cs typeface="+mn-ea"/>
                  <a:sym typeface="+mn-lt"/>
                </a:rPr>
                <a:t>02</a:t>
              </a:r>
              <a:endParaRPr lang="en-US" sz="1600">
                <a:solidFill>
                  <a:srgbClr val="435D9A"/>
                </a:solidFill>
                <a:cs typeface="+mn-ea"/>
                <a:sym typeface="+mn-lt"/>
              </a:endParaRPr>
            </a:p>
          </p:txBody>
        </p:sp>
        <p:sp>
          <p:nvSpPr>
            <p:cNvPr id="75" name="矩形 74"/>
            <p:cNvSpPr/>
            <p:nvPr/>
          </p:nvSpPr>
          <p:spPr>
            <a:xfrm>
              <a:off x="5451301" y="3696532"/>
              <a:ext cx="1655371"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sp>
          <p:nvSpPr>
            <p:cNvPr id="76" name="矩形 75"/>
            <p:cNvSpPr/>
            <p:nvPr/>
          </p:nvSpPr>
          <p:spPr>
            <a:xfrm>
              <a:off x="4587364" y="4165705"/>
              <a:ext cx="2990839" cy="810260"/>
            </a:xfrm>
            <a:prstGeom prst="rect">
              <a:avLst/>
            </a:prstGeom>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grpSp>
      <p:grpSp>
        <p:nvGrpSpPr>
          <p:cNvPr id="77" name="组合 76"/>
          <p:cNvGrpSpPr/>
          <p:nvPr/>
        </p:nvGrpSpPr>
        <p:grpSpPr>
          <a:xfrm>
            <a:off x="7922397" y="3313541"/>
            <a:ext cx="3220470" cy="1875997"/>
            <a:chOff x="7935097" y="3170666"/>
            <a:chExt cx="3220470" cy="1875997"/>
          </a:xfrm>
        </p:grpSpPr>
        <p:sp>
          <p:nvSpPr>
            <p:cNvPr id="78" name="矩形 77"/>
            <p:cNvSpPr/>
            <p:nvPr/>
          </p:nvSpPr>
          <p:spPr>
            <a:xfrm>
              <a:off x="7935097"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79" name="矩形 78"/>
            <p:cNvSpPr/>
            <p:nvPr/>
          </p:nvSpPr>
          <p:spPr>
            <a:xfrm>
              <a:off x="8022626" y="3170666"/>
              <a:ext cx="763707" cy="888209"/>
            </a:xfrm>
            <a:prstGeom prst="rect">
              <a:avLst/>
            </a:prstGeom>
            <a:solidFill>
              <a:schemeClr val="bg1"/>
            </a:solidFill>
            <a:ln>
              <a:solidFill>
                <a:srgbClr val="435D9A"/>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sz="1600">
                  <a:solidFill>
                    <a:srgbClr val="435D9A"/>
                  </a:solidFill>
                  <a:cs typeface="+mn-ea"/>
                  <a:sym typeface="+mn-lt"/>
                </a:rPr>
                <a:t>03</a:t>
              </a:r>
              <a:endParaRPr lang="en-US" sz="1600" dirty="0">
                <a:solidFill>
                  <a:srgbClr val="435D9A"/>
                </a:solidFill>
                <a:cs typeface="+mn-ea"/>
                <a:sym typeface="+mn-lt"/>
              </a:endParaRPr>
            </a:p>
          </p:txBody>
        </p:sp>
        <p:sp>
          <p:nvSpPr>
            <p:cNvPr id="80" name="矩形 79"/>
            <p:cNvSpPr/>
            <p:nvPr/>
          </p:nvSpPr>
          <p:spPr>
            <a:xfrm>
              <a:off x="8900633" y="3696532"/>
              <a:ext cx="1655371"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rgbClr val="435D9A"/>
                  </a:solidFill>
                  <a:cs typeface="+mn-ea"/>
                  <a:sym typeface="+mn-lt"/>
                </a:rPr>
                <a:t>工作整体思路</a:t>
              </a:r>
              <a:endParaRPr lang="zh-CN" altLang="en-US" sz="1600" b="1" dirty="0">
                <a:solidFill>
                  <a:schemeClr val="tx1"/>
                </a:solidFill>
                <a:cs typeface="+mn-ea"/>
                <a:sym typeface="+mn-lt"/>
              </a:endParaRPr>
            </a:p>
          </p:txBody>
        </p:sp>
        <p:sp>
          <p:nvSpPr>
            <p:cNvPr id="81" name="矩形 80"/>
            <p:cNvSpPr/>
            <p:nvPr/>
          </p:nvSpPr>
          <p:spPr>
            <a:xfrm>
              <a:off x="8037212" y="4165705"/>
              <a:ext cx="2990839" cy="810260"/>
            </a:xfrm>
            <a:prstGeom prst="rect">
              <a:avLst/>
            </a:prstGeom>
          </p:spPr>
          <p:txBody>
            <a:bodyPr wrap="square">
              <a:spAutoFit/>
              <a:scene3d>
                <a:camera prst="orthographicFront"/>
                <a:lightRig rig="threePt" dir="t"/>
              </a:scene3d>
              <a:sp3d contourW="12700"/>
            </a:bodyPr>
            <a:lstStyle/>
            <a:p>
              <a:pPr algn="l">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p:txBody>
        </p:sp>
      </p:grpSp>
      <p:sp>
        <p:nvSpPr>
          <p:cNvPr id="82" name="矩形 81"/>
          <p:cNvSpPr/>
          <p:nvPr/>
        </p:nvSpPr>
        <p:spPr>
          <a:xfrm>
            <a:off x="1623298" y="2286292"/>
            <a:ext cx="8920006" cy="81026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a:p>
            <a:pPr algn="ctr">
              <a:lnSpc>
                <a:spcPct val="130000"/>
              </a:lnSpc>
            </a:pPr>
            <a:endParaRPr lang="zh-CN" altLang="en-US" sz="120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1000"/>
                                        <p:tgtEl>
                                          <p:spTgt spid="82"/>
                                        </p:tgtEl>
                                      </p:cBhvr>
                                    </p:animEffect>
                                    <p:anim calcmode="lin" valueType="num">
                                      <p:cBhvr>
                                        <p:cTn id="17" dur="1000" fill="hold"/>
                                        <p:tgtEl>
                                          <p:spTgt spid="82"/>
                                        </p:tgtEl>
                                        <p:attrNameLst>
                                          <p:attrName>ppt_x</p:attrName>
                                        </p:attrNameLst>
                                      </p:cBhvr>
                                      <p:tavLst>
                                        <p:tav tm="0">
                                          <p:val>
                                            <p:strVal val="#ppt_x"/>
                                          </p:val>
                                        </p:tav>
                                        <p:tav tm="100000">
                                          <p:val>
                                            <p:strVal val="#ppt_x"/>
                                          </p:val>
                                        </p:tav>
                                      </p:tavLst>
                                    </p:anim>
                                    <p:anim calcmode="lin" valueType="num">
                                      <p:cBhvr>
                                        <p:cTn id="18" dur="1000" fill="hold"/>
                                        <p:tgtEl>
                                          <p:spTgt spid="82"/>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53" presetClass="entr" presetSubtype="16"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p:cTn id="22" dur="500" fill="hold"/>
                                        <p:tgtEl>
                                          <p:spTgt spid="60"/>
                                        </p:tgtEl>
                                        <p:attrNameLst>
                                          <p:attrName>ppt_w</p:attrName>
                                        </p:attrNameLst>
                                      </p:cBhvr>
                                      <p:tavLst>
                                        <p:tav tm="0">
                                          <p:val>
                                            <p:fltVal val="0"/>
                                          </p:val>
                                        </p:tav>
                                        <p:tav tm="100000">
                                          <p:val>
                                            <p:strVal val="#ppt_w"/>
                                          </p:val>
                                        </p:tav>
                                      </p:tavLst>
                                    </p:anim>
                                    <p:anim calcmode="lin" valueType="num">
                                      <p:cBhvr>
                                        <p:cTn id="23" dur="500" fill="hold"/>
                                        <p:tgtEl>
                                          <p:spTgt spid="60"/>
                                        </p:tgtEl>
                                        <p:attrNameLst>
                                          <p:attrName>ppt_h</p:attrName>
                                        </p:attrNameLst>
                                      </p:cBhvr>
                                      <p:tavLst>
                                        <p:tav tm="0">
                                          <p:val>
                                            <p:fltVal val="0"/>
                                          </p:val>
                                        </p:tav>
                                        <p:tav tm="100000">
                                          <p:val>
                                            <p:strVal val="#ppt_h"/>
                                          </p:val>
                                        </p:tav>
                                      </p:tavLst>
                                    </p:anim>
                                    <p:animEffect transition="in" filter="fade">
                                      <p:cBhvr>
                                        <p:cTn id="24" dur="500"/>
                                        <p:tgtEl>
                                          <p:spTgt spid="60"/>
                                        </p:tgtEl>
                                      </p:cBhvr>
                                    </p:animEffect>
                                  </p:childTnLst>
                                </p:cTn>
                              </p:par>
                            </p:childTnLst>
                          </p:cTn>
                        </p:par>
                        <p:par>
                          <p:cTn id="25" fill="hold">
                            <p:stCondLst>
                              <p:cond delay="35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fltVal val="0"/>
                                          </p:val>
                                        </p:tav>
                                        <p:tav tm="100000">
                                          <p:val>
                                            <p:strVal val="#ppt_w"/>
                                          </p:val>
                                        </p:tav>
                                      </p:tavLst>
                                    </p:anim>
                                    <p:anim calcmode="lin" valueType="num">
                                      <p:cBhvr>
                                        <p:cTn id="29" dur="500" fill="hold"/>
                                        <p:tgtEl>
                                          <p:spTgt spid="72"/>
                                        </p:tgtEl>
                                        <p:attrNameLst>
                                          <p:attrName>ppt_h</p:attrName>
                                        </p:attrNameLst>
                                      </p:cBhvr>
                                      <p:tavLst>
                                        <p:tav tm="0">
                                          <p:val>
                                            <p:fltVal val="0"/>
                                          </p:val>
                                        </p:tav>
                                        <p:tav tm="100000">
                                          <p:val>
                                            <p:strVal val="#ppt_h"/>
                                          </p:val>
                                        </p:tav>
                                      </p:tavLst>
                                    </p:anim>
                                    <p:animEffect transition="in" filter="fade">
                                      <p:cBhvr>
                                        <p:cTn id="30" dur="500"/>
                                        <p:tgtEl>
                                          <p:spTgt spid="72"/>
                                        </p:tgtEl>
                                      </p:cBhvr>
                                    </p:animEffect>
                                  </p:childTnLst>
                                </p:cTn>
                              </p:par>
                            </p:childTnLst>
                          </p:cTn>
                        </p:par>
                        <p:par>
                          <p:cTn id="31" fill="hold">
                            <p:stCondLst>
                              <p:cond delay="4000"/>
                            </p:stCondLst>
                            <p:childTnLst>
                              <p:par>
                                <p:cTn id="32" presetID="53" presetClass="entr" presetSubtype="16"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72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435D9A"/>
                  </a:solidFill>
                  <a:cs typeface="+mn-ea"/>
                  <a:sym typeface="+mn-lt"/>
                </a:rPr>
                <a:t>01. </a:t>
              </a:r>
              <a:r>
                <a:rPr lang="zh-CN" altLang="en-US" sz="2400" dirty="0">
                  <a:solidFill>
                    <a:srgbClr val="435D9A"/>
                  </a:solidFill>
                  <a:cs typeface="+mn-ea"/>
                  <a:sym typeface="+mn-lt"/>
                </a:rPr>
                <a:t>工作整体思路</a:t>
              </a:r>
              <a:endParaRPr lang="zh-CN" altLang="en-US" sz="2400" dirty="0">
                <a:solidFill>
                  <a:srgbClr val="435D9A"/>
                </a:solidFill>
                <a:cs typeface="+mn-ea"/>
                <a:sym typeface="+mn-lt"/>
              </a:endParaRPr>
            </a:p>
          </p:txBody>
        </p:sp>
      </p:grpSp>
      <p:grpSp>
        <p:nvGrpSpPr>
          <p:cNvPr id="10" name="组合 9"/>
          <p:cNvGrpSpPr/>
          <p:nvPr/>
        </p:nvGrpSpPr>
        <p:grpSpPr>
          <a:xfrm>
            <a:off x="3792732" y="1797398"/>
            <a:ext cx="4325214" cy="3939480"/>
            <a:chOff x="3941322" y="1819623"/>
            <a:chExt cx="4325214" cy="3939480"/>
          </a:xfrm>
        </p:grpSpPr>
        <p:sp>
          <p:nvSpPr>
            <p:cNvPr id="11" name="iSḻíďè"/>
            <p:cNvSpPr/>
            <p:nvPr/>
          </p:nvSpPr>
          <p:spPr bwMode="auto">
            <a:xfrm>
              <a:off x="5228558" y="2912560"/>
              <a:ext cx="1751376" cy="1753606"/>
            </a:xfrm>
            <a:prstGeom prst="ellipse">
              <a:avLst/>
            </a:prstGeom>
            <a:blipFill rotWithShape="1">
              <a:blip r:embed="rId2" cstate="screen"/>
              <a:srcRect/>
              <a:stretch>
                <a:fillRect/>
              </a:stretch>
            </a:blipFill>
            <a:ln w="9525">
              <a:noFill/>
              <a:round/>
            </a:ln>
          </p:spPr>
          <p:txBody>
            <a:bodyPr anchor="ctr"/>
            <a:lstStyle/>
            <a:p>
              <a:pPr algn="ctr"/>
              <a:endParaRPr sz="2400">
                <a:solidFill>
                  <a:schemeClr val="tx1"/>
                </a:solidFill>
                <a:cs typeface="+mn-ea"/>
                <a:sym typeface="+mn-lt"/>
              </a:endParaRPr>
            </a:p>
          </p:txBody>
        </p:sp>
        <p:grpSp>
          <p:nvGrpSpPr>
            <p:cNvPr id="12" name="组合 11"/>
            <p:cNvGrpSpPr/>
            <p:nvPr/>
          </p:nvGrpSpPr>
          <p:grpSpPr>
            <a:xfrm>
              <a:off x="4545711" y="3620991"/>
              <a:ext cx="3100578" cy="336744"/>
              <a:chOff x="4566726" y="3484638"/>
              <a:chExt cx="3100578" cy="336744"/>
            </a:xfrm>
            <a:solidFill>
              <a:schemeClr val="bg1">
                <a:lumMod val="75000"/>
              </a:schemeClr>
            </a:solidFill>
          </p:grpSpPr>
          <p:sp>
            <p:nvSpPr>
              <p:cNvPr id="13" name="íŝ1ïḋè"/>
              <p:cNvSpPr/>
              <p:nvPr/>
            </p:nvSpPr>
            <p:spPr bwMode="auto">
              <a:xfrm>
                <a:off x="7389861" y="3484638"/>
                <a:ext cx="277443" cy="336744"/>
              </a:xfrm>
              <a:prstGeom prst="chevron">
                <a:avLst/>
              </a:prstGeom>
              <a:solidFill>
                <a:schemeClr val="bg1">
                  <a:lumMod val="95000"/>
                </a:schemeClr>
              </a:solidFill>
              <a:ln w="9525">
                <a:noFill/>
                <a:round/>
              </a:ln>
            </p:spPr>
            <p:txBody>
              <a:bodyPr anchor="ctr"/>
              <a:lstStyle/>
              <a:p>
                <a:pPr algn="ctr"/>
                <a:endParaRPr sz="2400">
                  <a:solidFill>
                    <a:schemeClr val="tx1"/>
                  </a:solidFill>
                  <a:cs typeface="+mn-ea"/>
                  <a:sym typeface="+mn-lt"/>
                </a:endParaRPr>
              </a:p>
            </p:txBody>
          </p:sp>
          <p:sp>
            <p:nvSpPr>
              <p:cNvPr id="19" name="iŝľïdé"/>
              <p:cNvSpPr/>
              <p:nvPr/>
            </p:nvSpPr>
            <p:spPr bwMode="auto">
              <a:xfrm flipH="1">
                <a:off x="4566726" y="3484638"/>
                <a:ext cx="279560" cy="336744"/>
              </a:xfrm>
              <a:prstGeom prst="chevron">
                <a:avLst/>
              </a:prstGeom>
              <a:solidFill>
                <a:schemeClr val="bg1">
                  <a:lumMod val="95000"/>
                </a:schemeClr>
              </a:solidFill>
              <a:ln w="9525">
                <a:noFill/>
                <a:round/>
              </a:ln>
            </p:spPr>
            <p:txBody>
              <a:bodyPr anchor="ctr"/>
              <a:lstStyle/>
              <a:p>
                <a:pPr algn="ctr"/>
                <a:endParaRPr sz="2400">
                  <a:solidFill>
                    <a:schemeClr val="tx1"/>
                  </a:solidFill>
                  <a:cs typeface="+mn-ea"/>
                  <a:sym typeface="+mn-lt"/>
                </a:endParaRPr>
              </a:p>
            </p:txBody>
          </p:sp>
        </p:grpSp>
        <p:sp>
          <p:nvSpPr>
            <p:cNvPr id="20" name="íṧ1íḋè"/>
            <p:cNvSpPr/>
            <p:nvPr/>
          </p:nvSpPr>
          <p:spPr bwMode="auto">
            <a:xfrm>
              <a:off x="4963767" y="1819623"/>
              <a:ext cx="2280959" cy="783616"/>
            </a:xfrm>
            <a:custGeom>
              <a:avLst/>
              <a:gdLst/>
              <a:ahLst/>
              <a:cxnLst>
                <a:cxn ang="0">
                  <a:pos x="0" y="317"/>
                </a:cxn>
                <a:cxn ang="0">
                  <a:pos x="35" y="343"/>
                </a:cxn>
                <a:cxn ang="0">
                  <a:pos x="965" y="343"/>
                </a:cxn>
                <a:cxn ang="0">
                  <a:pos x="1000" y="317"/>
                </a:cxn>
                <a:cxn ang="0">
                  <a:pos x="0" y="317"/>
                </a:cxn>
              </a:cxnLst>
              <a:rect l="0" t="0" r="r" b="b"/>
              <a:pathLst>
                <a:path w="1000" h="343">
                  <a:moveTo>
                    <a:pt x="0" y="317"/>
                  </a:moveTo>
                  <a:cubicBezTo>
                    <a:pt x="10" y="325"/>
                    <a:pt x="21" y="333"/>
                    <a:pt x="35" y="343"/>
                  </a:cubicBezTo>
                  <a:cubicBezTo>
                    <a:pt x="285" y="40"/>
                    <a:pt x="716" y="40"/>
                    <a:pt x="965" y="343"/>
                  </a:cubicBezTo>
                  <a:cubicBezTo>
                    <a:pt x="979" y="333"/>
                    <a:pt x="990" y="325"/>
                    <a:pt x="1000" y="317"/>
                  </a:cubicBezTo>
                  <a:cubicBezTo>
                    <a:pt x="725" y="0"/>
                    <a:pt x="275" y="0"/>
                    <a:pt x="0" y="317"/>
                  </a:cubicBezTo>
                  <a:close/>
                </a:path>
              </a:pathLst>
            </a:custGeom>
            <a:solidFill>
              <a:schemeClr val="bg1">
                <a:lumMod val="95000"/>
              </a:schemeClr>
            </a:solidFill>
            <a:ln w="9525">
              <a:noFill/>
              <a:round/>
            </a:ln>
          </p:spPr>
          <p:txBody>
            <a:bodyPr anchor="ctr"/>
            <a:lstStyle/>
            <a:p>
              <a:pPr algn="ctr"/>
              <a:endParaRPr sz="2400">
                <a:solidFill>
                  <a:schemeClr val="tx1"/>
                </a:solidFill>
                <a:cs typeface="+mn-ea"/>
                <a:sym typeface="+mn-lt"/>
              </a:endParaRPr>
            </a:p>
          </p:txBody>
        </p:sp>
        <p:sp>
          <p:nvSpPr>
            <p:cNvPr id="21" name="íšļídé"/>
            <p:cNvSpPr/>
            <p:nvPr/>
          </p:nvSpPr>
          <p:spPr bwMode="auto">
            <a:xfrm>
              <a:off x="4963767" y="4973368"/>
              <a:ext cx="2280959" cy="785735"/>
            </a:xfrm>
            <a:custGeom>
              <a:avLst/>
              <a:gdLst/>
              <a:ahLst/>
              <a:cxnLst>
                <a:cxn ang="0">
                  <a:pos x="1000" y="27"/>
                </a:cxn>
                <a:cxn ang="0">
                  <a:pos x="965" y="0"/>
                </a:cxn>
                <a:cxn ang="0">
                  <a:pos x="35" y="0"/>
                </a:cxn>
                <a:cxn ang="0">
                  <a:pos x="0" y="27"/>
                </a:cxn>
                <a:cxn ang="0">
                  <a:pos x="1000" y="27"/>
                </a:cxn>
              </a:cxnLst>
              <a:rect l="0" t="0" r="r" b="b"/>
              <a:pathLst>
                <a:path w="1000" h="344">
                  <a:moveTo>
                    <a:pt x="1000" y="27"/>
                  </a:moveTo>
                  <a:cubicBezTo>
                    <a:pt x="990" y="19"/>
                    <a:pt x="979" y="11"/>
                    <a:pt x="965" y="0"/>
                  </a:cubicBezTo>
                  <a:cubicBezTo>
                    <a:pt x="715" y="304"/>
                    <a:pt x="285" y="304"/>
                    <a:pt x="35" y="0"/>
                  </a:cubicBezTo>
                  <a:cubicBezTo>
                    <a:pt x="21" y="11"/>
                    <a:pt x="10" y="19"/>
                    <a:pt x="0" y="27"/>
                  </a:cubicBezTo>
                  <a:cubicBezTo>
                    <a:pt x="275" y="344"/>
                    <a:pt x="725" y="344"/>
                    <a:pt x="1000" y="27"/>
                  </a:cubicBezTo>
                  <a:close/>
                </a:path>
              </a:pathLst>
            </a:custGeom>
            <a:solidFill>
              <a:schemeClr val="bg1">
                <a:lumMod val="95000"/>
              </a:schemeClr>
            </a:solidFill>
            <a:ln w="9525">
              <a:noFill/>
              <a:round/>
            </a:ln>
          </p:spPr>
          <p:txBody>
            <a:bodyPr anchor="ctr"/>
            <a:lstStyle/>
            <a:p>
              <a:pPr algn="ctr"/>
              <a:endParaRPr sz="2400">
                <a:solidFill>
                  <a:schemeClr val="tx1"/>
                </a:solidFill>
                <a:cs typeface="+mn-ea"/>
                <a:sym typeface="+mn-lt"/>
              </a:endParaRPr>
            </a:p>
          </p:txBody>
        </p:sp>
        <p:sp>
          <p:nvSpPr>
            <p:cNvPr id="22" name="îṡ1íḑe"/>
            <p:cNvSpPr/>
            <p:nvPr/>
          </p:nvSpPr>
          <p:spPr bwMode="auto">
            <a:xfrm>
              <a:off x="3941957" y="2209313"/>
              <a:ext cx="1224000" cy="1224136"/>
            </a:xfrm>
            <a:prstGeom prst="ellipse">
              <a:avLst/>
            </a:prstGeom>
            <a:solidFill>
              <a:schemeClr val="bg1">
                <a:lumMod val="95000"/>
              </a:schemeClr>
            </a:solidFill>
            <a:ln w="9525">
              <a:noFill/>
              <a:round/>
            </a:ln>
          </p:spPr>
          <p:txBody>
            <a:bodyPr anchor="ctr"/>
            <a:lstStyle/>
            <a:p>
              <a:pPr algn="ctr"/>
              <a:r>
                <a:rPr lang="en-US" altLang="zh-CN" sz="1600" b="1">
                  <a:solidFill>
                    <a:srgbClr val="435D9A"/>
                  </a:solidFill>
                  <a:cs typeface="+mn-ea"/>
                  <a:sym typeface="+mn-lt"/>
                </a:rPr>
                <a:t>1</a:t>
              </a:r>
              <a:endParaRPr lang="en-US" altLang="zh-CN" sz="1600" b="1">
                <a:solidFill>
                  <a:srgbClr val="435D9A"/>
                </a:solidFill>
                <a:cs typeface="+mn-ea"/>
                <a:sym typeface="+mn-lt"/>
              </a:endParaRPr>
            </a:p>
          </p:txBody>
        </p:sp>
        <p:sp>
          <p:nvSpPr>
            <p:cNvPr id="23" name="ïśļïdè"/>
            <p:cNvSpPr/>
            <p:nvPr/>
          </p:nvSpPr>
          <p:spPr bwMode="auto">
            <a:xfrm>
              <a:off x="7042536" y="2209313"/>
              <a:ext cx="1224000" cy="1224136"/>
            </a:xfrm>
            <a:prstGeom prst="ellipse">
              <a:avLst/>
            </a:prstGeom>
            <a:solidFill>
              <a:srgbClr val="435D9A"/>
            </a:solidFill>
            <a:ln w="9525">
              <a:noFill/>
              <a:round/>
            </a:ln>
          </p:spPr>
          <p:txBody>
            <a:bodyPr anchor="ctr"/>
            <a:lstStyle/>
            <a:p>
              <a:pPr algn="ctr"/>
              <a:r>
                <a:rPr lang="en-US" altLang="zh-CN" sz="1600" b="1">
                  <a:solidFill>
                    <a:schemeClr val="bg1"/>
                  </a:solidFill>
                  <a:cs typeface="+mn-ea"/>
                  <a:sym typeface="+mn-lt"/>
                </a:rPr>
                <a:t>2</a:t>
              </a:r>
              <a:endParaRPr lang="en-US" altLang="zh-CN" sz="1600" b="1">
                <a:solidFill>
                  <a:schemeClr val="bg1"/>
                </a:solidFill>
                <a:cs typeface="+mn-ea"/>
                <a:sym typeface="+mn-lt"/>
              </a:endParaRPr>
            </a:p>
          </p:txBody>
        </p:sp>
        <p:sp>
          <p:nvSpPr>
            <p:cNvPr id="24" name="íšļïḋe"/>
            <p:cNvSpPr/>
            <p:nvPr/>
          </p:nvSpPr>
          <p:spPr bwMode="auto">
            <a:xfrm>
              <a:off x="3941322" y="4186574"/>
              <a:ext cx="1224000" cy="1224000"/>
            </a:xfrm>
            <a:prstGeom prst="ellipse">
              <a:avLst/>
            </a:prstGeom>
            <a:solidFill>
              <a:srgbClr val="435D9A"/>
            </a:solidFill>
            <a:ln w="9525">
              <a:noFill/>
              <a:round/>
            </a:ln>
          </p:spPr>
          <p:txBody>
            <a:bodyPr anchor="ctr"/>
            <a:lstStyle/>
            <a:p>
              <a:pPr algn="ctr"/>
              <a:r>
                <a:rPr lang="en-US" altLang="zh-CN" sz="1600" b="1">
                  <a:solidFill>
                    <a:schemeClr val="bg1"/>
                  </a:solidFill>
                  <a:cs typeface="+mn-ea"/>
                  <a:sym typeface="+mn-lt"/>
                </a:rPr>
                <a:t>3</a:t>
              </a:r>
              <a:endParaRPr lang="en-US" altLang="zh-CN" sz="1600" b="1">
                <a:solidFill>
                  <a:schemeClr val="bg1"/>
                </a:solidFill>
                <a:cs typeface="+mn-ea"/>
                <a:sym typeface="+mn-lt"/>
              </a:endParaRPr>
            </a:p>
          </p:txBody>
        </p:sp>
        <p:sp>
          <p:nvSpPr>
            <p:cNvPr id="31" name="iŝlïďe"/>
            <p:cNvSpPr/>
            <p:nvPr/>
          </p:nvSpPr>
          <p:spPr bwMode="auto">
            <a:xfrm>
              <a:off x="7042536" y="4186574"/>
              <a:ext cx="1224000" cy="1224000"/>
            </a:xfrm>
            <a:prstGeom prst="ellipse">
              <a:avLst/>
            </a:prstGeom>
            <a:solidFill>
              <a:schemeClr val="bg1">
                <a:lumMod val="95000"/>
              </a:schemeClr>
            </a:solidFill>
            <a:ln w="9525">
              <a:noFill/>
              <a:round/>
            </a:ln>
          </p:spPr>
          <p:txBody>
            <a:bodyPr anchor="ctr"/>
            <a:lstStyle/>
            <a:p>
              <a:pPr algn="ctr"/>
              <a:r>
                <a:rPr lang="en-US" altLang="zh-CN" sz="1600" b="1">
                  <a:solidFill>
                    <a:srgbClr val="435D9A"/>
                  </a:solidFill>
                  <a:cs typeface="+mn-ea"/>
                  <a:sym typeface="+mn-lt"/>
                </a:rPr>
                <a:t>4</a:t>
              </a:r>
              <a:endParaRPr lang="en-US" altLang="zh-CN" sz="1600" b="1">
                <a:solidFill>
                  <a:srgbClr val="435D9A"/>
                </a:solidFill>
                <a:cs typeface="+mn-ea"/>
                <a:sym typeface="+mn-lt"/>
              </a:endParaRPr>
            </a:p>
          </p:txBody>
        </p:sp>
      </p:grpSp>
      <p:sp>
        <p:nvSpPr>
          <p:cNvPr id="47" name="TextBox 6"/>
          <p:cNvSpPr txBox="1"/>
          <p:nvPr/>
        </p:nvSpPr>
        <p:spPr>
          <a:xfrm>
            <a:off x="1367447" y="2194181"/>
            <a:ext cx="2075654" cy="362792"/>
          </a:xfrm>
          <a:prstGeom prst="rect">
            <a:avLst/>
          </a:prstGeom>
          <a:noFill/>
        </p:spPr>
        <p:txBody>
          <a:bodyPr wrap="square" rtlCol="0">
            <a:spAutoFit/>
          </a:bodyPr>
          <a:lstStyle/>
          <a:p>
            <a:pPr algn="r">
              <a:lnSpc>
                <a:spcPct val="120000"/>
              </a:lnSpc>
            </a:pPr>
            <a:r>
              <a:rPr lang="zh-CN" altLang="en-US" sz="1600" dirty="0">
                <a:solidFill>
                  <a:srgbClr val="435D9A"/>
                </a:solidFill>
                <a:cs typeface="+mn-ea"/>
                <a:sym typeface="+mn-lt"/>
              </a:rPr>
              <a:t>工作整体思路</a:t>
            </a:r>
            <a:endParaRPr lang="en-US" altLang="zh-CN" sz="1600" b="1" dirty="0">
              <a:solidFill>
                <a:srgbClr val="404040"/>
              </a:solidFill>
              <a:cs typeface="+mn-ea"/>
              <a:sym typeface="+mn-lt"/>
            </a:endParaRPr>
          </a:p>
        </p:txBody>
      </p:sp>
      <p:sp>
        <p:nvSpPr>
          <p:cNvPr id="49" name="TextBox 9"/>
          <p:cNvSpPr txBox="1"/>
          <p:nvPr/>
        </p:nvSpPr>
        <p:spPr>
          <a:xfrm>
            <a:off x="1099961" y="2446142"/>
            <a:ext cx="2300827"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dirty="0">
              <a:solidFill>
                <a:schemeClr val="tx1"/>
              </a:solidFill>
              <a:latin typeface="+mn-lt"/>
              <a:ea typeface="+mn-ea"/>
              <a:cs typeface="+mn-ea"/>
              <a:sym typeface="+mn-lt"/>
            </a:endParaRPr>
          </a:p>
        </p:txBody>
      </p:sp>
      <p:sp>
        <p:nvSpPr>
          <p:cNvPr id="50" name="TextBox 6"/>
          <p:cNvSpPr txBox="1"/>
          <p:nvPr/>
        </p:nvSpPr>
        <p:spPr>
          <a:xfrm>
            <a:off x="8508067" y="2156081"/>
            <a:ext cx="2075654" cy="362792"/>
          </a:xfrm>
          <a:prstGeom prst="rect">
            <a:avLst/>
          </a:prstGeom>
          <a:noFill/>
        </p:spPr>
        <p:txBody>
          <a:bodyPr wrap="square" rtlCol="0">
            <a:spAutoFit/>
          </a:bodyPr>
          <a:lstStyle/>
          <a:p>
            <a:pPr algn="l">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51" name="TextBox 9"/>
          <p:cNvSpPr txBox="1"/>
          <p:nvPr/>
        </p:nvSpPr>
        <p:spPr>
          <a:xfrm>
            <a:off x="8508068" y="2446142"/>
            <a:ext cx="2300827"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dirty="0">
              <a:solidFill>
                <a:schemeClr val="tx1"/>
              </a:solidFill>
              <a:latin typeface="+mn-lt"/>
              <a:ea typeface="+mn-ea"/>
              <a:cs typeface="+mn-ea"/>
              <a:sym typeface="+mn-lt"/>
            </a:endParaRPr>
          </a:p>
        </p:txBody>
      </p:sp>
      <p:sp>
        <p:nvSpPr>
          <p:cNvPr id="52" name="TextBox 6"/>
          <p:cNvSpPr txBox="1"/>
          <p:nvPr/>
        </p:nvSpPr>
        <p:spPr>
          <a:xfrm>
            <a:off x="1281722" y="4216889"/>
            <a:ext cx="2075654" cy="362792"/>
          </a:xfrm>
          <a:prstGeom prst="rect">
            <a:avLst/>
          </a:prstGeom>
          <a:noFill/>
        </p:spPr>
        <p:txBody>
          <a:bodyPr wrap="square" rtlCol="0">
            <a:spAutoFit/>
          </a:bodyPr>
          <a:lstStyle/>
          <a:p>
            <a:pPr algn="r">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53" name="TextBox 9"/>
          <p:cNvSpPr txBox="1"/>
          <p:nvPr/>
        </p:nvSpPr>
        <p:spPr>
          <a:xfrm>
            <a:off x="1099961" y="4506950"/>
            <a:ext cx="2300827"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r"/>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dirty="0">
              <a:solidFill>
                <a:schemeClr val="tx1"/>
              </a:solidFill>
              <a:latin typeface="+mn-lt"/>
              <a:ea typeface="+mn-ea"/>
              <a:cs typeface="+mn-ea"/>
              <a:sym typeface="+mn-lt"/>
            </a:endParaRPr>
          </a:p>
        </p:txBody>
      </p:sp>
      <p:sp>
        <p:nvSpPr>
          <p:cNvPr id="59" name="TextBox 6"/>
          <p:cNvSpPr txBox="1"/>
          <p:nvPr/>
        </p:nvSpPr>
        <p:spPr>
          <a:xfrm>
            <a:off x="8508067" y="4216889"/>
            <a:ext cx="2075654" cy="362792"/>
          </a:xfrm>
          <a:prstGeom prst="rect">
            <a:avLst/>
          </a:prstGeom>
          <a:noFill/>
        </p:spPr>
        <p:txBody>
          <a:bodyPr wrap="square" rtlCol="0">
            <a:spAutoFit/>
          </a:bodyPr>
          <a:lstStyle/>
          <a:p>
            <a:pPr algn="l">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60" name="TextBox 9"/>
          <p:cNvSpPr txBox="1"/>
          <p:nvPr/>
        </p:nvSpPr>
        <p:spPr>
          <a:xfrm>
            <a:off x="8508068" y="4506950"/>
            <a:ext cx="2300827"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dirty="0">
              <a:solidFill>
                <a:schemeClr val="tx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par>
                          <p:cTn id="13" fill="hold">
                            <p:stCondLst>
                              <p:cond delay="2000"/>
                            </p:stCondLst>
                            <p:childTnLst>
                              <p:par>
                                <p:cTn id="14" presetID="31"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fltVal val="0"/>
                                          </p:val>
                                        </p:tav>
                                        <p:tav tm="100000">
                                          <p:val>
                                            <p:strVal val="#ppt_w"/>
                                          </p:val>
                                        </p:tav>
                                      </p:tavLst>
                                    </p:anim>
                                    <p:anim calcmode="lin" valueType="num">
                                      <p:cBhvr>
                                        <p:cTn id="17" dur="1000" fill="hold"/>
                                        <p:tgtEl>
                                          <p:spTgt spid="10"/>
                                        </p:tgtEl>
                                        <p:attrNameLst>
                                          <p:attrName>ppt_h</p:attrName>
                                        </p:attrNameLst>
                                      </p:cBhvr>
                                      <p:tavLst>
                                        <p:tav tm="0">
                                          <p:val>
                                            <p:fltVal val="0"/>
                                          </p:val>
                                        </p:tav>
                                        <p:tav tm="100000">
                                          <p:val>
                                            <p:strVal val="#ppt_h"/>
                                          </p:val>
                                        </p:tav>
                                      </p:tavLst>
                                    </p:anim>
                                    <p:anim calcmode="lin" valueType="num">
                                      <p:cBhvr>
                                        <p:cTn id="18" dur="1000" fill="hold"/>
                                        <p:tgtEl>
                                          <p:spTgt spid="10"/>
                                        </p:tgtEl>
                                        <p:attrNameLst>
                                          <p:attrName>style.rotation</p:attrName>
                                        </p:attrNameLst>
                                      </p:cBhvr>
                                      <p:tavLst>
                                        <p:tav tm="0">
                                          <p:val>
                                            <p:fltVal val="90"/>
                                          </p:val>
                                        </p:tav>
                                        <p:tav tm="100000">
                                          <p:val>
                                            <p:fltVal val="0"/>
                                          </p:val>
                                        </p:tav>
                                      </p:tavLst>
                                    </p:anim>
                                    <p:animEffect transition="in" filter="fade">
                                      <p:cBhvr>
                                        <p:cTn id="19" dur="1000"/>
                                        <p:tgtEl>
                                          <p:spTgt spid="10"/>
                                        </p:tgtEl>
                                      </p:cBhvr>
                                    </p:animEffect>
                                  </p:childTnLst>
                                </p:cTn>
                              </p:par>
                            </p:childTnLst>
                          </p:cTn>
                        </p:par>
                        <p:par>
                          <p:cTn id="20" fill="hold">
                            <p:stCondLst>
                              <p:cond delay="3000"/>
                            </p:stCondLst>
                            <p:childTnLst>
                              <p:par>
                                <p:cTn id="21" presetID="14" presetClass="entr" presetSubtype="1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randombar(horizontal)">
                                      <p:cBhvr>
                                        <p:cTn id="23" dur="750"/>
                                        <p:tgtEl>
                                          <p:spTgt spid="47"/>
                                        </p:tgtEl>
                                      </p:cBhvr>
                                    </p:animEffect>
                                  </p:childTnLst>
                                </p:cTn>
                              </p:par>
                            </p:childTnLst>
                          </p:cTn>
                        </p:par>
                        <p:par>
                          <p:cTn id="24" fill="hold">
                            <p:stCondLst>
                              <p:cond delay="4000"/>
                            </p:stCondLst>
                            <p:childTnLst>
                              <p:par>
                                <p:cTn id="25" presetID="12" presetClass="entr" presetSubtype="4" fill="hold" grpId="0" nodeType="afterEffect">
                                  <p:stCondLst>
                                    <p:cond delay="0"/>
                                  </p:stCondLst>
                                  <p:iterate type="lt">
                                    <p:tmPct val="5983"/>
                                  </p:iterate>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250"/>
                                        <p:tgtEl>
                                          <p:spTgt spid="49"/>
                                        </p:tgtEl>
                                        <p:attrNameLst>
                                          <p:attrName>ppt_y</p:attrName>
                                        </p:attrNameLst>
                                      </p:cBhvr>
                                      <p:tavLst>
                                        <p:tav tm="0">
                                          <p:val>
                                            <p:strVal val="#ppt_y+#ppt_h*1.125000"/>
                                          </p:val>
                                        </p:tav>
                                        <p:tav tm="100000">
                                          <p:val>
                                            <p:strVal val="#ppt_y"/>
                                          </p:val>
                                        </p:tav>
                                      </p:tavLst>
                                    </p:anim>
                                    <p:animEffect transition="in" filter="wipe(up)">
                                      <p:cBhvr>
                                        <p:cTn id="28" dur="250"/>
                                        <p:tgtEl>
                                          <p:spTgt spid="49"/>
                                        </p:tgtEl>
                                      </p:cBhvr>
                                    </p:animEffect>
                                  </p:childTnLst>
                                </p:cTn>
                              </p:par>
                            </p:childTnLst>
                          </p:cTn>
                        </p:par>
                        <p:par>
                          <p:cTn id="29" fill="hold">
                            <p:stCondLst>
                              <p:cond delay="4688"/>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750"/>
                                        <p:tgtEl>
                                          <p:spTgt spid="50"/>
                                        </p:tgtEl>
                                      </p:cBhvr>
                                    </p:animEffect>
                                  </p:childTnLst>
                                </p:cTn>
                              </p:par>
                            </p:childTnLst>
                          </p:cTn>
                        </p:par>
                        <p:par>
                          <p:cTn id="33" fill="hold">
                            <p:stCondLst>
                              <p:cond delay="5688"/>
                            </p:stCondLst>
                            <p:childTnLst>
                              <p:par>
                                <p:cTn id="34" presetID="12" presetClass="entr" presetSubtype="4" fill="hold" grpId="0" nodeType="afterEffect">
                                  <p:stCondLst>
                                    <p:cond delay="0"/>
                                  </p:stCondLst>
                                  <p:iterate type="lt">
                                    <p:tmPct val="5983"/>
                                  </p:iterate>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250"/>
                                        <p:tgtEl>
                                          <p:spTgt spid="51"/>
                                        </p:tgtEl>
                                        <p:attrNameLst>
                                          <p:attrName>ppt_y</p:attrName>
                                        </p:attrNameLst>
                                      </p:cBhvr>
                                      <p:tavLst>
                                        <p:tav tm="0">
                                          <p:val>
                                            <p:strVal val="#ppt_y+#ppt_h*1.125000"/>
                                          </p:val>
                                        </p:tav>
                                        <p:tav tm="100000">
                                          <p:val>
                                            <p:strVal val="#ppt_y"/>
                                          </p:val>
                                        </p:tav>
                                      </p:tavLst>
                                    </p:anim>
                                    <p:animEffect transition="in" filter="wipe(up)">
                                      <p:cBhvr>
                                        <p:cTn id="37" dur="250"/>
                                        <p:tgtEl>
                                          <p:spTgt spid="51"/>
                                        </p:tgtEl>
                                      </p:cBhvr>
                                    </p:animEffect>
                                  </p:childTnLst>
                                </p:cTn>
                              </p:par>
                            </p:childTnLst>
                          </p:cTn>
                        </p:par>
                        <p:par>
                          <p:cTn id="38" fill="hold">
                            <p:stCondLst>
                              <p:cond delay="6376"/>
                            </p:stCondLst>
                            <p:childTnLst>
                              <p:par>
                                <p:cTn id="39" presetID="14" presetClass="entr" presetSubtype="10"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randombar(horizontal)">
                                      <p:cBhvr>
                                        <p:cTn id="41" dur="750"/>
                                        <p:tgtEl>
                                          <p:spTgt spid="52"/>
                                        </p:tgtEl>
                                      </p:cBhvr>
                                    </p:animEffect>
                                  </p:childTnLst>
                                </p:cTn>
                              </p:par>
                            </p:childTnLst>
                          </p:cTn>
                        </p:par>
                        <p:par>
                          <p:cTn id="42" fill="hold">
                            <p:stCondLst>
                              <p:cond delay="7376"/>
                            </p:stCondLst>
                            <p:childTnLst>
                              <p:par>
                                <p:cTn id="43" presetID="12" presetClass="entr" presetSubtype="4" fill="hold" grpId="0" nodeType="afterEffect">
                                  <p:stCondLst>
                                    <p:cond delay="0"/>
                                  </p:stCondLst>
                                  <p:iterate type="lt">
                                    <p:tmPct val="5983"/>
                                  </p:iterate>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250"/>
                                        <p:tgtEl>
                                          <p:spTgt spid="53"/>
                                        </p:tgtEl>
                                        <p:attrNameLst>
                                          <p:attrName>ppt_y</p:attrName>
                                        </p:attrNameLst>
                                      </p:cBhvr>
                                      <p:tavLst>
                                        <p:tav tm="0">
                                          <p:val>
                                            <p:strVal val="#ppt_y+#ppt_h*1.125000"/>
                                          </p:val>
                                        </p:tav>
                                        <p:tav tm="100000">
                                          <p:val>
                                            <p:strVal val="#ppt_y"/>
                                          </p:val>
                                        </p:tav>
                                      </p:tavLst>
                                    </p:anim>
                                    <p:animEffect transition="in" filter="wipe(up)">
                                      <p:cBhvr>
                                        <p:cTn id="46" dur="250"/>
                                        <p:tgtEl>
                                          <p:spTgt spid="53"/>
                                        </p:tgtEl>
                                      </p:cBhvr>
                                    </p:animEffect>
                                  </p:childTnLst>
                                </p:cTn>
                              </p:par>
                            </p:childTnLst>
                          </p:cTn>
                        </p:par>
                        <p:par>
                          <p:cTn id="47" fill="hold">
                            <p:stCondLst>
                              <p:cond delay="8064"/>
                            </p:stCondLst>
                            <p:childTnLst>
                              <p:par>
                                <p:cTn id="48" presetID="14" presetClass="entr" presetSubtype="10"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randombar(horizontal)">
                                      <p:cBhvr>
                                        <p:cTn id="50" dur="750"/>
                                        <p:tgtEl>
                                          <p:spTgt spid="59"/>
                                        </p:tgtEl>
                                      </p:cBhvr>
                                    </p:animEffect>
                                  </p:childTnLst>
                                </p:cTn>
                              </p:par>
                            </p:childTnLst>
                          </p:cTn>
                        </p:par>
                        <p:par>
                          <p:cTn id="51" fill="hold">
                            <p:stCondLst>
                              <p:cond delay="9064"/>
                            </p:stCondLst>
                            <p:childTnLst>
                              <p:par>
                                <p:cTn id="52" presetID="12" presetClass="entr" presetSubtype="4" fill="hold" grpId="0" nodeType="afterEffect">
                                  <p:stCondLst>
                                    <p:cond delay="0"/>
                                  </p:stCondLst>
                                  <p:iterate type="lt">
                                    <p:tmPct val="5983"/>
                                  </p:iterate>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250"/>
                                        <p:tgtEl>
                                          <p:spTgt spid="60"/>
                                        </p:tgtEl>
                                        <p:attrNameLst>
                                          <p:attrName>ppt_y</p:attrName>
                                        </p:attrNameLst>
                                      </p:cBhvr>
                                      <p:tavLst>
                                        <p:tav tm="0">
                                          <p:val>
                                            <p:strVal val="#ppt_y+#ppt_h*1.125000"/>
                                          </p:val>
                                        </p:tav>
                                        <p:tav tm="100000">
                                          <p:val>
                                            <p:strVal val="#ppt_y"/>
                                          </p:val>
                                        </p:tav>
                                      </p:tavLst>
                                    </p:anim>
                                    <p:animEffect transition="in" filter="wipe(up)">
                                      <p:cBhvr>
                                        <p:cTn id="55"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50" grpId="0"/>
      <p:bldP spid="51" grpId="0"/>
      <p:bldP spid="52" grpId="0"/>
      <p:bldP spid="53"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72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435D9A"/>
                  </a:solidFill>
                  <a:cs typeface="+mn-ea"/>
                  <a:sym typeface="+mn-lt"/>
                </a:rPr>
                <a:t>01. </a:t>
              </a:r>
              <a:r>
                <a:rPr lang="zh-CN" altLang="en-US" sz="2400" dirty="0">
                  <a:solidFill>
                    <a:srgbClr val="435D9A"/>
                  </a:solidFill>
                  <a:cs typeface="+mn-ea"/>
                  <a:sym typeface="+mn-lt"/>
                </a:rPr>
                <a:t>工作整体思路</a:t>
              </a:r>
              <a:endParaRPr lang="zh-CN" altLang="en-US" sz="2400" dirty="0">
                <a:solidFill>
                  <a:srgbClr val="435D9A"/>
                </a:solidFill>
                <a:cs typeface="+mn-ea"/>
                <a:sym typeface="+mn-lt"/>
              </a:endParaRPr>
            </a:p>
          </p:txBody>
        </p:sp>
      </p:grpSp>
      <p:grpSp>
        <p:nvGrpSpPr>
          <p:cNvPr id="38" name="组合 37"/>
          <p:cNvGrpSpPr/>
          <p:nvPr/>
        </p:nvGrpSpPr>
        <p:grpSpPr>
          <a:xfrm>
            <a:off x="1518920" y="2266950"/>
            <a:ext cx="2702560" cy="3283866"/>
            <a:chOff x="2392" y="3570"/>
            <a:chExt cx="4256" cy="5171"/>
          </a:xfrm>
        </p:grpSpPr>
        <p:grpSp>
          <p:nvGrpSpPr>
            <p:cNvPr id="6" name="组合 5"/>
            <p:cNvGrpSpPr/>
            <p:nvPr/>
          </p:nvGrpSpPr>
          <p:grpSpPr>
            <a:xfrm>
              <a:off x="2392" y="3570"/>
              <a:ext cx="4256" cy="5171"/>
              <a:chOff x="1210" y="3743"/>
              <a:chExt cx="3653" cy="4438"/>
            </a:xfrm>
          </p:grpSpPr>
          <p:grpSp>
            <p:nvGrpSpPr>
              <p:cNvPr id="53" name="组合 52"/>
              <p:cNvGrpSpPr/>
              <p:nvPr/>
            </p:nvGrpSpPr>
            <p:grpSpPr>
              <a:xfrm>
                <a:off x="1210" y="4579"/>
                <a:ext cx="3653" cy="3602"/>
                <a:chOff x="1210" y="4579"/>
                <a:chExt cx="3653" cy="3602"/>
              </a:xfrm>
            </p:grpSpPr>
            <p:sp>
              <p:nvSpPr>
                <p:cNvPr id="51" name="矩形: 圆角 10"/>
                <p:cNvSpPr/>
                <p:nvPr/>
              </p:nvSpPr>
              <p:spPr>
                <a:xfrm>
                  <a:off x="1210" y="4579"/>
                  <a:ext cx="3653" cy="3442"/>
                </a:xfrm>
                <a:prstGeom prst="rect">
                  <a:avLst/>
                </a:prstGeom>
                <a:noFill/>
                <a:ln w="12700"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2" name="矩形 51"/>
                <p:cNvSpPr/>
                <p:nvPr/>
              </p:nvSpPr>
              <p:spPr>
                <a:xfrm>
                  <a:off x="1484" y="5141"/>
                  <a:ext cx="3106" cy="3040"/>
                </a:xfrm>
                <a:prstGeom prst="rect">
                  <a:avLst/>
                </a:prstGeom>
              </p:spPr>
              <p:txBody>
                <a:bodyPr wrap="square">
                  <a:spAutoFit/>
                </a:bodyPr>
                <a:lstStyle/>
                <a:p>
                  <a:pPr algn="ctr">
                    <a:lnSpc>
                      <a:spcPct val="130000"/>
                    </a:lnSpc>
                  </a:pPr>
                  <a:r>
                    <a:rPr lang="zh-CN" altLang="en-US" sz="1200" dirty="0">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a:p>
                  <a:pPr algn="ctr">
                    <a:lnSpc>
                      <a:spcPct val="130000"/>
                    </a:lnSpc>
                  </a:pPr>
                  <a:endParaRPr lang="zh-CN" altLang="en-US" sz="1200" dirty="0">
                    <a:solidFill>
                      <a:schemeClr val="tx1">
                        <a:lumMod val="50000"/>
                        <a:lumOff val="50000"/>
                      </a:schemeClr>
                    </a:solidFill>
                    <a:cs typeface="+mn-ea"/>
                    <a:sym typeface="+mn-lt"/>
                  </a:endParaRPr>
                </a:p>
              </p:txBody>
            </p:sp>
          </p:grpSp>
          <p:sp>
            <p:nvSpPr>
              <p:cNvPr id="16" name="矩形 15"/>
              <p:cNvSpPr/>
              <p:nvPr/>
            </p:nvSpPr>
            <p:spPr>
              <a:xfrm>
                <a:off x="1823" y="3743"/>
                <a:ext cx="2420" cy="588"/>
              </a:xfrm>
              <a:prstGeom prst="rect">
                <a:avLst/>
              </a:prstGeom>
              <a:solidFill>
                <a:srgbClr val="435D9A"/>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32" name="文本框 31"/>
            <p:cNvSpPr txBox="1"/>
            <p:nvPr/>
          </p:nvSpPr>
          <p:spPr>
            <a:xfrm>
              <a:off x="2966" y="3636"/>
              <a:ext cx="3101" cy="57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工作整体思路</a:t>
              </a:r>
              <a:endParaRPr kumimoji="0" lang="zh-CN" altLang="en-US" sz="1600" b="1" i="0" u="none" strike="noStrike" kern="1200" cap="none" spc="0" normalizeH="0" baseline="0" noProof="0" dirty="0">
                <a:ln>
                  <a:noFill/>
                </a:ln>
                <a:solidFill>
                  <a:schemeClr val="bg1"/>
                </a:solidFill>
                <a:effectLst/>
                <a:uLnTx/>
                <a:uFillTx/>
                <a:cs typeface="+mn-ea"/>
                <a:sym typeface="+mn-lt"/>
              </a:endParaRPr>
            </a:p>
          </p:txBody>
        </p:sp>
      </p:grpSp>
      <p:grpSp>
        <p:nvGrpSpPr>
          <p:cNvPr id="39" name="组合 38"/>
          <p:cNvGrpSpPr/>
          <p:nvPr/>
        </p:nvGrpSpPr>
        <p:grpSpPr>
          <a:xfrm>
            <a:off x="4737100" y="2266950"/>
            <a:ext cx="2702560" cy="3283866"/>
            <a:chOff x="2392" y="3570"/>
            <a:chExt cx="4256" cy="5171"/>
          </a:xfrm>
        </p:grpSpPr>
        <p:grpSp>
          <p:nvGrpSpPr>
            <p:cNvPr id="40" name="组合 39"/>
            <p:cNvGrpSpPr/>
            <p:nvPr/>
          </p:nvGrpSpPr>
          <p:grpSpPr>
            <a:xfrm>
              <a:off x="2392" y="3570"/>
              <a:ext cx="4256" cy="5171"/>
              <a:chOff x="1210" y="3743"/>
              <a:chExt cx="3653" cy="4438"/>
            </a:xfrm>
          </p:grpSpPr>
          <p:grpSp>
            <p:nvGrpSpPr>
              <p:cNvPr id="41" name="组合 40"/>
              <p:cNvGrpSpPr/>
              <p:nvPr/>
            </p:nvGrpSpPr>
            <p:grpSpPr>
              <a:xfrm>
                <a:off x="1210" y="4579"/>
                <a:ext cx="3653" cy="3602"/>
                <a:chOff x="1210" y="4579"/>
                <a:chExt cx="3653" cy="3602"/>
              </a:xfrm>
            </p:grpSpPr>
            <p:sp>
              <p:nvSpPr>
                <p:cNvPr id="42" name="矩形: 圆角 10"/>
                <p:cNvSpPr/>
                <p:nvPr/>
              </p:nvSpPr>
              <p:spPr>
                <a:xfrm>
                  <a:off x="1210" y="4579"/>
                  <a:ext cx="3653" cy="3442"/>
                </a:xfrm>
                <a:prstGeom prst="rect">
                  <a:avLst/>
                </a:prstGeom>
                <a:noFill/>
                <a:ln w="12700"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43" name="矩形 42"/>
                <p:cNvSpPr/>
                <p:nvPr/>
              </p:nvSpPr>
              <p:spPr>
                <a:xfrm>
                  <a:off x="1484" y="5141"/>
                  <a:ext cx="3106" cy="3040"/>
                </a:xfrm>
                <a:prstGeom prst="rect">
                  <a:avLst/>
                </a:prstGeom>
              </p:spPr>
              <p:txBody>
                <a:bodyPr wrap="square">
                  <a:spAutoFit/>
                </a:bodyPr>
                <a:lstStyle/>
                <a:p>
                  <a:pPr algn="ctr">
                    <a:lnSpc>
                      <a:spcPct val="130000"/>
                    </a:lnSpc>
                  </a:pPr>
                  <a:r>
                    <a:rPr lang="zh-CN" altLang="en-US" sz="1200" dirty="0">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a:p>
                  <a:pPr algn="ctr">
                    <a:lnSpc>
                      <a:spcPct val="130000"/>
                    </a:lnSpc>
                  </a:pPr>
                  <a:endParaRPr lang="zh-CN" altLang="en-US" sz="1200" dirty="0">
                    <a:solidFill>
                      <a:schemeClr val="tx1">
                        <a:lumMod val="50000"/>
                        <a:lumOff val="50000"/>
                      </a:schemeClr>
                    </a:solidFill>
                    <a:cs typeface="+mn-ea"/>
                    <a:sym typeface="+mn-lt"/>
                  </a:endParaRPr>
                </a:p>
              </p:txBody>
            </p:sp>
          </p:grpSp>
          <p:sp>
            <p:nvSpPr>
              <p:cNvPr id="44" name="矩形 43"/>
              <p:cNvSpPr/>
              <p:nvPr/>
            </p:nvSpPr>
            <p:spPr>
              <a:xfrm>
                <a:off x="1823" y="3743"/>
                <a:ext cx="2420" cy="588"/>
              </a:xfrm>
              <a:prstGeom prst="rect">
                <a:avLst/>
              </a:prstGeom>
              <a:solidFill>
                <a:schemeClr val="bg1">
                  <a:lumMod val="9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45" name="文本框 44"/>
            <p:cNvSpPr txBox="1"/>
            <p:nvPr/>
          </p:nvSpPr>
          <p:spPr>
            <a:xfrm>
              <a:off x="2966" y="3636"/>
              <a:ext cx="3101" cy="57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600" dirty="0">
                  <a:solidFill>
                    <a:srgbClr val="435D9A"/>
                  </a:solidFill>
                  <a:cs typeface="+mn-ea"/>
                  <a:sym typeface="+mn-lt"/>
                </a:rPr>
                <a:t>工作整体思路</a:t>
              </a:r>
              <a:endParaRPr kumimoji="0" lang="zh-CN" altLang="en-US" sz="1600" b="1" i="0" u="none" strike="noStrike" kern="1200" cap="none" spc="0" normalizeH="0" baseline="0" noProof="0" dirty="0">
                <a:ln>
                  <a:noFill/>
                </a:ln>
                <a:solidFill>
                  <a:srgbClr val="435D9A"/>
                </a:solidFill>
                <a:effectLst/>
                <a:uLnTx/>
                <a:uFillTx/>
                <a:cs typeface="+mn-ea"/>
                <a:sym typeface="+mn-lt"/>
              </a:endParaRPr>
            </a:p>
          </p:txBody>
        </p:sp>
      </p:grpSp>
      <p:grpSp>
        <p:nvGrpSpPr>
          <p:cNvPr id="46" name="组合 45"/>
          <p:cNvGrpSpPr/>
          <p:nvPr/>
        </p:nvGrpSpPr>
        <p:grpSpPr>
          <a:xfrm>
            <a:off x="7955280" y="2266950"/>
            <a:ext cx="2702560" cy="3283866"/>
            <a:chOff x="2392" y="3570"/>
            <a:chExt cx="4256" cy="5171"/>
          </a:xfrm>
        </p:grpSpPr>
        <p:grpSp>
          <p:nvGrpSpPr>
            <p:cNvPr id="47" name="组合 46"/>
            <p:cNvGrpSpPr/>
            <p:nvPr/>
          </p:nvGrpSpPr>
          <p:grpSpPr>
            <a:xfrm>
              <a:off x="2392" y="3570"/>
              <a:ext cx="4256" cy="5171"/>
              <a:chOff x="1210" y="3743"/>
              <a:chExt cx="3653" cy="4438"/>
            </a:xfrm>
          </p:grpSpPr>
          <p:grpSp>
            <p:nvGrpSpPr>
              <p:cNvPr id="49" name="组合 48"/>
              <p:cNvGrpSpPr/>
              <p:nvPr/>
            </p:nvGrpSpPr>
            <p:grpSpPr>
              <a:xfrm>
                <a:off x="1210" y="4579"/>
                <a:ext cx="3653" cy="3602"/>
                <a:chOff x="1210" y="4579"/>
                <a:chExt cx="3653" cy="3602"/>
              </a:xfrm>
            </p:grpSpPr>
            <p:sp>
              <p:nvSpPr>
                <p:cNvPr id="50" name="矩形: 圆角 10"/>
                <p:cNvSpPr/>
                <p:nvPr/>
              </p:nvSpPr>
              <p:spPr>
                <a:xfrm>
                  <a:off x="1210" y="4579"/>
                  <a:ext cx="3653" cy="3442"/>
                </a:xfrm>
                <a:prstGeom prst="rect">
                  <a:avLst/>
                </a:prstGeom>
                <a:noFill/>
                <a:ln w="12700"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59" name="矩形 58"/>
                <p:cNvSpPr/>
                <p:nvPr/>
              </p:nvSpPr>
              <p:spPr>
                <a:xfrm>
                  <a:off x="1484" y="5141"/>
                  <a:ext cx="3106" cy="3040"/>
                </a:xfrm>
                <a:prstGeom prst="rect">
                  <a:avLst/>
                </a:prstGeom>
              </p:spPr>
              <p:txBody>
                <a:bodyPr wrap="square">
                  <a:spAutoFit/>
                </a:bodyPr>
                <a:lstStyle/>
                <a:p>
                  <a:pPr algn="ctr">
                    <a:lnSpc>
                      <a:spcPct val="130000"/>
                    </a:lnSpc>
                  </a:pPr>
                  <a:r>
                    <a:rPr lang="zh-CN" altLang="en-US" sz="1200" dirty="0">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tx1"/>
                    </a:solidFill>
                    <a:cs typeface="+mn-ea"/>
                    <a:sym typeface="+mn-lt"/>
                  </a:endParaRPr>
                </a:p>
                <a:p>
                  <a:pPr algn="ctr">
                    <a:lnSpc>
                      <a:spcPct val="130000"/>
                    </a:lnSpc>
                  </a:pPr>
                  <a:endParaRPr lang="zh-CN" altLang="en-US" sz="1200" dirty="0">
                    <a:solidFill>
                      <a:schemeClr val="tx1">
                        <a:lumMod val="50000"/>
                        <a:lumOff val="50000"/>
                      </a:schemeClr>
                    </a:solidFill>
                    <a:cs typeface="+mn-ea"/>
                    <a:sym typeface="+mn-lt"/>
                  </a:endParaRPr>
                </a:p>
              </p:txBody>
            </p:sp>
          </p:grpSp>
          <p:sp>
            <p:nvSpPr>
              <p:cNvPr id="60" name="矩形 59"/>
              <p:cNvSpPr/>
              <p:nvPr/>
            </p:nvSpPr>
            <p:spPr>
              <a:xfrm>
                <a:off x="1823" y="3743"/>
                <a:ext cx="2420" cy="588"/>
              </a:xfrm>
              <a:prstGeom prst="rect">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61" name="文本框 60"/>
            <p:cNvSpPr txBox="1"/>
            <p:nvPr/>
          </p:nvSpPr>
          <p:spPr>
            <a:xfrm>
              <a:off x="2966" y="3636"/>
              <a:ext cx="3101" cy="57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600" dirty="0">
                  <a:solidFill>
                    <a:srgbClr val="435D9A"/>
                  </a:solidFill>
                  <a:cs typeface="+mn-ea"/>
                  <a:sym typeface="+mn-lt"/>
                </a:rPr>
                <a:t>工作整体思路</a:t>
              </a:r>
              <a:endParaRPr kumimoji="0" lang="zh-CN" altLang="en-US" sz="1600" b="1" i="0" u="none" strike="noStrike" kern="1200" cap="none" spc="0" normalizeH="0" baseline="0" noProof="0" dirty="0">
                <a:ln>
                  <a:noFill/>
                </a:ln>
                <a:solidFill>
                  <a:srgbClr val="435D9A"/>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inVertic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arn(inVertic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barn(inVertical)">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TextBox 49"/>
          <p:cNvSpPr txBox="1"/>
          <p:nvPr/>
        </p:nvSpPr>
        <p:spPr>
          <a:xfrm>
            <a:off x="219782" y="6734151"/>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72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435D9A"/>
                  </a:solidFill>
                  <a:cs typeface="+mn-ea"/>
                  <a:sym typeface="+mn-lt"/>
                </a:rPr>
                <a:t>01. </a:t>
              </a:r>
              <a:r>
                <a:rPr lang="zh-CN" altLang="en-US" sz="2400" dirty="0">
                  <a:solidFill>
                    <a:srgbClr val="435D9A"/>
                  </a:solidFill>
                  <a:cs typeface="+mn-ea"/>
                  <a:sym typeface="+mn-lt"/>
                </a:rPr>
                <a:t>工作整体思路</a:t>
              </a:r>
              <a:endParaRPr lang="zh-CN" altLang="en-US" sz="2400" dirty="0">
                <a:solidFill>
                  <a:srgbClr val="435D9A"/>
                </a:solidFill>
                <a:cs typeface="+mn-ea"/>
                <a:sym typeface="+mn-lt"/>
              </a:endParaRPr>
            </a:p>
          </p:txBody>
        </p:sp>
      </p:grpSp>
      <p:grpSp>
        <p:nvGrpSpPr>
          <p:cNvPr id="107" name="8e40a7f1-bfcf-4050-ab7d-3dc0a252748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337978" y="1311277"/>
            <a:ext cx="9520745" cy="3281265"/>
            <a:chOff x="654051" y="1123950"/>
            <a:chExt cx="10866437" cy="3745048"/>
          </a:xfrm>
        </p:grpSpPr>
        <p:grpSp>
          <p:nvGrpSpPr>
            <p:cNvPr id="108" name="iṧliḓé"/>
            <p:cNvGrpSpPr/>
            <p:nvPr/>
          </p:nvGrpSpPr>
          <p:grpSpPr>
            <a:xfrm>
              <a:off x="654051" y="3417400"/>
              <a:ext cx="3269639" cy="1137999"/>
              <a:chOff x="654051" y="2777200"/>
              <a:chExt cx="3269639" cy="1137999"/>
            </a:xfrm>
          </p:grpSpPr>
          <p:sp>
            <p:nvSpPr>
              <p:cNvPr id="109" name="îṣḷïḓe"/>
              <p:cNvSpPr/>
              <p:nvPr/>
            </p:nvSpPr>
            <p:spPr bwMode="auto">
              <a:xfrm rot="10800000" flipV="1">
                <a:off x="3525502" y="3379858"/>
                <a:ext cx="398188" cy="402612"/>
              </a:xfrm>
              <a:custGeom>
                <a:avLst/>
                <a:gdLst>
                  <a:gd name="T0" fmla="*/ 0 w 180"/>
                  <a:gd name="T1" fmla="*/ 0 h 182"/>
                  <a:gd name="T2" fmla="*/ 180 w 180"/>
                  <a:gd name="T3" fmla="*/ 0 h 182"/>
                  <a:gd name="T4" fmla="*/ 180 w 180"/>
                  <a:gd name="T5" fmla="*/ 182 h 182"/>
                  <a:gd name="T6" fmla="*/ 0 w 180"/>
                  <a:gd name="T7" fmla="*/ 0 h 182"/>
                </a:gdLst>
                <a:ahLst/>
                <a:cxnLst>
                  <a:cxn ang="0">
                    <a:pos x="T0" y="T1"/>
                  </a:cxn>
                  <a:cxn ang="0">
                    <a:pos x="T2" y="T3"/>
                  </a:cxn>
                  <a:cxn ang="0">
                    <a:pos x="T4" y="T5"/>
                  </a:cxn>
                  <a:cxn ang="0">
                    <a:pos x="T6" y="T7"/>
                  </a:cxn>
                </a:cxnLst>
                <a:rect l="0" t="0" r="r" b="b"/>
                <a:pathLst>
                  <a:path w="180" h="182">
                    <a:moveTo>
                      <a:pt x="0" y="0"/>
                    </a:moveTo>
                    <a:lnTo>
                      <a:pt x="180" y="0"/>
                    </a:lnTo>
                    <a:lnTo>
                      <a:pt x="180" y="182"/>
                    </a:lnTo>
                    <a:lnTo>
                      <a:pt x="0" y="0"/>
                    </a:lnTo>
                    <a:close/>
                  </a:path>
                </a:pathLst>
              </a:custGeom>
              <a:solidFill>
                <a:schemeClr val="bg1">
                  <a:lumMod val="85000"/>
                </a:schemeClr>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10" name="iṩļíďê"/>
              <p:cNvSpPr/>
              <p:nvPr/>
            </p:nvSpPr>
            <p:spPr bwMode="auto">
              <a:xfrm rot="10800000" flipV="1">
                <a:off x="3525500" y="3583376"/>
                <a:ext cx="199094" cy="331823"/>
              </a:xfrm>
              <a:custGeom>
                <a:avLst/>
                <a:gdLst>
                  <a:gd name="T0" fmla="*/ 45 w 45"/>
                  <a:gd name="T1" fmla="*/ 45 h 75"/>
                  <a:gd name="T2" fmla="*/ 0 w 45"/>
                  <a:gd name="T3" fmla="*/ 0 h 75"/>
                  <a:gd name="T4" fmla="*/ 0 w 45"/>
                  <a:gd name="T5" fmla="*/ 63 h 75"/>
                  <a:gd name="T6" fmla="*/ 7 w 45"/>
                  <a:gd name="T7" fmla="*/ 74 h 75"/>
                  <a:gd name="T8" fmla="*/ 19 w 45"/>
                  <a:gd name="T9" fmla="*/ 71 h 75"/>
                  <a:gd name="T10" fmla="*/ 45 w 45"/>
                  <a:gd name="T11" fmla="*/ 45 h 75"/>
                </a:gdLst>
                <a:ahLst/>
                <a:cxnLst>
                  <a:cxn ang="0">
                    <a:pos x="T0" y="T1"/>
                  </a:cxn>
                  <a:cxn ang="0">
                    <a:pos x="T2" y="T3"/>
                  </a:cxn>
                  <a:cxn ang="0">
                    <a:pos x="T4" y="T5"/>
                  </a:cxn>
                  <a:cxn ang="0">
                    <a:pos x="T6" y="T7"/>
                  </a:cxn>
                  <a:cxn ang="0">
                    <a:pos x="T8" y="T9"/>
                  </a:cxn>
                  <a:cxn ang="0">
                    <a:pos x="T10" y="T11"/>
                  </a:cxn>
                </a:cxnLst>
                <a:rect l="0" t="0" r="r" b="b"/>
                <a:pathLst>
                  <a:path w="45" h="75">
                    <a:moveTo>
                      <a:pt x="45" y="45"/>
                    </a:moveTo>
                    <a:cubicBezTo>
                      <a:pt x="0" y="0"/>
                      <a:pt x="0" y="0"/>
                      <a:pt x="0" y="0"/>
                    </a:cubicBezTo>
                    <a:cubicBezTo>
                      <a:pt x="0" y="63"/>
                      <a:pt x="0" y="63"/>
                      <a:pt x="0" y="63"/>
                    </a:cubicBezTo>
                    <a:cubicBezTo>
                      <a:pt x="0" y="68"/>
                      <a:pt x="3" y="72"/>
                      <a:pt x="7" y="74"/>
                    </a:cubicBezTo>
                    <a:cubicBezTo>
                      <a:pt x="11" y="75"/>
                      <a:pt x="16" y="74"/>
                      <a:pt x="19" y="71"/>
                    </a:cubicBezTo>
                    <a:lnTo>
                      <a:pt x="45" y="45"/>
                    </a:lnTo>
                    <a:close/>
                  </a:path>
                </a:pathLst>
              </a:custGeom>
              <a:solidFill>
                <a:schemeClr val="bg2"/>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11" name="îṣ1íḑé"/>
              <p:cNvSpPr/>
              <p:nvPr/>
            </p:nvSpPr>
            <p:spPr bwMode="auto">
              <a:xfrm rot="10800000" flipV="1">
                <a:off x="654051" y="2777200"/>
                <a:ext cx="3261318" cy="602657"/>
              </a:xfrm>
              <a:prstGeom prst="rect">
                <a:avLst/>
              </a:prstGeom>
              <a:solidFill>
                <a:srgbClr val="435D9A"/>
              </a:solidFill>
              <a:ln>
                <a:noFill/>
              </a:ln>
            </p:spPr>
            <p:txBody>
              <a:bodyPr vert="horz" wrap="none" lIns="91440" tIns="45720" rIns="91440" bIns="45720" numCol="1" anchor="ctr" anchorCtr="0" compatLnSpc="1">
                <a:normAutofit/>
                <a:scene3d>
                  <a:camera prst="orthographicFront"/>
                  <a:lightRig rig="threePt" dir="t"/>
                </a:scene3d>
                <a:sp3d contourW="12700"/>
              </a:bodyPr>
              <a:lstStyle/>
              <a:p>
                <a:pPr algn="ctr" defTabSz="914400">
                  <a:defRPr/>
                </a:pPr>
                <a:endParaRPr lang="en-US" sz="2000" b="1" dirty="0">
                  <a:solidFill>
                    <a:schemeClr val="tx1"/>
                  </a:solidFill>
                  <a:cs typeface="+mn-ea"/>
                  <a:sym typeface="+mn-lt"/>
                </a:endParaRPr>
              </a:p>
            </p:txBody>
          </p:sp>
        </p:grpSp>
        <p:cxnSp>
          <p:nvCxnSpPr>
            <p:cNvPr id="112" name="直接连接符 4"/>
            <p:cNvCxnSpPr/>
            <p:nvPr/>
          </p:nvCxnSpPr>
          <p:spPr>
            <a:xfrm>
              <a:off x="669925" y="4779000"/>
              <a:ext cx="10850563"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13" name="ïs1íḑé"/>
            <p:cNvSpPr/>
            <p:nvPr/>
          </p:nvSpPr>
          <p:spPr bwMode="auto">
            <a:xfrm>
              <a:off x="3610295" y="4689002"/>
              <a:ext cx="179996" cy="179996"/>
            </a:xfrm>
            <a:prstGeom prst="ellipse">
              <a:avLst/>
            </a:prstGeom>
            <a:solidFill>
              <a:srgbClr val="404040"/>
            </a:solidFill>
            <a:ln w="38100">
              <a:solidFill>
                <a:schemeClr val="bg1"/>
              </a:solidFill>
            </a:ln>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contourW="12700"/>
            </a:bodyPr>
            <a:lstStyle/>
            <a:p>
              <a:pPr algn="ctr"/>
              <a:endParaRPr lang="zh-CN" altLang="en-US" dirty="0">
                <a:solidFill>
                  <a:schemeClr val="tx1"/>
                </a:solidFill>
                <a:cs typeface="+mn-ea"/>
                <a:sym typeface="+mn-lt"/>
              </a:endParaRPr>
            </a:p>
          </p:txBody>
        </p:sp>
        <p:grpSp>
          <p:nvGrpSpPr>
            <p:cNvPr id="115" name="íṥľiḑê"/>
            <p:cNvGrpSpPr/>
            <p:nvPr/>
          </p:nvGrpSpPr>
          <p:grpSpPr>
            <a:xfrm>
              <a:off x="4452450" y="2270675"/>
              <a:ext cx="3269639" cy="1137999"/>
              <a:chOff x="654051" y="2777200"/>
              <a:chExt cx="3269639" cy="1137999"/>
            </a:xfrm>
          </p:grpSpPr>
          <p:sp>
            <p:nvSpPr>
              <p:cNvPr id="116" name="íṥḻïḍè"/>
              <p:cNvSpPr/>
              <p:nvPr/>
            </p:nvSpPr>
            <p:spPr bwMode="auto">
              <a:xfrm rot="10800000" flipV="1">
                <a:off x="3525502" y="3379858"/>
                <a:ext cx="398188" cy="402612"/>
              </a:xfrm>
              <a:custGeom>
                <a:avLst/>
                <a:gdLst>
                  <a:gd name="T0" fmla="*/ 0 w 180"/>
                  <a:gd name="T1" fmla="*/ 0 h 182"/>
                  <a:gd name="T2" fmla="*/ 180 w 180"/>
                  <a:gd name="T3" fmla="*/ 0 h 182"/>
                  <a:gd name="T4" fmla="*/ 180 w 180"/>
                  <a:gd name="T5" fmla="*/ 182 h 182"/>
                  <a:gd name="T6" fmla="*/ 0 w 180"/>
                  <a:gd name="T7" fmla="*/ 0 h 182"/>
                </a:gdLst>
                <a:ahLst/>
                <a:cxnLst>
                  <a:cxn ang="0">
                    <a:pos x="T0" y="T1"/>
                  </a:cxn>
                  <a:cxn ang="0">
                    <a:pos x="T2" y="T3"/>
                  </a:cxn>
                  <a:cxn ang="0">
                    <a:pos x="T4" y="T5"/>
                  </a:cxn>
                  <a:cxn ang="0">
                    <a:pos x="T6" y="T7"/>
                  </a:cxn>
                </a:cxnLst>
                <a:rect l="0" t="0" r="r" b="b"/>
                <a:pathLst>
                  <a:path w="180" h="182">
                    <a:moveTo>
                      <a:pt x="0" y="0"/>
                    </a:moveTo>
                    <a:lnTo>
                      <a:pt x="180" y="0"/>
                    </a:lnTo>
                    <a:lnTo>
                      <a:pt x="180" y="182"/>
                    </a:lnTo>
                    <a:lnTo>
                      <a:pt x="0" y="0"/>
                    </a:lnTo>
                    <a:close/>
                  </a:path>
                </a:pathLst>
              </a:custGeom>
              <a:solidFill>
                <a:schemeClr val="bg1">
                  <a:lumMod val="85000"/>
                </a:schemeClr>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17" name="íṥľïḓe"/>
              <p:cNvSpPr/>
              <p:nvPr/>
            </p:nvSpPr>
            <p:spPr bwMode="auto">
              <a:xfrm rot="10800000" flipV="1">
                <a:off x="3525500" y="3583376"/>
                <a:ext cx="199094" cy="331823"/>
              </a:xfrm>
              <a:custGeom>
                <a:avLst/>
                <a:gdLst>
                  <a:gd name="T0" fmla="*/ 45 w 45"/>
                  <a:gd name="T1" fmla="*/ 45 h 75"/>
                  <a:gd name="T2" fmla="*/ 0 w 45"/>
                  <a:gd name="T3" fmla="*/ 0 h 75"/>
                  <a:gd name="T4" fmla="*/ 0 w 45"/>
                  <a:gd name="T5" fmla="*/ 63 h 75"/>
                  <a:gd name="T6" fmla="*/ 7 w 45"/>
                  <a:gd name="T7" fmla="*/ 74 h 75"/>
                  <a:gd name="T8" fmla="*/ 19 w 45"/>
                  <a:gd name="T9" fmla="*/ 71 h 75"/>
                  <a:gd name="T10" fmla="*/ 45 w 45"/>
                  <a:gd name="T11" fmla="*/ 45 h 75"/>
                </a:gdLst>
                <a:ahLst/>
                <a:cxnLst>
                  <a:cxn ang="0">
                    <a:pos x="T0" y="T1"/>
                  </a:cxn>
                  <a:cxn ang="0">
                    <a:pos x="T2" y="T3"/>
                  </a:cxn>
                  <a:cxn ang="0">
                    <a:pos x="T4" y="T5"/>
                  </a:cxn>
                  <a:cxn ang="0">
                    <a:pos x="T6" y="T7"/>
                  </a:cxn>
                  <a:cxn ang="0">
                    <a:pos x="T8" y="T9"/>
                  </a:cxn>
                  <a:cxn ang="0">
                    <a:pos x="T10" y="T11"/>
                  </a:cxn>
                </a:cxnLst>
                <a:rect l="0" t="0" r="r" b="b"/>
                <a:pathLst>
                  <a:path w="45" h="75">
                    <a:moveTo>
                      <a:pt x="45" y="45"/>
                    </a:moveTo>
                    <a:cubicBezTo>
                      <a:pt x="0" y="0"/>
                      <a:pt x="0" y="0"/>
                      <a:pt x="0" y="0"/>
                    </a:cubicBezTo>
                    <a:cubicBezTo>
                      <a:pt x="0" y="63"/>
                      <a:pt x="0" y="63"/>
                      <a:pt x="0" y="63"/>
                    </a:cubicBezTo>
                    <a:cubicBezTo>
                      <a:pt x="0" y="68"/>
                      <a:pt x="3" y="72"/>
                      <a:pt x="7" y="74"/>
                    </a:cubicBezTo>
                    <a:cubicBezTo>
                      <a:pt x="11" y="75"/>
                      <a:pt x="16" y="74"/>
                      <a:pt x="19" y="71"/>
                    </a:cubicBezTo>
                    <a:lnTo>
                      <a:pt x="45" y="45"/>
                    </a:lnTo>
                    <a:close/>
                  </a:path>
                </a:pathLst>
              </a:custGeom>
              <a:solidFill>
                <a:schemeClr val="bg2"/>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18" name="îṥḻíďê"/>
              <p:cNvSpPr/>
              <p:nvPr/>
            </p:nvSpPr>
            <p:spPr bwMode="auto">
              <a:xfrm rot="10800000" flipV="1">
                <a:off x="654051" y="2777200"/>
                <a:ext cx="3261318" cy="602657"/>
              </a:xfrm>
              <a:prstGeom prst="rect">
                <a:avLst/>
              </a:prstGeom>
              <a:solidFill>
                <a:schemeClr val="bg1">
                  <a:lumMod val="95000"/>
                </a:schemeClr>
              </a:solidFill>
              <a:ln>
                <a:noFill/>
              </a:ln>
            </p:spPr>
            <p:txBody>
              <a:bodyPr vert="horz" wrap="none" lIns="91440" tIns="45720" rIns="91440" bIns="45720" numCol="1" anchor="ctr" anchorCtr="0" compatLnSpc="1">
                <a:normAutofit/>
                <a:scene3d>
                  <a:camera prst="orthographicFront"/>
                  <a:lightRig rig="threePt" dir="t"/>
                </a:scene3d>
                <a:sp3d contourW="12700"/>
              </a:bodyPr>
              <a:lstStyle/>
              <a:p>
                <a:pPr algn="ctr" defTabSz="914400">
                  <a:defRPr/>
                </a:pPr>
                <a:endParaRPr lang="en-US" sz="2000" b="1" dirty="0">
                  <a:solidFill>
                    <a:schemeClr val="tx1"/>
                  </a:solidFill>
                  <a:cs typeface="+mn-ea"/>
                  <a:sym typeface="+mn-lt"/>
                </a:endParaRPr>
              </a:p>
            </p:txBody>
          </p:sp>
        </p:grpSp>
        <p:grpSp>
          <p:nvGrpSpPr>
            <p:cNvPr id="119" name="iSḻîḋé"/>
            <p:cNvGrpSpPr/>
            <p:nvPr/>
          </p:nvGrpSpPr>
          <p:grpSpPr>
            <a:xfrm>
              <a:off x="8250849" y="1123950"/>
              <a:ext cx="3269639" cy="1137999"/>
              <a:chOff x="654051" y="2777200"/>
              <a:chExt cx="3269639" cy="1137999"/>
            </a:xfrm>
          </p:grpSpPr>
          <p:sp>
            <p:nvSpPr>
              <p:cNvPr id="120" name="î$1ïḍé"/>
              <p:cNvSpPr/>
              <p:nvPr/>
            </p:nvSpPr>
            <p:spPr bwMode="auto">
              <a:xfrm rot="10800000" flipV="1">
                <a:off x="3525502" y="3379858"/>
                <a:ext cx="398188" cy="402612"/>
              </a:xfrm>
              <a:custGeom>
                <a:avLst/>
                <a:gdLst>
                  <a:gd name="T0" fmla="*/ 0 w 180"/>
                  <a:gd name="T1" fmla="*/ 0 h 182"/>
                  <a:gd name="T2" fmla="*/ 180 w 180"/>
                  <a:gd name="T3" fmla="*/ 0 h 182"/>
                  <a:gd name="T4" fmla="*/ 180 w 180"/>
                  <a:gd name="T5" fmla="*/ 182 h 182"/>
                  <a:gd name="T6" fmla="*/ 0 w 180"/>
                  <a:gd name="T7" fmla="*/ 0 h 182"/>
                </a:gdLst>
                <a:ahLst/>
                <a:cxnLst>
                  <a:cxn ang="0">
                    <a:pos x="T0" y="T1"/>
                  </a:cxn>
                  <a:cxn ang="0">
                    <a:pos x="T2" y="T3"/>
                  </a:cxn>
                  <a:cxn ang="0">
                    <a:pos x="T4" y="T5"/>
                  </a:cxn>
                  <a:cxn ang="0">
                    <a:pos x="T6" y="T7"/>
                  </a:cxn>
                </a:cxnLst>
                <a:rect l="0" t="0" r="r" b="b"/>
                <a:pathLst>
                  <a:path w="180" h="182">
                    <a:moveTo>
                      <a:pt x="0" y="0"/>
                    </a:moveTo>
                    <a:lnTo>
                      <a:pt x="180" y="0"/>
                    </a:lnTo>
                    <a:lnTo>
                      <a:pt x="180" y="182"/>
                    </a:lnTo>
                    <a:lnTo>
                      <a:pt x="0" y="0"/>
                    </a:lnTo>
                    <a:close/>
                  </a:path>
                </a:pathLst>
              </a:custGeom>
              <a:solidFill>
                <a:schemeClr val="bg1">
                  <a:lumMod val="85000"/>
                </a:schemeClr>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21" name="ïşḻiďe"/>
              <p:cNvSpPr/>
              <p:nvPr/>
            </p:nvSpPr>
            <p:spPr bwMode="auto">
              <a:xfrm rot="10800000" flipV="1">
                <a:off x="3525500" y="3583376"/>
                <a:ext cx="199094" cy="331823"/>
              </a:xfrm>
              <a:custGeom>
                <a:avLst/>
                <a:gdLst>
                  <a:gd name="T0" fmla="*/ 45 w 45"/>
                  <a:gd name="T1" fmla="*/ 45 h 75"/>
                  <a:gd name="T2" fmla="*/ 0 w 45"/>
                  <a:gd name="T3" fmla="*/ 0 h 75"/>
                  <a:gd name="T4" fmla="*/ 0 w 45"/>
                  <a:gd name="T5" fmla="*/ 63 h 75"/>
                  <a:gd name="T6" fmla="*/ 7 w 45"/>
                  <a:gd name="T7" fmla="*/ 74 h 75"/>
                  <a:gd name="T8" fmla="*/ 19 w 45"/>
                  <a:gd name="T9" fmla="*/ 71 h 75"/>
                  <a:gd name="T10" fmla="*/ 45 w 45"/>
                  <a:gd name="T11" fmla="*/ 45 h 75"/>
                </a:gdLst>
                <a:ahLst/>
                <a:cxnLst>
                  <a:cxn ang="0">
                    <a:pos x="T0" y="T1"/>
                  </a:cxn>
                  <a:cxn ang="0">
                    <a:pos x="T2" y="T3"/>
                  </a:cxn>
                  <a:cxn ang="0">
                    <a:pos x="T4" y="T5"/>
                  </a:cxn>
                  <a:cxn ang="0">
                    <a:pos x="T6" y="T7"/>
                  </a:cxn>
                  <a:cxn ang="0">
                    <a:pos x="T8" y="T9"/>
                  </a:cxn>
                  <a:cxn ang="0">
                    <a:pos x="T10" y="T11"/>
                  </a:cxn>
                </a:cxnLst>
                <a:rect l="0" t="0" r="r" b="b"/>
                <a:pathLst>
                  <a:path w="45" h="75">
                    <a:moveTo>
                      <a:pt x="45" y="45"/>
                    </a:moveTo>
                    <a:cubicBezTo>
                      <a:pt x="0" y="0"/>
                      <a:pt x="0" y="0"/>
                      <a:pt x="0" y="0"/>
                    </a:cubicBezTo>
                    <a:cubicBezTo>
                      <a:pt x="0" y="63"/>
                      <a:pt x="0" y="63"/>
                      <a:pt x="0" y="63"/>
                    </a:cubicBezTo>
                    <a:cubicBezTo>
                      <a:pt x="0" y="68"/>
                      <a:pt x="3" y="72"/>
                      <a:pt x="7" y="74"/>
                    </a:cubicBezTo>
                    <a:cubicBezTo>
                      <a:pt x="11" y="75"/>
                      <a:pt x="16" y="74"/>
                      <a:pt x="19" y="71"/>
                    </a:cubicBezTo>
                    <a:lnTo>
                      <a:pt x="45" y="45"/>
                    </a:lnTo>
                    <a:close/>
                  </a:path>
                </a:pathLst>
              </a:custGeom>
              <a:solidFill>
                <a:schemeClr val="bg2"/>
              </a:solidFill>
              <a:ln>
                <a:noFill/>
              </a:ln>
            </p:spPr>
            <p:txBody>
              <a:bodyPr vert="horz" wrap="square" lIns="91440" tIns="45720" rIns="91440" bIns="45720" numCol="1" anchor="t" anchorCtr="0" compatLnSpc="1">
                <a:scene3d>
                  <a:camera prst="orthographicFront"/>
                  <a:lightRig rig="threePt" dir="t"/>
                </a:scene3d>
                <a:sp3d contourW="12700"/>
              </a:bodyPr>
              <a:lstStyle/>
              <a:p>
                <a:pPr defTabSz="914400">
                  <a:defRPr/>
                </a:pPr>
                <a:endParaRPr lang="en-US">
                  <a:solidFill>
                    <a:schemeClr val="tx1"/>
                  </a:solidFill>
                  <a:cs typeface="+mn-ea"/>
                  <a:sym typeface="+mn-lt"/>
                </a:endParaRPr>
              </a:p>
            </p:txBody>
          </p:sp>
          <p:sp>
            <p:nvSpPr>
              <p:cNvPr id="122" name="îş1ide"/>
              <p:cNvSpPr/>
              <p:nvPr/>
            </p:nvSpPr>
            <p:spPr bwMode="auto">
              <a:xfrm rot="10800000" flipV="1">
                <a:off x="654051" y="2777200"/>
                <a:ext cx="3261318" cy="602657"/>
              </a:xfrm>
              <a:prstGeom prst="rect">
                <a:avLst/>
              </a:prstGeom>
              <a:solidFill>
                <a:srgbClr val="435D9A"/>
              </a:solidFill>
              <a:ln>
                <a:noFill/>
              </a:ln>
            </p:spPr>
            <p:txBody>
              <a:bodyPr vert="horz" wrap="none" lIns="91440" tIns="45720" rIns="91440" bIns="45720" numCol="1" anchor="ctr" anchorCtr="0" compatLnSpc="1">
                <a:normAutofit/>
                <a:scene3d>
                  <a:camera prst="orthographicFront"/>
                  <a:lightRig rig="threePt" dir="t"/>
                </a:scene3d>
                <a:sp3d contourW="12700"/>
              </a:bodyPr>
              <a:lstStyle/>
              <a:p>
                <a:pPr algn="ctr" defTabSz="914400">
                  <a:defRPr/>
                </a:pPr>
                <a:endParaRPr lang="en-US" sz="2000" b="1" dirty="0">
                  <a:solidFill>
                    <a:schemeClr val="tx1"/>
                  </a:solidFill>
                  <a:cs typeface="+mn-ea"/>
                  <a:sym typeface="+mn-lt"/>
                </a:endParaRPr>
              </a:p>
            </p:txBody>
          </p:sp>
        </p:grpSp>
        <p:sp>
          <p:nvSpPr>
            <p:cNvPr id="123" name="îSḷïďe"/>
            <p:cNvSpPr/>
            <p:nvPr/>
          </p:nvSpPr>
          <p:spPr bwMode="auto">
            <a:xfrm>
              <a:off x="7432995" y="4689002"/>
              <a:ext cx="179996" cy="179996"/>
            </a:xfrm>
            <a:prstGeom prst="ellipse">
              <a:avLst/>
            </a:prstGeom>
            <a:solidFill>
              <a:srgbClr val="404040"/>
            </a:solidFill>
            <a:ln w="38100">
              <a:solidFill>
                <a:schemeClr val="bg1"/>
              </a:solidFill>
            </a:ln>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contourW="12700"/>
            </a:bodyPr>
            <a:lstStyle/>
            <a:p>
              <a:pPr algn="ctr"/>
              <a:endParaRPr lang="zh-CN" altLang="en-US" dirty="0">
                <a:solidFill>
                  <a:schemeClr val="tx1"/>
                </a:solidFill>
                <a:cs typeface="+mn-ea"/>
                <a:sym typeface="+mn-lt"/>
              </a:endParaRPr>
            </a:p>
          </p:txBody>
        </p:sp>
        <p:sp>
          <p:nvSpPr>
            <p:cNvPr id="125" name="îSḻîdè"/>
            <p:cNvSpPr/>
            <p:nvPr/>
          </p:nvSpPr>
          <p:spPr bwMode="auto">
            <a:xfrm>
              <a:off x="11254236" y="4689002"/>
              <a:ext cx="179996" cy="179996"/>
            </a:xfrm>
            <a:prstGeom prst="ellipse">
              <a:avLst/>
            </a:prstGeom>
            <a:solidFill>
              <a:srgbClr val="404040"/>
            </a:solidFill>
            <a:ln w="38100">
              <a:solidFill>
                <a:schemeClr val="bg1"/>
              </a:solidFill>
            </a:ln>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contourW="12700"/>
            </a:bodyPr>
            <a:lstStyle/>
            <a:p>
              <a:pPr algn="ctr"/>
              <a:endParaRPr lang="zh-CN" altLang="en-US" dirty="0">
                <a:solidFill>
                  <a:schemeClr val="tx1"/>
                </a:solidFill>
                <a:cs typeface="+mn-ea"/>
                <a:sym typeface="+mn-lt"/>
              </a:endParaRPr>
            </a:p>
          </p:txBody>
        </p:sp>
        <p:cxnSp>
          <p:nvCxnSpPr>
            <p:cNvPr id="127" name="直接连接符 16"/>
            <p:cNvCxnSpPr>
              <a:stCxn id="123" idx="0"/>
            </p:cNvCxnSpPr>
            <p:nvPr/>
          </p:nvCxnSpPr>
          <p:spPr>
            <a:xfrm flipV="1">
              <a:off x="7522993" y="3461624"/>
              <a:ext cx="0" cy="12273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8" name="直接连接符 17"/>
            <p:cNvCxnSpPr/>
            <p:nvPr/>
          </p:nvCxnSpPr>
          <p:spPr>
            <a:xfrm flipV="1">
              <a:off x="11344234" y="2308860"/>
              <a:ext cx="0" cy="2380142"/>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29" name="PA-组合 2"/>
          <p:cNvGrpSpPr/>
          <p:nvPr>
            <p:custDataLst>
              <p:tags r:id="rId3"/>
            </p:custDataLst>
          </p:nvPr>
        </p:nvGrpSpPr>
        <p:grpSpPr>
          <a:xfrm>
            <a:off x="1371246" y="4068094"/>
            <a:ext cx="2214397" cy="1304279"/>
            <a:chOff x="5926136" y="5118310"/>
            <a:chExt cx="2715044" cy="1304279"/>
          </a:xfrm>
        </p:grpSpPr>
        <p:sp>
          <p:nvSpPr>
            <p:cNvPr id="130" name="PA-文本框 6"/>
            <p:cNvSpPr txBox="1"/>
            <p:nvPr>
              <p:custDataLst>
                <p:tags r:id="rId4"/>
              </p:custDataLst>
            </p:nvPr>
          </p:nvSpPr>
          <p:spPr>
            <a:xfrm>
              <a:off x="5926136" y="5118310"/>
              <a:ext cx="2627658" cy="362792"/>
            </a:xfrm>
            <a:prstGeom prst="rect">
              <a:avLst/>
            </a:prstGeom>
            <a:noFill/>
          </p:spPr>
          <p:txBody>
            <a:bodyPr wrap="square" rtlCol="0">
              <a:spAutoFit/>
            </a:bodyPr>
            <a:lstStyle/>
            <a:p>
              <a:pPr algn="l">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131" name="PA-文本框 42"/>
            <p:cNvSpPr txBox="1"/>
            <p:nvPr>
              <p:custDataLst>
                <p:tags r:id="rId5"/>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132" name="PA-组合 2"/>
          <p:cNvGrpSpPr/>
          <p:nvPr>
            <p:custDataLst>
              <p:tags r:id="rId6"/>
            </p:custDataLst>
          </p:nvPr>
        </p:nvGrpSpPr>
        <p:grpSpPr>
          <a:xfrm>
            <a:off x="4888588" y="3051150"/>
            <a:ext cx="2214397" cy="1335394"/>
            <a:chOff x="5926136" y="5087195"/>
            <a:chExt cx="2715044" cy="1335394"/>
          </a:xfrm>
        </p:grpSpPr>
        <p:sp>
          <p:nvSpPr>
            <p:cNvPr id="133" name="PA-文本框 6"/>
            <p:cNvSpPr txBox="1"/>
            <p:nvPr>
              <p:custDataLst>
                <p:tags r:id="rId7"/>
              </p:custDataLst>
            </p:nvPr>
          </p:nvSpPr>
          <p:spPr>
            <a:xfrm>
              <a:off x="5926136" y="5087195"/>
              <a:ext cx="2569266" cy="362792"/>
            </a:xfrm>
            <a:prstGeom prst="rect">
              <a:avLst/>
            </a:prstGeom>
            <a:noFill/>
          </p:spPr>
          <p:txBody>
            <a:bodyPr wrap="square" rtlCol="0">
              <a:spAutoFit/>
            </a:bodyPr>
            <a:lstStyle/>
            <a:p>
              <a:pPr algn="l">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134" name="PA-文本框 42"/>
            <p:cNvSpPr txBox="1"/>
            <p:nvPr>
              <p:custDataLst>
                <p:tags r:id="rId8"/>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grpSp>
        <p:nvGrpSpPr>
          <p:cNvPr id="135" name="PA-组合 2"/>
          <p:cNvGrpSpPr/>
          <p:nvPr>
            <p:custDataLst>
              <p:tags r:id="rId9"/>
            </p:custDataLst>
          </p:nvPr>
        </p:nvGrpSpPr>
        <p:grpSpPr>
          <a:xfrm>
            <a:off x="8325587" y="2055195"/>
            <a:ext cx="2214397" cy="1335394"/>
            <a:chOff x="5926136" y="5087195"/>
            <a:chExt cx="2715044" cy="1335394"/>
          </a:xfrm>
        </p:grpSpPr>
        <p:sp>
          <p:nvSpPr>
            <p:cNvPr id="136" name="PA-文本框 6"/>
            <p:cNvSpPr txBox="1"/>
            <p:nvPr>
              <p:custDataLst>
                <p:tags r:id="rId10"/>
              </p:custDataLst>
            </p:nvPr>
          </p:nvSpPr>
          <p:spPr>
            <a:xfrm>
              <a:off x="5926136" y="5087195"/>
              <a:ext cx="2527223" cy="362792"/>
            </a:xfrm>
            <a:prstGeom prst="rect">
              <a:avLst/>
            </a:prstGeom>
            <a:noFill/>
          </p:spPr>
          <p:txBody>
            <a:bodyPr wrap="square" rtlCol="0">
              <a:spAutoFit/>
            </a:bodyPr>
            <a:lstStyle/>
            <a:p>
              <a:pPr algn="l">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137" name="PA-文本框 42"/>
            <p:cNvSpPr txBox="1"/>
            <p:nvPr>
              <p:custDataLst>
                <p:tags r:id="rId11"/>
              </p:custDataLst>
            </p:nvPr>
          </p:nvSpPr>
          <p:spPr>
            <a:xfrm>
              <a:off x="5926137" y="5372299"/>
              <a:ext cx="2715043" cy="1050290"/>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200" dirty="0">
                  <a:solidFill>
                    <a:schemeClr val="tx1"/>
                  </a:solidFill>
                  <a:latin typeface="+mn-lt"/>
                  <a:ea typeface="+mn-ea"/>
                  <a:cs typeface="+mn-ea"/>
                  <a:sym typeface="+mn-lt"/>
                </a:rPr>
                <a:t>用户可以在投影仪或者计算机上进行演示也可以将演示文稿打印出来制作成胶片以便应用到更广泛的领域中</a:t>
              </a:r>
              <a:endParaRPr lang="zh-CN" altLang="en-US" sz="1200" dirty="0">
                <a:solidFill>
                  <a:schemeClr val="tx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par>
                                <p:cTn id="13" presetID="42" presetClass="entr" presetSubtype="0" fill="hold" nodeType="with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1000"/>
                                        <p:tgtEl>
                                          <p:spTgt spid="107"/>
                                        </p:tgtEl>
                                      </p:cBhvr>
                                    </p:animEffect>
                                    <p:anim calcmode="lin" valueType="num">
                                      <p:cBhvr>
                                        <p:cTn id="16" dur="1000" fill="hold"/>
                                        <p:tgtEl>
                                          <p:spTgt spid="107"/>
                                        </p:tgtEl>
                                        <p:attrNameLst>
                                          <p:attrName>ppt_x</p:attrName>
                                        </p:attrNameLst>
                                      </p:cBhvr>
                                      <p:tavLst>
                                        <p:tav tm="0">
                                          <p:val>
                                            <p:strVal val="#ppt_x"/>
                                          </p:val>
                                        </p:tav>
                                        <p:tav tm="100000">
                                          <p:val>
                                            <p:strVal val="#ppt_x"/>
                                          </p:val>
                                        </p:tav>
                                      </p:tavLst>
                                    </p:anim>
                                    <p:anim calcmode="lin" valueType="num">
                                      <p:cBhvr>
                                        <p:cTn id="17" dur="1000" fill="hold"/>
                                        <p:tgtEl>
                                          <p:spTgt spid="107"/>
                                        </p:tgtEl>
                                        <p:attrNameLst>
                                          <p:attrName>ppt_y</p:attrName>
                                        </p:attrNameLst>
                                      </p:cBhvr>
                                      <p:tavLst>
                                        <p:tav tm="0">
                                          <p:val>
                                            <p:strVal val="#ppt_y+.1"/>
                                          </p:val>
                                        </p:tav>
                                        <p:tav tm="100000">
                                          <p:val>
                                            <p:strVal val="#ppt_y"/>
                                          </p:val>
                                        </p:tav>
                                      </p:tavLst>
                                    </p:anim>
                                  </p:childTnLst>
                                </p:cTn>
                              </p:par>
                              <p:par>
                                <p:cTn id="18" presetID="22" presetClass="entr" presetSubtype="1" fill="hold" nodeType="withEffect">
                                  <p:stCondLst>
                                    <p:cond delay="0"/>
                                  </p:stCondLst>
                                  <p:childTnLst>
                                    <p:set>
                                      <p:cBhvr>
                                        <p:cTn id="19" dur="1" fill="hold">
                                          <p:stCondLst>
                                            <p:cond delay="0"/>
                                          </p:stCondLst>
                                        </p:cTn>
                                        <p:tgtEl>
                                          <p:spTgt spid="129"/>
                                        </p:tgtEl>
                                        <p:attrNameLst>
                                          <p:attrName>style.visibility</p:attrName>
                                        </p:attrNameLst>
                                      </p:cBhvr>
                                      <p:to>
                                        <p:strVal val="visible"/>
                                      </p:to>
                                    </p:set>
                                    <p:animEffect transition="in" filter="wipe(up)">
                                      <p:cBhvr>
                                        <p:cTn id="20" dur="500"/>
                                        <p:tgtEl>
                                          <p:spTgt spid="129"/>
                                        </p:tgtEl>
                                      </p:cBhvr>
                                    </p:animEffect>
                                  </p:childTnLst>
                                </p:cTn>
                              </p:par>
                              <p:par>
                                <p:cTn id="21" presetID="22" presetClass="entr" presetSubtype="1" fill="hold" nodeType="with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wipe(up)">
                                      <p:cBhvr>
                                        <p:cTn id="23" dur="500"/>
                                        <p:tgtEl>
                                          <p:spTgt spid="132"/>
                                        </p:tgtEl>
                                      </p:cBhvr>
                                    </p:animEffect>
                                  </p:childTnLst>
                                </p:cTn>
                              </p:par>
                              <p:par>
                                <p:cTn id="24" presetID="22" presetClass="entr" presetSubtype="1" fill="hold" nodeType="withEffect">
                                  <p:stCondLst>
                                    <p:cond delay="0"/>
                                  </p:stCondLst>
                                  <p:childTnLst>
                                    <p:set>
                                      <p:cBhvr>
                                        <p:cTn id="25" dur="1" fill="hold">
                                          <p:stCondLst>
                                            <p:cond delay="0"/>
                                          </p:stCondLst>
                                        </p:cTn>
                                        <p:tgtEl>
                                          <p:spTgt spid="135"/>
                                        </p:tgtEl>
                                        <p:attrNameLst>
                                          <p:attrName>style.visibility</p:attrName>
                                        </p:attrNameLst>
                                      </p:cBhvr>
                                      <p:to>
                                        <p:strVal val="visible"/>
                                      </p:to>
                                    </p:set>
                                    <p:animEffect transition="in" filter="wipe(up)">
                                      <p:cBhvr>
                                        <p:cTn id="2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0" y="4846320"/>
            <a:ext cx="12192000" cy="2010410"/>
            <a:chOff x="0" y="7632"/>
            <a:chExt cx="21462" cy="3166"/>
          </a:xfrm>
        </p:grpSpPr>
        <p:pic>
          <p:nvPicPr>
            <p:cNvPr id="7" name="图片 6" descr="组 2"/>
            <p:cNvPicPr>
              <a:picLocks noChangeAspect="1"/>
            </p:cNvPicPr>
            <p:nvPr/>
          </p:nvPicPr>
          <p:blipFill>
            <a:blip r:embed="rId1"/>
            <a:stretch>
              <a:fillRect/>
            </a:stretch>
          </p:blipFill>
          <p:spPr>
            <a:xfrm rot="5400000">
              <a:off x="3788" y="3844"/>
              <a:ext cx="3167" cy="10743"/>
            </a:xfrm>
            <a:prstGeom prst="rect">
              <a:avLst/>
            </a:prstGeom>
          </p:spPr>
        </p:pic>
        <p:pic>
          <p:nvPicPr>
            <p:cNvPr id="8" name="图片 7" descr="组 2"/>
            <p:cNvPicPr>
              <a:picLocks noChangeAspect="1"/>
            </p:cNvPicPr>
            <p:nvPr/>
          </p:nvPicPr>
          <p:blipFill>
            <a:blip r:embed="rId1"/>
            <a:stretch>
              <a:fillRect/>
            </a:stretch>
          </p:blipFill>
          <p:spPr>
            <a:xfrm rot="5400000">
              <a:off x="14508" y="3844"/>
              <a:ext cx="3167" cy="10743"/>
            </a:xfrm>
            <a:prstGeom prst="rect">
              <a:avLst/>
            </a:prstGeom>
          </p:spPr>
        </p:pic>
      </p:grpSp>
      <p:grpSp>
        <p:nvGrpSpPr>
          <p:cNvPr id="55" name="组合 54"/>
          <p:cNvGrpSpPr/>
          <p:nvPr/>
        </p:nvGrpSpPr>
        <p:grpSpPr>
          <a:xfrm>
            <a:off x="-1075690" y="-1028065"/>
            <a:ext cx="14394180" cy="8509000"/>
            <a:chOff x="-1694" y="-1619"/>
            <a:chExt cx="22668" cy="13400"/>
          </a:xfrm>
        </p:grpSpPr>
        <p:sp>
          <p:nvSpPr>
            <p:cNvPr id="48" name="椭圆 47"/>
            <p:cNvSpPr/>
            <p:nvPr/>
          </p:nvSpPr>
          <p:spPr>
            <a:xfrm>
              <a:off x="-1694" y="-1619"/>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14506" y="5313"/>
              <a:ext cx="6469" cy="6469"/>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5" name="组合 144"/>
          <p:cNvGrpSpPr/>
          <p:nvPr/>
        </p:nvGrpSpPr>
        <p:grpSpPr>
          <a:xfrm>
            <a:off x="560705" y="165100"/>
            <a:ext cx="11071225" cy="6482715"/>
            <a:chOff x="1038" y="260"/>
            <a:chExt cx="17435" cy="10209"/>
          </a:xfrm>
        </p:grpSpPr>
        <p:sp>
          <p:nvSpPr>
            <p:cNvPr id="146" name="文本框 145"/>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147" name="文本框 14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14" name="组合 13"/>
          <p:cNvGrpSpPr/>
          <p:nvPr/>
        </p:nvGrpSpPr>
        <p:grpSpPr>
          <a:xfrm>
            <a:off x="450215" y="866140"/>
            <a:ext cx="11182350" cy="5125720"/>
            <a:chOff x="709" y="1364"/>
            <a:chExt cx="17610" cy="8072"/>
          </a:xfrm>
        </p:grpSpPr>
        <p:sp>
          <p:nvSpPr>
            <p:cNvPr id="98" name="矩形 97"/>
            <p:cNvSpPr/>
            <p:nvPr/>
          </p:nvSpPr>
          <p:spPr>
            <a:xfrm>
              <a:off x="709" y="1364"/>
              <a:ext cx="17610" cy="8072"/>
            </a:xfrm>
            <a:prstGeom prst="rect">
              <a:avLst/>
            </a:prstGeom>
            <a:solidFill>
              <a:schemeClr val="bg1"/>
            </a:solid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3" name="任意多边形 2"/>
            <p:cNvSpPr/>
            <p:nvPr/>
          </p:nvSpPr>
          <p:spPr>
            <a:xfrm flipV="1">
              <a:off x="908"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4" name="任意多边形 3"/>
            <p:cNvSpPr/>
            <p:nvPr/>
          </p:nvSpPr>
          <p:spPr>
            <a:xfrm>
              <a:off x="908"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2" name="任意多边形 1"/>
            <p:cNvSpPr/>
            <p:nvPr/>
          </p:nvSpPr>
          <p:spPr>
            <a:xfrm flipH="1" flipV="1">
              <a:off x="17683" y="1593"/>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sp>
          <p:nvSpPr>
            <p:cNvPr id="5" name="任意多边形 4"/>
            <p:cNvSpPr/>
            <p:nvPr/>
          </p:nvSpPr>
          <p:spPr>
            <a:xfrm flipH="1">
              <a:off x="17683" y="8769"/>
              <a:ext cx="402" cy="402"/>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B4A7D"/>
                </a:solidFill>
                <a:cs typeface="+mn-ea"/>
                <a:sym typeface="+mn-lt"/>
              </a:endParaRPr>
            </a:p>
          </p:txBody>
        </p:sp>
      </p:grpSp>
      <p:grpSp>
        <p:nvGrpSpPr>
          <p:cNvPr id="58" name="组合 57"/>
          <p:cNvGrpSpPr/>
          <p:nvPr/>
        </p:nvGrpSpPr>
        <p:grpSpPr>
          <a:xfrm>
            <a:off x="696595" y="1141730"/>
            <a:ext cx="3766820" cy="635635"/>
            <a:chOff x="3227" y="3958"/>
            <a:chExt cx="5932" cy="1001"/>
          </a:xfrm>
        </p:grpSpPr>
        <p:sp>
          <p:nvSpPr>
            <p:cNvPr id="56" name="文本框 55"/>
            <p:cNvSpPr txBox="1"/>
            <p:nvPr/>
          </p:nvSpPr>
          <p:spPr>
            <a:xfrm>
              <a:off x="3227" y="4525"/>
              <a:ext cx="5932" cy="43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noProof="0" dirty="0">
                  <a:ln>
                    <a:noFill/>
                  </a:ln>
                  <a:solidFill>
                    <a:schemeClr val="tx1"/>
                  </a:solidFill>
                  <a:effectLst/>
                  <a:uLnTx/>
                  <a:uFillTx/>
                  <a:cs typeface="+mn-ea"/>
                  <a:sym typeface="+mn-lt"/>
                </a:rPr>
                <a:t>Click here to change your need text or word</a:t>
              </a:r>
              <a:endParaRPr lang="en-US" altLang="zh-CN" sz="1200" noProof="0" dirty="0">
                <a:ln>
                  <a:noFill/>
                </a:ln>
                <a:solidFill>
                  <a:schemeClr val="tx1"/>
                </a:solidFill>
                <a:effectLst/>
                <a:uLnTx/>
                <a:uFillTx/>
                <a:cs typeface="+mn-ea"/>
                <a:sym typeface="+mn-lt"/>
              </a:endParaRPr>
            </a:p>
          </p:txBody>
        </p:sp>
        <p:sp>
          <p:nvSpPr>
            <p:cNvPr id="57" name="文本框 56"/>
            <p:cNvSpPr txBox="1"/>
            <p:nvPr/>
          </p:nvSpPr>
          <p:spPr>
            <a:xfrm>
              <a:off x="3227" y="3958"/>
              <a:ext cx="4004" cy="727"/>
            </a:xfrm>
            <a:prstGeom prst="rect">
              <a:avLst/>
            </a:prstGeom>
            <a:noFill/>
          </p:spPr>
          <p:txBody>
            <a:bodyPr wrap="none" rtlCol="0">
              <a:spAutoFit/>
              <a:scene3d>
                <a:camera prst="orthographicFront"/>
                <a:lightRig rig="threePt" dir="t"/>
              </a:scene3d>
              <a:sp3d contourW="12700"/>
            </a:bodyPr>
            <a:lstStyle/>
            <a:p>
              <a:r>
                <a:rPr lang="en-US" altLang="zh-CN" sz="2400" dirty="0">
                  <a:solidFill>
                    <a:srgbClr val="435D9A"/>
                  </a:solidFill>
                  <a:cs typeface="+mn-ea"/>
                  <a:sym typeface="+mn-lt"/>
                </a:rPr>
                <a:t>01. </a:t>
              </a:r>
              <a:r>
                <a:rPr lang="zh-CN" altLang="en-US" sz="2400" dirty="0">
                  <a:solidFill>
                    <a:srgbClr val="435D9A"/>
                  </a:solidFill>
                  <a:cs typeface="+mn-ea"/>
                  <a:sym typeface="+mn-lt"/>
                </a:rPr>
                <a:t>工作整体思路</a:t>
              </a:r>
              <a:endParaRPr lang="zh-CN" altLang="en-US" sz="2400" dirty="0">
                <a:solidFill>
                  <a:srgbClr val="435D9A"/>
                </a:solidFill>
                <a:cs typeface="+mn-ea"/>
                <a:sym typeface="+mn-lt"/>
              </a:endParaRPr>
            </a:p>
          </p:txBody>
        </p:sp>
      </p:grpSp>
      <p:sp>
        <p:nvSpPr>
          <p:cNvPr id="6" name="PA-文本框 6"/>
          <p:cNvSpPr txBox="1"/>
          <p:nvPr>
            <p:custDataLst>
              <p:tags r:id="rId2"/>
            </p:custDataLst>
          </p:nvPr>
        </p:nvSpPr>
        <p:spPr>
          <a:xfrm>
            <a:off x="4362745" y="1684804"/>
            <a:ext cx="3466512" cy="362792"/>
          </a:xfrm>
          <a:prstGeom prst="rect">
            <a:avLst/>
          </a:prstGeom>
          <a:noFill/>
        </p:spPr>
        <p:txBody>
          <a:bodyPr wrap="square" rtlCol="0">
            <a:spAutoFit/>
          </a:bodyPr>
          <a:lstStyle/>
          <a:p>
            <a:pPr algn="ctr">
              <a:lnSpc>
                <a:spcPct val="120000"/>
              </a:lnSpc>
            </a:pPr>
            <a:r>
              <a:rPr lang="zh-CN" altLang="en-US" sz="1600" dirty="0">
                <a:solidFill>
                  <a:srgbClr val="435D9A"/>
                </a:solidFill>
                <a:cs typeface="+mn-ea"/>
                <a:sym typeface="+mn-lt"/>
              </a:rPr>
              <a:t>工作整体思路</a:t>
            </a:r>
            <a:endParaRPr lang="en-US" altLang="zh-CN" sz="1600" b="1" dirty="0">
              <a:solidFill>
                <a:schemeClr val="tx1"/>
              </a:solidFill>
              <a:cs typeface="+mn-ea"/>
              <a:sym typeface="+mn-lt"/>
            </a:endParaRPr>
          </a:p>
        </p:txBody>
      </p:sp>
      <p:sp>
        <p:nvSpPr>
          <p:cNvPr id="10" name="圆角矩形 9"/>
          <p:cNvSpPr/>
          <p:nvPr/>
        </p:nvSpPr>
        <p:spPr>
          <a:xfrm>
            <a:off x="985045" y="2929891"/>
            <a:ext cx="10221911" cy="2733894"/>
          </a:xfrm>
          <a:prstGeom prst="roundRect">
            <a:avLst>
              <a:gd name="adj" fmla="val 0"/>
            </a:avLst>
          </a:prstGeom>
          <a:solidFill>
            <a:schemeClr val="bg1"/>
          </a:solidFill>
          <a:ln w="12700" cmpd="sng">
            <a:solidFill>
              <a:schemeClr val="tx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cs typeface="+mn-ea"/>
              <a:sym typeface="+mn-lt"/>
            </a:endParaRPr>
          </a:p>
        </p:txBody>
      </p:sp>
      <p:sp>
        <p:nvSpPr>
          <p:cNvPr id="11" name="Oval 12"/>
          <p:cNvSpPr/>
          <p:nvPr/>
        </p:nvSpPr>
        <p:spPr>
          <a:xfrm>
            <a:off x="5399221" y="2234786"/>
            <a:ext cx="1320534" cy="1314752"/>
          </a:xfrm>
          <a:prstGeom prst="ellipse">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solidFill>
                <a:schemeClr val="tx1"/>
              </a:solidFill>
              <a:cs typeface="+mn-ea"/>
              <a:sym typeface="+mn-lt"/>
            </a:endParaRPr>
          </a:p>
        </p:txBody>
      </p:sp>
      <p:sp>
        <p:nvSpPr>
          <p:cNvPr id="12" name="Oval 16"/>
          <p:cNvSpPr/>
          <p:nvPr/>
        </p:nvSpPr>
        <p:spPr>
          <a:xfrm>
            <a:off x="6871469" y="2355777"/>
            <a:ext cx="1077488" cy="107277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solidFill>
                <a:schemeClr val="tx1"/>
              </a:solidFill>
              <a:cs typeface="+mn-ea"/>
              <a:sym typeface="+mn-lt"/>
            </a:endParaRPr>
          </a:p>
        </p:txBody>
      </p:sp>
      <p:sp>
        <p:nvSpPr>
          <p:cNvPr id="13" name="Oval 8"/>
          <p:cNvSpPr/>
          <p:nvPr/>
        </p:nvSpPr>
        <p:spPr>
          <a:xfrm>
            <a:off x="4170020" y="2355777"/>
            <a:ext cx="1077488" cy="107277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solidFill>
                <a:schemeClr val="tx1"/>
              </a:solidFill>
              <a:cs typeface="+mn-ea"/>
              <a:sym typeface="+mn-lt"/>
            </a:endParaRPr>
          </a:p>
        </p:txBody>
      </p:sp>
      <p:sp>
        <p:nvSpPr>
          <p:cNvPr id="22" name="Freeform 92"/>
          <p:cNvSpPr>
            <a:spLocks noEditPoints="1"/>
          </p:cNvSpPr>
          <p:nvPr/>
        </p:nvSpPr>
        <p:spPr bwMode="auto">
          <a:xfrm>
            <a:off x="4566154" y="2748650"/>
            <a:ext cx="282813" cy="286814"/>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rgbClr val="435D9A"/>
          </a:solidFill>
          <a:ln>
            <a:noFill/>
          </a:ln>
        </p:spPr>
        <p:txBody>
          <a:bodyPr vert="horz" wrap="square" lIns="89846" tIns="44923" rIns="89846" bIns="44923" numCol="1" anchor="t" anchorCtr="0" compatLnSpc="1"/>
          <a:lstStyle/>
          <a:p>
            <a:endParaRPr lang="en-US">
              <a:solidFill>
                <a:schemeClr val="tx1"/>
              </a:solidFill>
              <a:cs typeface="+mn-ea"/>
              <a:sym typeface="+mn-lt"/>
            </a:endParaRPr>
          </a:p>
        </p:txBody>
      </p:sp>
      <p:grpSp>
        <p:nvGrpSpPr>
          <p:cNvPr id="23" name="组合 22"/>
          <p:cNvGrpSpPr/>
          <p:nvPr/>
        </p:nvGrpSpPr>
        <p:grpSpPr>
          <a:xfrm>
            <a:off x="5854713" y="2635200"/>
            <a:ext cx="429677" cy="400265"/>
            <a:chOff x="6661150" y="233363"/>
            <a:chExt cx="320675" cy="300038"/>
          </a:xfrm>
          <a:solidFill>
            <a:schemeClr val="bg1"/>
          </a:solidFill>
        </p:grpSpPr>
        <p:sp>
          <p:nvSpPr>
            <p:cNvPr id="24"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25"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26"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27"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tx1"/>
                </a:solidFill>
                <a:cs typeface="+mn-ea"/>
                <a:sym typeface="+mn-lt"/>
              </a:endParaRPr>
            </a:p>
          </p:txBody>
        </p:sp>
      </p:grpSp>
      <p:sp>
        <p:nvSpPr>
          <p:cNvPr id="28" name="Freeform 140"/>
          <p:cNvSpPr>
            <a:spLocks noEditPoints="1"/>
          </p:cNvSpPr>
          <p:nvPr/>
        </p:nvSpPr>
        <p:spPr bwMode="auto">
          <a:xfrm>
            <a:off x="7261874" y="2741864"/>
            <a:ext cx="294892" cy="293602"/>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rgbClr val="435D9A"/>
          </a:solidFill>
          <a:ln>
            <a:noFill/>
          </a:ln>
        </p:spPr>
        <p:txBody>
          <a:bodyPr vert="horz" wrap="square" lIns="89846" tIns="44923" rIns="89846" bIns="44923" numCol="1" anchor="t" anchorCtr="0" compatLnSpc="1"/>
          <a:lstStyle/>
          <a:p>
            <a:endParaRPr lang="en-US">
              <a:solidFill>
                <a:schemeClr val="tx1"/>
              </a:solidFill>
              <a:cs typeface="+mn-ea"/>
              <a:sym typeface="+mn-lt"/>
            </a:endParaRPr>
          </a:p>
        </p:txBody>
      </p:sp>
      <p:sp>
        <p:nvSpPr>
          <p:cNvPr id="15" name="PA-文本框 9"/>
          <p:cNvSpPr txBox="1"/>
          <p:nvPr>
            <p:custDataLst>
              <p:tags r:id="rId3"/>
            </p:custDataLst>
          </p:nvPr>
        </p:nvSpPr>
        <p:spPr>
          <a:xfrm>
            <a:off x="1386205" y="3742690"/>
            <a:ext cx="9342755" cy="163957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ctr">
              <a:lnSpc>
                <a:spcPct val="120000"/>
              </a:lnSpc>
            </a:pPr>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kumimoji="1" lang="zh-CN" altLang="en-US" b="1" dirty="0">
              <a:solidFill>
                <a:schemeClr val="tx1"/>
              </a:solidFill>
              <a:latin typeface="+mn-lt"/>
              <a:ea typeface="+mn-ea"/>
              <a:cs typeface="+mn-ea"/>
              <a:sym typeface="+mn-lt"/>
            </a:endParaRPr>
          </a:p>
          <a:p>
            <a:pPr algn="ctr">
              <a:lnSpc>
                <a:spcPct val="120000"/>
              </a:lnSpc>
            </a:pPr>
            <a:r>
              <a:rPr lang="zh-CN" altLang="en-US" dirty="0">
                <a:solidFill>
                  <a:schemeClr val="tx1"/>
                </a:solidFill>
                <a:latin typeface="+mn-lt"/>
                <a:ea typeface="+mn-ea"/>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kumimoji="1" lang="zh-CN" altLang="en-US" b="1" dirty="0">
              <a:solidFill>
                <a:schemeClr val="tx1"/>
              </a:solidFill>
              <a:latin typeface="+mn-lt"/>
              <a:ea typeface="+mn-ea"/>
              <a:cs typeface="+mn-ea"/>
              <a:sym typeface="+mn-lt"/>
            </a:endParaRPr>
          </a:p>
          <a:p>
            <a:pPr algn="ctr">
              <a:lnSpc>
                <a:spcPct val="120000"/>
              </a:lnSpc>
            </a:pPr>
            <a:endParaRPr kumimoji="1" lang="zh-CN" altLang="en-US" b="1" dirty="0">
              <a:solidFill>
                <a:schemeClr val="tx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plus(in)">
                                      <p:cBhvr>
                                        <p:cTn id="12" dur="2000"/>
                                        <p:tgtEl>
                                          <p:spTgt spid="14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10" grpId="0" bldLvl="0" animBg="1"/>
      <p:bldP spid="10" grpId="1" animBg="1"/>
      <p:bldP spid="11" grpId="0" bldLvl="0" animBg="1"/>
      <p:bldP spid="11" grpId="1" animBg="1"/>
      <p:bldP spid="12" grpId="0" bldLvl="0" animBg="1"/>
      <p:bldP spid="12" grpId="1" animBg="1"/>
      <p:bldP spid="13" grpId="0" bldLvl="0" animBg="1"/>
      <p:bldP spid="13" grpId="1" animBg="1"/>
      <p:bldP spid="22" grpId="0" bldLvl="0" animBg="1"/>
      <p:bldP spid="22" grpId="1" animBg="1"/>
      <p:bldP spid="28" grpId="0" bldLvl="0" animBg="1"/>
      <p:bldP spid="28" grpId="1" animBg="1"/>
      <p:bldP spid="15" grpId="0"/>
      <p:bldP spid="1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组 2"/>
          <p:cNvPicPr>
            <a:picLocks noChangeAspect="1"/>
          </p:cNvPicPr>
          <p:nvPr/>
        </p:nvPicPr>
        <p:blipFill>
          <a:blip r:embed="rId1"/>
          <a:stretch>
            <a:fillRect/>
          </a:stretch>
        </p:blipFill>
        <p:spPr>
          <a:xfrm flipH="1">
            <a:off x="7930515" y="0"/>
            <a:ext cx="2011045" cy="6821805"/>
          </a:xfrm>
          <a:prstGeom prst="rect">
            <a:avLst/>
          </a:prstGeom>
        </p:spPr>
      </p:pic>
      <p:sp>
        <p:nvSpPr>
          <p:cNvPr id="19" name="椭圆 18"/>
          <p:cNvSpPr/>
          <p:nvPr/>
        </p:nvSpPr>
        <p:spPr>
          <a:xfrm flipH="1">
            <a:off x="7063105" y="1656715"/>
            <a:ext cx="3636645" cy="3636645"/>
          </a:xfrm>
          <a:prstGeom prst="ellipse">
            <a:avLst/>
          </a:prstGeom>
          <a:blipFill rotWithShape="1">
            <a:blip r:embed="rId2" cstate="screen"/>
            <a:stretch>
              <a:fillRect/>
            </a:stretch>
          </a:blipFill>
          <a:ln w="25400">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flipH="1">
            <a:off x="6303645" y="558165"/>
            <a:ext cx="5313045" cy="5843270"/>
            <a:chOff x="940" y="879"/>
            <a:chExt cx="8367" cy="9202"/>
          </a:xfrm>
        </p:grpSpPr>
        <p:sp>
          <p:nvSpPr>
            <p:cNvPr id="5" name="同心圆 4"/>
            <p:cNvSpPr/>
            <p:nvPr/>
          </p:nvSpPr>
          <p:spPr>
            <a:xfrm>
              <a:off x="940" y="1413"/>
              <a:ext cx="8119" cy="8119"/>
            </a:xfrm>
            <a:prstGeom prst="donut">
              <a:avLst>
                <a:gd name="adj" fmla="val 10998"/>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6683" y="879"/>
              <a:ext cx="2625" cy="9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895985" y="2704465"/>
            <a:ext cx="5269230" cy="1106805"/>
          </a:xfrm>
          <a:prstGeom prst="rect">
            <a:avLst/>
          </a:prstGeom>
          <a:noFill/>
        </p:spPr>
        <p:txBody>
          <a:bodyPr wrap="squar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defRPr sz="6600" b="1">
                <a:solidFill>
                  <a:srgbClr val="435D9A"/>
                </a:solidFill>
                <a:cs typeface="+mn-ea"/>
              </a:defRPr>
            </a:lvl1pPr>
          </a:lstStyle>
          <a:p>
            <a:r>
              <a:rPr lang="zh-CN" altLang="en-US" dirty="0">
                <a:sym typeface="+mn-lt"/>
              </a:rPr>
              <a:t>工作目标展示</a:t>
            </a:r>
            <a:endParaRPr lang="zh-CN" altLang="en-US" dirty="0">
              <a:sym typeface="+mn-lt"/>
            </a:endParaRPr>
          </a:p>
        </p:txBody>
      </p:sp>
      <p:sp>
        <p:nvSpPr>
          <p:cNvPr id="14" name="圆角矩形 13"/>
          <p:cNvSpPr/>
          <p:nvPr/>
        </p:nvSpPr>
        <p:spPr>
          <a:xfrm>
            <a:off x="621665" y="3949700"/>
            <a:ext cx="5817870" cy="549910"/>
          </a:xfrm>
          <a:prstGeom prst="roundRect">
            <a:avLst>
              <a:gd name="adj" fmla="val 0"/>
            </a:avLst>
          </a:prstGeom>
          <a:solidFill>
            <a:schemeClr val="bg1"/>
          </a:solidFill>
          <a:ln>
            <a:solidFill>
              <a:srgbClr val="435D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b="1" dirty="0">
                <a:solidFill>
                  <a:schemeClr val="tx1">
                    <a:lumMod val="75000"/>
                    <a:lumOff val="25000"/>
                  </a:schemeClr>
                </a:solidFill>
                <a:cs typeface="+mn-ea"/>
                <a:sym typeface="+mn-lt"/>
              </a:rPr>
              <a:t>-BLUE COLOR BUSINESS PLANNING TEMPLATE-</a:t>
            </a:r>
            <a:endParaRPr lang="en-US" altLang="zh-CN" b="1" dirty="0">
              <a:solidFill>
                <a:schemeClr val="tx1">
                  <a:lumMod val="75000"/>
                  <a:lumOff val="25000"/>
                </a:schemeClr>
              </a:solidFill>
              <a:cs typeface="+mn-ea"/>
              <a:sym typeface="+mn-lt"/>
            </a:endParaRPr>
          </a:p>
        </p:txBody>
      </p:sp>
      <p:grpSp>
        <p:nvGrpSpPr>
          <p:cNvPr id="25" name="组合 24"/>
          <p:cNvGrpSpPr/>
          <p:nvPr/>
        </p:nvGrpSpPr>
        <p:grpSpPr>
          <a:xfrm>
            <a:off x="264160" y="826135"/>
            <a:ext cx="6531610" cy="459740"/>
            <a:chOff x="7967" y="598"/>
            <a:chExt cx="10286" cy="724"/>
          </a:xfrm>
        </p:grpSpPr>
        <p:sp>
          <p:nvSpPr>
            <p:cNvPr id="15" name="文本框 14"/>
            <p:cNvSpPr txBox="1"/>
            <p:nvPr/>
          </p:nvSpPr>
          <p:spPr>
            <a:xfrm>
              <a:off x="7967" y="598"/>
              <a:ext cx="10287" cy="72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b="1" dirty="0">
                  <a:solidFill>
                    <a:srgbClr val="435D9A"/>
                  </a:solidFill>
                  <a:cs typeface="+mn-ea"/>
                  <a:sym typeface="+mn-lt"/>
                </a:rPr>
                <a:t>商业计划书</a:t>
              </a:r>
              <a:endParaRPr kumimoji="0" lang="zh-CN" altLang="en-US" sz="2400" b="1" i="0" u="none" strike="noStrike" kern="1200" cap="none" spc="0" normalizeH="0" baseline="0" noProof="0" dirty="0">
                <a:ln>
                  <a:noFill/>
                </a:ln>
                <a:solidFill>
                  <a:srgbClr val="435D9A"/>
                </a:solidFill>
                <a:effectLst/>
                <a:uLnTx/>
                <a:uFillTx/>
                <a:cs typeface="+mn-ea"/>
                <a:sym typeface="+mn-lt"/>
              </a:endParaRPr>
            </a:p>
          </p:txBody>
        </p:sp>
        <p:grpSp>
          <p:nvGrpSpPr>
            <p:cNvPr id="18" name="组合 17"/>
            <p:cNvGrpSpPr/>
            <p:nvPr/>
          </p:nvGrpSpPr>
          <p:grpSpPr>
            <a:xfrm>
              <a:off x="8530" y="914"/>
              <a:ext cx="8931" cy="0"/>
              <a:chOff x="8530" y="914"/>
              <a:chExt cx="8931" cy="0"/>
            </a:xfrm>
          </p:grpSpPr>
          <p:cxnSp>
            <p:nvCxnSpPr>
              <p:cNvPr id="16" name="直接连接符 15"/>
              <p:cNvCxnSpPr/>
              <p:nvPr/>
            </p:nvCxnSpPr>
            <p:spPr>
              <a:xfrm>
                <a:off x="14633"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530" y="914"/>
                <a:ext cx="2829" cy="0"/>
              </a:xfrm>
              <a:prstGeom prst="line">
                <a:avLst/>
              </a:prstGeom>
              <a:ln w="12700" cmpd="sng">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6" name="矩形 25"/>
          <p:cNvSpPr/>
          <p:nvPr/>
        </p:nvSpPr>
        <p:spPr>
          <a:xfrm>
            <a:off x="62166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汇报人：</a:t>
            </a:r>
            <a:r>
              <a:rPr lang="en-US" dirty="0" smtClean="0">
                <a:solidFill>
                  <a:schemeClr val="bg1"/>
                </a:solidFill>
                <a:cs typeface="+mn-ea"/>
                <a:sym typeface="+mn-lt"/>
              </a:rPr>
              <a:t>PC6</a:t>
            </a:r>
            <a:endParaRPr lang="en-US" dirty="0">
              <a:solidFill>
                <a:schemeClr val="bg1"/>
              </a:solidFill>
              <a:cs typeface="+mn-ea"/>
              <a:sym typeface="+mn-lt"/>
            </a:endParaRPr>
          </a:p>
        </p:txBody>
      </p:sp>
      <p:sp>
        <p:nvSpPr>
          <p:cNvPr id="27" name="矩形 26"/>
          <p:cNvSpPr/>
          <p:nvPr/>
        </p:nvSpPr>
        <p:spPr>
          <a:xfrm>
            <a:off x="3836035" y="5111750"/>
            <a:ext cx="2603500" cy="549910"/>
          </a:xfrm>
          <a:prstGeom prst="rect">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smtClean="0">
                <a:solidFill>
                  <a:schemeClr val="bg1"/>
                </a:solidFill>
                <a:cs typeface="+mn-ea"/>
                <a:sym typeface="+mn-lt"/>
              </a:rPr>
              <a:t>时间：</a:t>
            </a:r>
            <a:r>
              <a:rPr lang="en-US" altLang="zh-CN" dirty="0" smtClean="0">
                <a:solidFill>
                  <a:schemeClr val="bg1"/>
                </a:solidFill>
                <a:cs typeface="+mn-ea"/>
                <a:sym typeface="+mn-lt"/>
              </a:rPr>
              <a:t>20XX</a:t>
            </a:r>
            <a:endParaRPr lang="en-US" altLang="zh-CN" dirty="0">
              <a:solidFill>
                <a:schemeClr val="bg1"/>
              </a:solidFill>
              <a:cs typeface="+mn-ea"/>
              <a:sym typeface="+mn-lt"/>
            </a:endParaRPr>
          </a:p>
        </p:txBody>
      </p:sp>
      <p:grpSp>
        <p:nvGrpSpPr>
          <p:cNvPr id="78" name="组合 77"/>
          <p:cNvGrpSpPr/>
          <p:nvPr/>
        </p:nvGrpSpPr>
        <p:grpSpPr>
          <a:xfrm>
            <a:off x="560705" y="164783"/>
            <a:ext cx="11071225" cy="6483032"/>
            <a:chOff x="1038" y="260"/>
            <a:chExt cx="17435" cy="10209"/>
          </a:xfrm>
        </p:grpSpPr>
        <p:sp>
          <p:nvSpPr>
            <p:cNvPr id="144" name="文本框 143"/>
            <p:cNvSpPr txBox="1"/>
            <p:nvPr/>
          </p:nvSpPr>
          <p:spPr>
            <a:xfrm>
              <a:off x="1038" y="10035"/>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sp>
          <p:nvSpPr>
            <p:cNvPr id="77" name="文本框 76"/>
            <p:cNvSpPr txBox="1"/>
            <p:nvPr/>
          </p:nvSpPr>
          <p:spPr>
            <a:xfrm>
              <a:off x="1038" y="260"/>
              <a:ext cx="17435" cy="434"/>
            </a:xfrm>
            <a:prstGeom prst="rect">
              <a:avLst/>
            </a:prstGeom>
            <a:noFill/>
            <a:extLst>
              <a:ext uri="{909E8E84-426E-40DD-AFC4-6F175D3DCCD1}">
                <a14:hiddenFill xmlns:a14="http://schemas.microsoft.com/office/drawing/2010/main">
                  <a:grpFill/>
                </a14:hiddenFill>
              </a:ext>
            </a:extLst>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sz="1200" b="0" i="0" u="none" strike="noStrike" kern="1200" cap="none" spc="0" normalizeH="0" baseline="0" noProof="0" dirty="0">
                  <a:ln>
                    <a:noFill/>
                  </a:ln>
                  <a:solidFill>
                    <a:schemeClr val="tx1"/>
                  </a:solidFill>
                  <a:effectLst/>
                  <a:uLnTx/>
                  <a:uFillTx/>
                  <a:cs typeface="+mn-ea"/>
                  <a:sym typeface="+mn-lt"/>
                </a:rPr>
                <a:t> 商业计划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商业策划 </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项目计划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创业计划</a:t>
              </a:r>
              <a:r>
                <a:rPr kumimoji="0" lang="en-US" sz="1200" b="0" i="0" u="none" strike="noStrike" kern="1200" cap="none" spc="0" normalizeH="0" baseline="0" noProof="0" dirty="0">
                  <a:ln>
                    <a:noFill/>
                  </a:ln>
                  <a:solidFill>
                    <a:schemeClr val="tx1"/>
                  </a:solidFill>
                  <a:effectLst/>
                  <a:uLnTx/>
                  <a:uFillTx/>
                  <a:cs typeface="+mn-ea"/>
                  <a:sym typeface="+mn-lt"/>
                </a:rPr>
                <a:t>.</a:t>
              </a:r>
              <a:r>
                <a:rPr kumimoji="0" sz="1200" b="0" i="0" u="none" strike="noStrike" kern="1200" cap="none" spc="0" normalizeH="0" baseline="0" noProof="0" dirty="0">
                  <a:ln>
                    <a:noFill/>
                  </a:ln>
                  <a:solidFill>
                    <a:schemeClr val="tx1"/>
                  </a:solidFill>
                  <a:effectLst/>
                  <a:uLnTx/>
                  <a:uFillTx/>
                  <a:cs typeface="+mn-ea"/>
                  <a:sym typeface="+mn-lt"/>
                </a:rPr>
                <a:t> 融资计划书 </a:t>
              </a:r>
              <a:endParaRPr kumimoji="0" sz="1200" b="0" i="0" u="none" strike="noStrike" kern="1200" cap="none" spc="0" normalizeH="0" baseline="0" noProof="0" dirty="0">
                <a:ln>
                  <a:noFill/>
                </a:ln>
                <a:solidFill>
                  <a:schemeClr val="tx1"/>
                </a:solidFill>
                <a:effectLst/>
                <a:uLnTx/>
                <a:uFillTx/>
                <a:cs typeface="+mn-ea"/>
                <a:sym typeface="+mn-lt"/>
              </a:endParaRPr>
            </a:p>
          </p:txBody>
        </p:sp>
      </p:grpSp>
      <p:grpSp>
        <p:nvGrpSpPr>
          <p:cNvPr id="32" name="组合 31"/>
          <p:cNvGrpSpPr/>
          <p:nvPr/>
        </p:nvGrpSpPr>
        <p:grpSpPr>
          <a:xfrm>
            <a:off x="2469515" y="1671955"/>
            <a:ext cx="2122170" cy="944880"/>
            <a:chOff x="14228" y="2682"/>
            <a:chExt cx="3342" cy="1488"/>
          </a:xfrm>
        </p:grpSpPr>
        <p:grpSp>
          <p:nvGrpSpPr>
            <p:cNvPr id="2" name="组合 1"/>
            <p:cNvGrpSpPr/>
            <p:nvPr/>
          </p:nvGrpSpPr>
          <p:grpSpPr>
            <a:xfrm>
              <a:off x="14228" y="2682"/>
              <a:ext cx="3343" cy="1489"/>
              <a:chOff x="14228" y="2672"/>
              <a:chExt cx="3343" cy="1489"/>
            </a:xfrm>
          </p:grpSpPr>
          <p:sp>
            <p:nvSpPr>
              <p:cNvPr id="4" name="圆角矩形 3"/>
              <p:cNvSpPr/>
              <p:nvPr/>
            </p:nvSpPr>
            <p:spPr>
              <a:xfrm>
                <a:off x="14228" y="2672"/>
                <a:ext cx="3343" cy="1489"/>
              </a:xfrm>
              <a:prstGeom prst="roundRect">
                <a:avLst>
                  <a:gd name="adj" fmla="val 0"/>
                </a:avLst>
              </a:prstGeom>
              <a:solidFill>
                <a:srgbClr val="435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4364" y="3103"/>
                <a:ext cx="3071" cy="62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b="1" dirty="0">
                    <a:solidFill>
                      <a:schemeClr val="bg1"/>
                    </a:solidFill>
                    <a:cs typeface="+mn-ea"/>
                    <a:sym typeface="+mn-lt"/>
                  </a:rPr>
                  <a:t>PART &amp;</a:t>
                </a:r>
                <a:r>
                  <a:rPr lang="en-US" altLang="zh-CN" sz="2000" b="1" noProof="0" dirty="0">
                    <a:ln>
                      <a:noFill/>
                    </a:ln>
                    <a:solidFill>
                      <a:schemeClr val="bg1"/>
                    </a:solidFill>
                    <a:effectLst/>
                    <a:uLnTx/>
                    <a:uFillTx/>
                    <a:cs typeface="+mn-ea"/>
                    <a:sym typeface="+mn-lt"/>
                  </a:rPr>
                  <a:t>02</a:t>
                </a:r>
                <a:endParaRPr kumimoji="0" lang="en-US" altLang="zh-CN" sz="2000" b="1" i="0" u="none" strike="noStrike" kern="1200" cap="none" spc="0" normalizeH="0" baseline="0" noProof="0" dirty="0">
                  <a:ln>
                    <a:noFill/>
                  </a:ln>
                  <a:solidFill>
                    <a:schemeClr val="bg1"/>
                  </a:solidFill>
                  <a:effectLst/>
                  <a:uLnTx/>
                  <a:uFillTx/>
                  <a:cs typeface="+mn-ea"/>
                  <a:sym typeface="+mn-lt"/>
                </a:endParaRPr>
              </a:p>
            </p:txBody>
          </p:sp>
        </p:grpSp>
        <p:grpSp>
          <p:nvGrpSpPr>
            <p:cNvPr id="31" name="组合 30"/>
            <p:cNvGrpSpPr/>
            <p:nvPr/>
          </p:nvGrpSpPr>
          <p:grpSpPr>
            <a:xfrm>
              <a:off x="14362" y="2833"/>
              <a:ext cx="3103" cy="1188"/>
              <a:chOff x="14347" y="2698"/>
              <a:chExt cx="3103" cy="1188"/>
            </a:xfrm>
          </p:grpSpPr>
          <p:grpSp>
            <p:nvGrpSpPr>
              <p:cNvPr id="24" name="组合 23"/>
              <p:cNvGrpSpPr/>
              <p:nvPr/>
            </p:nvGrpSpPr>
            <p:grpSpPr>
              <a:xfrm>
                <a:off x="17296" y="2698"/>
                <a:ext cx="154" cy="1189"/>
                <a:chOff x="8961" y="3498"/>
                <a:chExt cx="154" cy="1189"/>
              </a:xfrm>
              <a:solidFill>
                <a:schemeClr val="bg1"/>
              </a:solidFill>
            </p:grpSpPr>
            <p:sp>
              <p:nvSpPr>
                <p:cNvPr id="22" name="任意多边形 21"/>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23" name="任意多边形 22"/>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nvGrpSpPr>
              <p:cNvPr id="28" name="组合 27"/>
              <p:cNvGrpSpPr/>
              <p:nvPr/>
            </p:nvGrpSpPr>
            <p:grpSpPr>
              <a:xfrm flipH="1">
                <a:off x="14347" y="2698"/>
                <a:ext cx="154" cy="1189"/>
                <a:chOff x="8961" y="3498"/>
                <a:chExt cx="154" cy="1189"/>
              </a:xfrm>
              <a:solidFill>
                <a:schemeClr val="bg1"/>
              </a:solidFill>
            </p:grpSpPr>
            <p:sp>
              <p:nvSpPr>
                <p:cNvPr id="29" name="任意多边形 28"/>
                <p:cNvSpPr/>
                <p:nvPr/>
              </p:nvSpPr>
              <p:spPr>
                <a:xfrm flipH="1">
                  <a:off x="8961" y="4534"/>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sp>
              <p:nvSpPr>
                <p:cNvPr id="30" name="任意多边形 29"/>
                <p:cNvSpPr/>
                <p:nvPr/>
              </p:nvSpPr>
              <p:spPr>
                <a:xfrm flipH="1" flipV="1">
                  <a:off x="8961" y="3498"/>
                  <a:ext cx="153" cy="153"/>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5D9A"/>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ppt_y</p:attrName>
                                        </p:attrNameLst>
                                      </p:cBhvr>
                                      <p:tavLst>
                                        <p:tav tm="0">
                                          <p:val>
                                            <p:strVal val="#ppt_y+#ppt_h*1.125000"/>
                                          </p:val>
                                        </p:tav>
                                        <p:tav tm="100000">
                                          <p:val>
                                            <p:strVal val="#ppt_y"/>
                                          </p:val>
                                        </p:tav>
                                      </p:tavLst>
                                    </p:anim>
                                    <p:animEffect transition="in" filter="wipe(up)">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dissolv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13" presetClass="entr" presetSubtype="16" fill="hold" nodeType="click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plus(in)">
                                      <p:cBhvr>
                                        <p:cTn id="57"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9" grpId="1" animBg="1"/>
      <p:bldP spid="9" grpId="0"/>
      <p:bldP spid="9" grpId="1"/>
      <p:bldP spid="14" grpId="0" bldLvl="0" animBg="1"/>
      <p:bldP spid="14" grpId="1" animBg="1"/>
      <p:bldP spid="26" grpId="0" bldLvl="0" animBg="1"/>
      <p:bldP spid="26" grpId="1" animBg="1"/>
      <p:bldP spid="27" grpId="0" bldLvl="0" animBg="1"/>
      <p:bldP spid="27" grpId="1" animBg="1"/>
    </p:bldLst>
  </p:timing>
</p:sld>
</file>

<file path=ppt/tags/tag1.xml><?xml version="1.0" encoding="utf-8"?>
<p:tagLst xmlns:p="http://schemas.openxmlformats.org/presentationml/2006/main">
  <p:tag name="ISLIDE.DIAGRAM" val="8e40a7f1-bfcf-4050-ab7d-3dc0a252748a"/>
</p:tagLst>
</file>

<file path=ppt/tags/tag10.xml><?xml version="1.0" encoding="utf-8"?>
<p:tagLst xmlns:p="http://schemas.openxmlformats.org/presentationml/2006/main">
  <p:tag name="PA" val="v5.1.0"/>
</p:tagLst>
</file>

<file path=ppt/tags/tag11.xml><?xml version="1.0" encoding="utf-8"?>
<p:tagLst xmlns:p="http://schemas.openxmlformats.org/presentationml/2006/main">
  <p:tag name="PA" val="v5.1.0"/>
</p:tagLst>
</file>

<file path=ppt/tags/tag12.xml><?xml version="1.0" encoding="utf-8"?>
<p:tagLst xmlns:p="http://schemas.openxmlformats.org/presentationml/2006/main">
  <p:tag name="PA" val="v5.1.0"/>
</p:tagLst>
</file>

<file path=ppt/tags/tag13.xml><?xml version="1.0" encoding="utf-8"?>
<p:tagLst xmlns:p="http://schemas.openxmlformats.org/presentationml/2006/main">
  <p:tag name="PA" val="v5.1.0"/>
</p:tagLst>
</file>

<file path=ppt/tags/tag14.xml><?xml version="1.0" encoding="utf-8"?>
<p:tagLst xmlns:p="http://schemas.openxmlformats.org/presentationml/2006/main">
  <p:tag name="PA" val="v5.1.0"/>
</p:tagLst>
</file>

<file path=ppt/tags/tag15.xml><?xml version="1.0" encoding="utf-8"?>
<p:tagLst xmlns:p="http://schemas.openxmlformats.org/presentationml/2006/main">
  <p:tag name="PA" val="v5.1.0"/>
</p:tagLst>
</file>

<file path=ppt/tags/tag16.xml><?xml version="1.0" encoding="utf-8"?>
<p:tagLst xmlns:p="http://schemas.openxmlformats.org/presentationml/2006/main">
  <p:tag name="PA" val="v5.1.0"/>
</p:tagLst>
</file>

<file path=ppt/tags/tag17.xml><?xml version="1.0" encoding="utf-8"?>
<p:tagLst xmlns:p="http://schemas.openxmlformats.org/presentationml/2006/main">
  <p:tag name="PA" val="v5.1.0"/>
</p:tagLst>
</file>

<file path=ppt/tags/tag18.xml><?xml version="1.0" encoding="utf-8"?>
<p:tagLst xmlns:p="http://schemas.openxmlformats.org/presentationml/2006/main">
  <p:tag name="PA" val="v5.1.0"/>
</p:tagLst>
</file>

<file path=ppt/tags/tag19.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20.xml><?xml version="1.0" encoding="utf-8"?>
<p:tagLst xmlns:p="http://schemas.openxmlformats.org/presentationml/2006/main">
  <p:tag name="PA" val="v5.1.0"/>
</p:tagLst>
</file>

<file path=ppt/tags/tag21.xml><?xml version="1.0" encoding="utf-8"?>
<p:tagLst xmlns:p="http://schemas.openxmlformats.org/presentationml/2006/main">
  <p:tag name="PA" val="v5.1.0"/>
</p:tagLst>
</file>

<file path=ppt/tags/tag22.xml><?xml version="1.0" encoding="utf-8"?>
<p:tagLst xmlns:p="http://schemas.openxmlformats.org/presentationml/2006/main">
  <p:tag name="PA" val="v5.1.0"/>
</p:tagLst>
</file>

<file path=ppt/tags/tag23.xml><?xml version="1.0" encoding="utf-8"?>
<p:tagLst xmlns:p="http://schemas.openxmlformats.org/presentationml/2006/main">
  <p:tag name="PA" val="v5.1.0"/>
</p:tagLst>
</file>

<file path=ppt/tags/tag24.xml><?xml version="1.0" encoding="utf-8"?>
<p:tagLst xmlns:p="http://schemas.openxmlformats.org/presentationml/2006/main">
  <p:tag name="PA" val="v5.1.0"/>
</p:tagLst>
</file>

<file path=ppt/tags/tag25.xml><?xml version="1.0" encoding="utf-8"?>
<p:tagLst xmlns:p="http://schemas.openxmlformats.org/presentationml/2006/main">
  <p:tag name="PA" val="v5.1.0"/>
</p:tagLst>
</file>

<file path=ppt/tags/tag26.xml><?xml version="1.0" encoding="utf-8"?>
<p:tagLst xmlns:p="http://schemas.openxmlformats.org/presentationml/2006/main">
  <p:tag name="PA" val="v5.1.0"/>
</p:tagLst>
</file>

<file path=ppt/tags/tag27.xml><?xml version="1.0" encoding="utf-8"?>
<p:tagLst xmlns:p="http://schemas.openxmlformats.org/presentationml/2006/main">
  <p:tag name="PA" val="v5.1.0"/>
</p:tagLst>
</file>

<file path=ppt/tags/tag28.xml><?xml version="1.0" encoding="utf-8"?>
<p:tagLst xmlns:p="http://schemas.openxmlformats.org/presentationml/2006/main">
  <p:tag name="ISPRING_SCORM_RATE_SLIDES" val="0"/>
  <p:tag name="ISPRING_SCORM_RATE_QUIZZES" val="0"/>
  <p:tag name="ISPRING_SCORM_PASSING_SCORE" val="0.000000"/>
  <p:tag name="ISPRING_ULTRA_SCORM_COURSE_ID" val="833C5F10-82EE-4B0D-81FA-49C39FFF3B85"/>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C:\Users\codi\Desktop\20190509包图\5"/>
  <p:tag name="ISPRING_PRESENTATION_TITLE" val="清新淡色创意志愿者活动策划PPT模板"/>
  <p:tag name="ISPRING_FIRST_PUBLISH" val="1"/>
  <p:tag name="COMMONDATA" val="eyJoZGlkIjoiMDhmNWNhZDBjNTViNzU2ZTI5MGJjMWU2ODk1MDQ3MGMifQ=="/>
</p:tagLst>
</file>

<file path=ppt/tags/tag3.xml><?xml version="1.0" encoding="utf-8"?>
<p:tagLst xmlns:p="http://schemas.openxmlformats.org/presentationml/2006/main">
  <p:tag name="PA" val="v5.1.0"/>
</p:tagLst>
</file>

<file path=ppt/tags/tag4.xml><?xml version="1.0" encoding="utf-8"?>
<p:tagLst xmlns:p="http://schemas.openxmlformats.org/presentationml/2006/main">
  <p:tag name="PA" val="v5.1.0"/>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PA" val="v5.1.0"/>
</p:tagLst>
</file>

<file path=ppt/theme/theme1.xml><?xml version="1.0" encoding="utf-8"?>
<a:theme xmlns:a="http://schemas.openxmlformats.org/drawingml/2006/main" name="office">
  <a:themeElements>
    <a:clrScheme name="自定义 27">
      <a:dk1>
        <a:srgbClr val="000000"/>
      </a:dk1>
      <a:lt1>
        <a:srgbClr val="FFFFFF"/>
      </a:lt1>
      <a:dk2>
        <a:srgbClr val="44546A"/>
      </a:dk2>
      <a:lt2>
        <a:srgbClr val="E7E6E6"/>
      </a:lt2>
      <a:accent1>
        <a:srgbClr val="A6A7CD"/>
      </a:accent1>
      <a:accent2>
        <a:srgbClr val="8BBEC1"/>
      </a:accent2>
      <a:accent3>
        <a:srgbClr val="A5A5A5"/>
      </a:accent3>
      <a:accent4>
        <a:srgbClr val="FFC000"/>
      </a:accent4>
      <a:accent5>
        <a:srgbClr val="5B9BD5"/>
      </a:accent5>
      <a:accent6>
        <a:srgbClr val="70AD47"/>
      </a:accent6>
      <a:hlink>
        <a:srgbClr val="0563C1"/>
      </a:hlink>
      <a:folHlink>
        <a:srgbClr val="954F72"/>
      </a:folHlink>
    </a:clrScheme>
    <a:fontScheme name="kwalajh4">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5697</Words>
  <Application>WPS 演示</Application>
  <PresentationFormat>自定义</PresentationFormat>
  <Paragraphs>489</Paragraphs>
  <Slides>21</Slides>
  <Notes>21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21</vt:i4>
      </vt:variant>
    </vt:vector>
  </HeadingPairs>
  <TitlesOfParts>
    <vt:vector size="37" baseType="lpstr">
      <vt:lpstr>Arial</vt:lpstr>
      <vt:lpstr>宋体</vt:lpstr>
      <vt:lpstr>Wingdings</vt:lpstr>
      <vt:lpstr>方正正黑简体</vt:lpstr>
      <vt:lpstr>黑体</vt:lpstr>
      <vt:lpstr>Agency FB</vt:lpstr>
      <vt:lpstr>思源黑体 CN Normal</vt:lpstr>
      <vt:lpstr>微软雅黑</vt:lpstr>
      <vt:lpstr>Trebuchet MS</vt:lpstr>
      <vt:lpstr>Arial Unicode MS</vt:lpstr>
      <vt:lpstr>等线</vt:lpstr>
      <vt:lpstr>Calibri</vt:lpstr>
      <vt:lpstr>汉仪中圆简</vt:lpstr>
      <vt:lpstr>Arial</vt:lpstr>
      <vt:lpstr>office</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铭</cp:lastModifiedBy>
  <cp:revision>20</cp:revision>
  <dcterms:created xsi:type="dcterms:W3CDTF">2022-01-13T08:19:00Z</dcterms:created>
  <dcterms:modified xsi:type="dcterms:W3CDTF">2022-08-11T09:16:33Z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2795D28A8FD74A5DAFE70241F127EDE8</vt:lpwstr>
  </property>
  <property fmtid="{D5CDD505-2E9C-101B-9397-08002B2CF9AE}" pid="3" name="KSOProductBuildVer">
    <vt:lpwstr>2052-11.1.0.12116</vt:lpwstr>
  </property>
</Properties>
</file>