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66C60C-CB7A-4436-8AB2-C14F077D104B}" type="datetimeFigureOut">
              <a:rPr lang="zh-CN" altLang="en-US" smtClean="0"/>
              <a:t>2012/7/19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28BBD9-B1EA-471C-BBB3-6D066B9F02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93099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DA6A60-729C-457C-9821-6957C2B2B315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58402-3818-4904-8939-2EE78C97B27B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FAE7F-05CE-4029-AE87-7E985C7C87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3000">
              <a:schemeClr val="bg1">
                <a:tint val="80000"/>
                <a:satMod val="300000"/>
              </a:schemeClr>
            </a:gs>
            <a:gs pos="67000">
              <a:schemeClr val="bg1">
                <a:lumMod val="75000"/>
              </a:schemeClr>
            </a:gs>
            <a:gs pos="76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1229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Freeform 5"/>
          <p:cNvSpPr>
            <a:spLocks/>
          </p:cNvSpPr>
          <p:nvPr/>
        </p:nvSpPr>
        <p:spPr bwMode="auto">
          <a:xfrm>
            <a:off x="2333382" y="1592580"/>
            <a:ext cx="4277212" cy="1625447"/>
          </a:xfrm>
          <a:custGeom>
            <a:avLst/>
            <a:gdLst/>
            <a:ahLst/>
            <a:cxnLst>
              <a:cxn ang="0">
                <a:pos x="337" y="48"/>
              </a:cxn>
              <a:cxn ang="0">
                <a:pos x="624" y="256"/>
              </a:cxn>
              <a:cxn ang="0">
                <a:pos x="674" y="256"/>
              </a:cxn>
              <a:cxn ang="0">
                <a:pos x="337" y="0"/>
              </a:cxn>
              <a:cxn ang="0">
                <a:pos x="0" y="256"/>
              </a:cxn>
              <a:cxn ang="0">
                <a:pos x="50" y="256"/>
              </a:cxn>
              <a:cxn ang="0">
                <a:pos x="337" y="48"/>
              </a:cxn>
            </a:cxnLst>
            <a:rect l="0" t="0" r="r" b="b"/>
            <a:pathLst>
              <a:path w="674" h="256">
                <a:moveTo>
                  <a:pt x="337" y="48"/>
                </a:moveTo>
                <a:cubicBezTo>
                  <a:pt x="471" y="48"/>
                  <a:pt x="584" y="135"/>
                  <a:pt x="624" y="256"/>
                </a:cubicBezTo>
                <a:cubicBezTo>
                  <a:pt x="674" y="256"/>
                  <a:pt x="674" y="256"/>
                  <a:pt x="674" y="256"/>
                </a:cubicBezTo>
                <a:cubicBezTo>
                  <a:pt x="633" y="108"/>
                  <a:pt x="497" y="0"/>
                  <a:pt x="337" y="0"/>
                </a:cubicBezTo>
                <a:cubicBezTo>
                  <a:pt x="176" y="0"/>
                  <a:pt x="41" y="108"/>
                  <a:pt x="0" y="256"/>
                </a:cubicBezTo>
                <a:cubicBezTo>
                  <a:pt x="50" y="256"/>
                  <a:pt x="50" y="256"/>
                  <a:pt x="50" y="256"/>
                </a:cubicBezTo>
                <a:cubicBezTo>
                  <a:pt x="90" y="135"/>
                  <a:pt x="203" y="48"/>
                  <a:pt x="337" y="48"/>
                </a:cubicBezTo>
                <a:close/>
              </a:path>
            </a:pathLst>
          </a:custGeom>
          <a:gradFill flip="none" rotWithShape="1">
            <a:gsLst>
              <a:gs pos="0">
                <a:schemeClr val="tx1">
                  <a:lumMod val="7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4" name="Freeform 6"/>
          <p:cNvSpPr>
            <a:spLocks/>
          </p:cNvSpPr>
          <p:nvPr/>
        </p:nvSpPr>
        <p:spPr bwMode="auto">
          <a:xfrm>
            <a:off x="2314574" y="4351810"/>
            <a:ext cx="4314826" cy="1689928"/>
          </a:xfrm>
          <a:custGeom>
            <a:avLst/>
            <a:gdLst/>
            <a:ahLst/>
            <a:cxnLst>
              <a:cxn ang="0">
                <a:pos x="340" y="218"/>
              </a:cxn>
              <a:cxn ang="0">
                <a:pos x="50" y="0"/>
              </a:cxn>
              <a:cxn ang="0">
                <a:pos x="0" y="0"/>
              </a:cxn>
              <a:cxn ang="0">
                <a:pos x="340" y="266"/>
              </a:cxn>
              <a:cxn ang="0">
                <a:pos x="680" y="0"/>
              </a:cxn>
              <a:cxn ang="0">
                <a:pos x="630" y="0"/>
              </a:cxn>
              <a:cxn ang="0">
                <a:pos x="340" y="218"/>
              </a:cxn>
            </a:cxnLst>
            <a:rect l="0" t="0" r="r" b="b"/>
            <a:pathLst>
              <a:path w="680" h="266">
                <a:moveTo>
                  <a:pt x="340" y="218"/>
                </a:moveTo>
                <a:cubicBezTo>
                  <a:pt x="202" y="218"/>
                  <a:pt x="86" y="126"/>
                  <a:pt x="50" y="0"/>
                </a:cubicBezTo>
                <a:cubicBezTo>
                  <a:pt x="0" y="0"/>
                  <a:pt x="0" y="0"/>
                  <a:pt x="0" y="0"/>
                </a:cubicBezTo>
                <a:cubicBezTo>
                  <a:pt x="38" y="152"/>
                  <a:pt x="176" y="266"/>
                  <a:pt x="340" y="266"/>
                </a:cubicBezTo>
                <a:cubicBezTo>
                  <a:pt x="504" y="266"/>
                  <a:pt x="642" y="152"/>
                  <a:pt x="680" y="0"/>
                </a:cubicBezTo>
                <a:cubicBezTo>
                  <a:pt x="630" y="0"/>
                  <a:pt x="630" y="0"/>
                  <a:pt x="630" y="0"/>
                </a:cubicBezTo>
                <a:cubicBezTo>
                  <a:pt x="594" y="126"/>
                  <a:pt x="478" y="218"/>
                  <a:pt x="340" y="218"/>
                </a:cubicBezTo>
                <a:close/>
              </a:path>
            </a:pathLst>
          </a:custGeom>
          <a:gradFill flip="none" rotWithShape="1">
            <a:gsLst>
              <a:gs pos="0">
                <a:schemeClr val="tx1">
                  <a:lumMod val="7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64"/>
          <p:cNvSpPr>
            <a:spLocks noChangeArrowheads="1"/>
          </p:cNvSpPr>
          <p:nvPr/>
        </p:nvSpPr>
        <p:spPr bwMode="gray">
          <a:xfrm>
            <a:off x="457200" y="228600"/>
            <a:ext cx="44196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/>
              <a:t>CUSTOMER LIFECYCLE - </a:t>
            </a:r>
            <a:r>
              <a:rPr lang="en-US" sz="2800" dirty="0" smtClean="0">
                <a:solidFill>
                  <a:schemeClr val="tx1">
                    <a:lumMod val="50000"/>
                  </a:schemeClr>
                </a:solidFill>
              </a:rPr>
              <a:t>Your Text Here</a:t>
            </a:r>
            <a:endParaRPr lang="en-US" sz="2800" b="1" dirty="0" smtClean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4" name="Chevron 13"/>
          <p:cNvSpPr/>
          <p:nvPr/>
        </p:nvSpPr>
        <p:spPr>
          <a:xfrm>
            <a:off x="4114800" y="1440180"/>
            <a:ext cx="762000" cy="609600"/>
          </a:xfrm>
          <a:prstGeom prst="chevron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1623060" y="3268980"/>
            <a:ext cx="1112520" cy="102108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ounded Rectangle 32"/>
          <p:cNvSpPr/>
          <p:nvPr/>
        </p:nvSpPr>
        <p:spPr>
          <a:xfrm>
            <a:off x="3954780" y="3268980"/>
            <a:ext cx="1112520" cy="102108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>
            <a:solidFill>
              <a:srgbClr val="4D4D4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ounded Rectangle 33"/>
          <p:cNvSpPr/>
          <p:nvPr/>
        </p:nvSpPr>
        <p:spPr>
          <a:xfrm>
            <a:off x="6278880" y="3268980"/>
            <a:ext cx="1112520" cy="1021080"/>
          </a:xfrm>
          <a:prstGeom prst="roundRect">
            <a:avLst/>
          </a:pr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ounded Rectangle 34"/>
          <p:cNvSpPr/>
          <p:nvPr/>
        </p:nvSpPr>
        <p:spPr>
          <a:xfrm>
            <a:off x="2788920" y="3268980"/>
            <a:ext cx="1112520" cy="1021080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6200000" scaled="1"/>
            <a:tileRect/>
          </a:gradFill>
          <a:ln w="9525">
            <a:solidFill>
              <a:srgbClr val="A6600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ounded Rectangle 35"/>
          <p:cNvSpPr/>
          <p:nvPr/>
        </p:nvSpPr>
        <p:spPr>
          <a:xfrm>
            <a:off x="5113020" y="3268980"/>
            <a:ext cx="1112520" cy="1021080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75000"/>
                  <a:shade val="30000"/>
                  <a:satMod val="115000"/>
                </a:schemeClr>
              </a:gs>
              <a:gs pos="50000">
                <a:schemeClr val="accent3">
                  <a:lumMod val="75000"/>
                  <a:shade val="67500"/>
                  <a:satMod val="115000"/>
                </a:schemeClr>
              </a:gs>
              <a:gs pos="100000">
                <a:schemeClr val="accent3">
                  <a:lumMod val="7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>
            <a:solidFill>
              <a:schemeClr val="accent3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Chevron 36"/>
          <p:cNvSpPr/>
          <p:nvPr/>
        </p:nvSpPr>
        <p:spPr>
          <a:xfrm flipH="1">
            <a:off x="4114800" y="5562600"/>
            <a:ext cx="762000" cy="609600"/>
          </a:xfrm>
          <a:prstGeom prst="chevron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600200" y="3497580"/>
            <a:ext cx="10896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000000"/>
                </a:solidFill>
                <a:cs typeface="Arial" pitchFamily="34" charset="0"/>
              </a:rPr>
              <a:t>Customer initiation  </a:t>
            </a:r>
            <a:endParaRPr lang="en-US" sz="14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2796540" y="3497580"/>
            <a:ext cx="10896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000000"/>
                </a:solidFill>
                <a:cs typeface="Arial" pitchFamily="34" charset="0"/>
              </a:rPr>
              <a:t>Customer service  </a:t>
            </a:r>
            <a:endParaRPr lang="en-US" sz="14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4015740" y="3497580"/>
            <a:ext cx="10896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000000"/>
                </a:solidFill>
                <a:cs typeface="Arial" pitchFamily="34" charset="0"/>
              </a:rPr>
              <a:t>Customer retention  </a:t>
            </a:r>
            <a:endParaRPr lang="en-US" sz="14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5135880" y="3570803"/>
            <a:ext cx="10896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000000"/>
                </a:solidFill>
                <a:cs typeface="Arial" pitchFamily="34" charset="0"/>
              </a:rPr>
              <a:t>Collections </a:t>
            </a:r>
            <a:endParaRPr lang="en-US" sz="14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6324600" y="3497580"/>
            <a:ext cx="10896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000000"/>
                </a:solidFill>
                <a:cs typeface="Arial" pitchFamily="34" charset="0"/>
              </a:rPr>
              <a:t>Business continuity </a:t>
            </a:r>
            <a:endParaRPr lang="en-US" sz="14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3200400" y="2735580"/>
            <a:ext cx="2438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Customer lifecycle  </a:t>
            </a:r>
            <a:endParaRPr lang="en-US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48" name="WordArt 3"/>
          <p:cNvSpPr>
            <a:spLocks noChangeArrowheads="1" noChangeShapeType="1" noTextEdit="1"/>
          </p:cNvSpPr>
          <p:nvPr/>
        </p:nvSpPr>
        <p:spPr bwMode="auto">
          <a:xfrm rot="12844215" flipH="1" flipV="1">
            <a:off x="2680116" y="5549682"/>
            <a:ext cx="988656" cy="341700"/>
          </a:xfrm>
          <a:prstGeom prst="rect">
            <a:avLst/>
          </a:prstGeom>
        </p:spPr>
        <p:txBody>
          <a:bodyPr wrap="none" fromWordArt="1">
            <a:prstTxWarp prst="textArchDown">
              <a:avLst>
                <a:gd name="adj" fmla="val 218983"/>
              </a:avLst>
            </a:prstTxWarp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  <a:cs typeface="Arial" pitchFamily="34" charset="0"/>
              </a:rPr>
              <a:t>Collect</a:t>
            </a:r>
            <a:endParaRPr lang="en-US" sz="1200" dirty="0">
              <a:solidFill>
                <a:schemeClr val="tx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49" name="WordArt 2"/>
          <p:cNvSpPr>
            <a:spLocks noChangeArrowheads="1" noChangeShapeType="1" noTextEdit="1"/>
          </p:cNvSpPr>
          <p:nvPr/>
        </p:nvSpPr>
        <p:spPr bwMode="auto">
          <a:xfrm rot="19806393">
            <a:off x="2623200" y="1697785"/>
            <a:ext cx="1670042" cy="795636"/>
          </a:xfrm>
          <a:prstGeom prst="rect">
            <a:avLst/>
          </a:prstGeom>
        </p:spPr>
        <p:txBody>
          <a:bodyPr vert="horz" wrap="square" fromWordArt="1" anchor="t" anchorCtr="0">
            <a:prstTxWarp prst="textArchUp">
              <a:avLst>
                <a:gd name="adj" fmla="val 12466956"/>
              </a:avLst>
            </a:prstTxWarp>
          </a:bodyPr>
          <a:lstStyle/>
          <a:p>
            <a:pPr algn="ctr"/>
            <a:r>
              <a:rPr lang="en-US" sz="1100" dirty="0" smtClean="0">
                <a:solidFill>
                  <a:srgbClr val="000000"/>
                </a:solidFill>
                <a:cs typeface="Arial" pitchFamily="34" charset="0"/>
              </a:rPr>
              <a:t>Initiate</a:t>
            </a:r>
            <a:endParaRPr lang="en-US" sz="1100" b="1" dirty="0">
              <a:solidFill>
                <a:schemeClr val="tx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50" name="WordArt 3"/>
          <p:cNvSpPr>
            <a:spLocks noChangeArrowheads="1" noChangeShapeType="1" noTextEdit="1"/>
          </p:cNvSpPr>
          <p:nvPr/>
        </p:nvSpPr>
        <p:spPr bwMode="auto">
          <a:xfrm rot="8388887" flipH="1" flipV="1">
            <a:off x="5318092" y="5545389"/>
            <a:ext cx="1028098" cy="309160"/>
          </a:xfrm>
          <a:prstGeom prst="rect">
            <a:avLst/>
          </a:prstGeom>
        </p:spPr>
        <p:txBody>
          <a:bodyPr wrap="none" fromWordArt="1">
            <a:prstTxWarp prst="textArchDown">
              <a:avLst>
                <a:gd name="adj" fmla="val 218983"/>
              </a:avLst>
            </a:prstTxWarp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  <a:cs typeface="Arial" pitchFamily="34" charset="0"/>
              </a:rPr>
              <a:t>Retain</a:t>
            </a:r>
            <a:endParaRPr lang="en-US" sz="1200" dirty="0">
              <a:solidFill>
                <a:schemeClr val="tx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51" name="WordArt 2"/>
          <p:cNvSpPr>
            <a:spLocks noChangeArrowheads="1" noChangeShapeType="1" noTextEdit="1"/>
          </p:cNvSpPr>
          <p:nvPr/>
        </p:nvSpPr>
        <p:spPr bwMode="auto">
          <a:xfrm rot="1848749">
            <a:off x="4651618" y="1727229"/>
            <a:ext cx="1740816" cy="795636"/>
          </a:xfrm>
          <a:prstGeom prst="rect">
            <a:avLst/>
          </a:prstGeom>
        </p:spPr>
        <p:txBody>
          <a:bodyPr vert="horz" wrap="square" fromWordArt="1" anchor="t" anchorCtr="0">
            <a:prstTxWarp prst="textArchUp">
              <a:avLst>
                <a:gd name="adj" fmla="val 12466956"/>
              </a:avLst>
            </a:prstTxWarp>
          </a:bodyPr>
          <a:lstStyle/>
          <a:p>
            <a:pPr algn="ctr"/>
            <a:r>
              <a:rPr lang="en-US" sz="1100" dirty="0" smtClean="0">
                <a:solidFill>
                  <a:srgbClr val="000000"/>
                </a:solidFill>
                <a:cs typeface="Arial" pitchFamily="34" charset="0"/>
              </a:rPr>
              <a:t>Service</a:t>
            </a:r>
            <a:endParaRPr lang="en-US" sz="1100" b="1" dirty="0">
              <a:solidFill>
                <a:schemeClr val="tx1">
                  <a:lumMod val="50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803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Scrum Process</Template>
  <TotalTime>4560073</TotalTime>
  <Words>22</Words>
  <Application>Microsoft Office PowerPoint</Application>
  <PresentationFormat>全屏显示(4:3)</PresentationFormat>
  <Paragraphs>12</Paragraphs>
  <Slides>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Scrum Process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DG-循环</dc:subject>
  <dc:creator>P1; P2</dc:creator>
  <cp:keywords>TZ-手动增减;KJ-平面;DH-静态;XJ-二级</cp:keywords>
  <dc:description>www.smiletemplates.com</dc:description>
  <cp:lastModifiedBy>田士庆</cp:lastModifiedBy>
  <cp:revision>1811</cp:revision>
  <dcterms:created xsi:type="dcterms:W3CDTF">2010-07-23T09:33:49Z</dcterms:created>
  <dcterms:modified xsi:type="dcterms:W3CDTF">2012-07-18T18:24:09Z</dcterms:modified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