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F318778-12AD-492D-B0A2-CE4C6B7EE9D6}" type="datetimeFigureOut">
              <a:rPr lang="zh-CN" altLang="en-US" smtClean="0"/>
              <a:t>2012/7/19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EE4DCD9-D740-4F6C-9BA3-91F3BBB3D97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186769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9DA6A60-729C-457C-9821-6957C2B2B315}" type="slidenum">
              <a:rPr lang="en-US" smtClean="0"/>
              <a:pPr>
                <a:defRPr/>
              </a:pPr>
              <a:t>1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E58402-3818-4904-8939-2EE78C97B27B}" type="datetimeFigureOut">
              <a:rPr lang="en-US"/>
              <a:pPr>
                <a:defRPr/>
              </a:pPr>
              <a:t>7/19/2012</a:t>
            </a:fld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FFAE7F-05CE-4029-AE87-7E985C7C87C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33000">
              <a:schemeClr val="bg1">
                <a:tint val="80000"/>
                <a:satMod val="300000"/>
              </a:schemeClr>
            </a:gs>
            <a:gs pos="67000">
              <a:schemeClr val="bg1">
                <a:lumMod val="75000"/>
              </a:schemeClr>
            </a:gs>
            <a:gs pos="76000">
              <a:schemeClr val="bg1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C430323-E022-46C4-8466-6DF4C317887D}" type="datetimeFigureOut">
              <a:rPr lang="en-US"/>
              <a:pPr>
                <a:defRPr/>
              </a:pPr>
              <a:t>7/19/2012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410187B8-A45A-4312-B07C-26431861720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79306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Circular Arrow 48"/>
          <p:cNvSpPr/>
          <p:nvPr/>
        </p:nvSpPr>
        <p:spPr>
          <a:xfrm rot="16200000">
            <a:off x="1973581" y="1295401"/>
            <a:ext cx="5198522" cy="5198522"/>
          </a:xfrm>
          <a:prstGeom prst="circularArrow">
            <a:avLst>
              <a:gd name="adj1" fmla="val 10713"/>
              <a:gd name="adj2" fmla="val 689042"/>
              <a:gd name="adj3" fmla="val 20847567"/>
              <a:gd name="adj4" fmla="val 1071330"/>
              <a:gd name="adj5" fmla="val 11376"/>
            </a:avLst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6" name="Oval 5"/>
          <p:cNvSpPr/>
          <p:nvPr/>
        </p:nvSpPr>
        <p:spPr>
          <a:xfrm>
            <a:off x="2545080" y="1889761"/>
            <a:ext cx="4053840" cy="4053840"/>
          </a:xfrm>
          <a:prstGeom prst="ellipse">
            <a:avLst/>
          </a:prstGeom>
          <a:gradFill flip="none" rotWithShape="1">
            <a:gsLst>
              <a:gs pos="0">
                <a:schemeClr val="bg1">
                  <a:lumMod val="50000"/>
                  <a:alpha val="0"/>
                </a:schemeClr>
              </a:gs>
              <a:gs pos="39000">
                <a:schemeClr val="bg1">
                  <a:lumMod val="50000"/>
                  <a:alpha val="25000"/>
                </a:schemeClr>
              </a:gs>
              <a:gs pos="78000">
                <a:srgbClr val="4D4D4D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AutoShape 64"/>
          <p:cNvSpPr>
            <a:spLocks noChangeArrowheads="1"/>
          </p:cNvSpPr>
          <p:nvPr/>
        </p:nvSpPr>
        <p:spPr bwMode="gray">
          <a:xfrm>
            <a:off x="457200" y="228600"/>
            <a:ext cx="4419600" cy="609600"/>
          </a:xfrm>
          <a:prstGeom prst="roundRect">
            <a:avLst>
              <a:gd name="adj" fmla="val 0"/>
            </a:avLst>
          </a:prstGeom>
          <a:noFill/>
          <a:ln w="38100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b="1" dirty="0" smtClean="0"/>
              <a:t>CUSTOMER LIFECYCLE - </a:t>
            </a:r>
            <a:r>
              <a:rPr lang="en-US" sz="2800" dirty="0" smtClean="0">
                <a:solidFill>
                  <a:schemeClr val="tx1">
                    <a:lumMod val="50000"/>
                  </a:schemeClr>
                </a:solidFill>
              </a:rPr>
              <a:t>Your Text Here</a:t>
            </a:r>
            <a:endParaRPr lang="en-US" sz="2800" b="1" dirty="0" smtClean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3" name="Rounded Rectangle 2"/>
          <p:cNvSpPr/>
          <p:nvPr/>
        </p:nvSpPr>
        <p:spPr>
          <a:xfrm>
            <a:off x="2385060" y="1699261"/>
            <a:ext cx="1813560" cy="559786"/>
          </a:xfrm>
          <a:prstGeom prst="roundRect">
            <a:avLst/>
          </a:prstGeom>
          <a:solidFill>
            <a:schemeClr val="accent5"/>
          </a:solidFill>
          <a:ln w="9525">
            <a:solidFill>
              <a:schemeClr val="accent5">
                <a:lumMod val="75000"/>
              </a:schemeClr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ounded Rectangle 6"/>
          <p:cNvSpPr/>
          <p:nvPr/>
        </p:nvSpPr>
        <p:spPr>
          <a:xfrm>
            <a:off x="1821180" y="2446021"/>
            <a:ext cx="1813560" cy="559786"/>
          </a:xfrm>
          <a:prstGeom prst="roundRect">
            <a:avLst/>
          </a:prstGeom>
          <a:solidFill>
            <a:schemeClr val="accent5"/>
          </a:solidFill>
          <a:ln w="9525">
            <a:solidFill>
              <a:schemeClr val="accent5">
                <a:lumMod val="75000"/>
              </a:schemeClr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ounded Rectangle 7"/>
          <p:cNvSpPr/>
          <p:nvPr/>
        </p:nvSpPr>
        <p:spPr>
          <a:xfrm>
            <a:off x="1508760" y="3230881"/>
            <a:ext cx="1813560" cy="559786"/>
          </a:xfrm>
          <a:prstGeom prst="roundRect">
            <a:avLst/>
          </a:prstGeom>
          <a:solidFill>
            <a:schemeClr val="accent5"/>
          </a:solidFill>
          <a:ln w="9525">
            <a:solidFill>
              <a:schemeClr val="accent5">
                <a:lumMod val="75000"/>
              </a:schemeClr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ounded Rectangle 8"/>
          <p:cNvSpPr/>
          <p:nvPr/>
        </p:nvSpPr>
        <p:spPr>
          <a:xfrm>
            <a:off x="5029200" y="1699261"/>
            <a:ext cx="1813560" cy="559786"/>
          </a:xfrm>
          <a:prstGeom prst="roundRect">
            <a:avLst/>
          </a:prstGeom>
          <a:solidFill>
            <a:schemeClr val="accent2"/>
          </a:solidFill>
          <a:ln w="9525">
            <a:solidFill>
              <a:schemeClr val="accent2">
                <a:lumMod val="75000"/>
              </a:schemeClr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ounded Rectangle 9"/>
          <p:cNvSpPr/>
          <p:nvPr/>
        </p:nvSpPr>
        <p:spPr>
          <a:xfrm>
            <a:off x="5623560" y="2446021"/>
            <a:ext cx="1813560" cy="559786"/>
          </a:xfrm>
          <a:prstGeom prst="roundRect">
            <a:avLst/>
          </a:prstGeom>
          <a:solidFill>
            <a:schemeClr val="accent2"/>
          </a:solidFill>
          <a:ln w="9525">
            <a:solidFill>
              <a:schemeClr val="accent2">
                <a:lumMod val="75000"/>
              </a:schemeClr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ounded Rectangle 10"/>
          <p:cNvSpPr/>
          <p:nvPr/>
        </p:nvSpPr>
        <p:spPr>
          <a:xfrm>
            <a:off x="5958840" y="3230881"/>
            <a:ext cx="1813560" cy="559786"/>
          </a:xfrm>
          <a:prstGeom prst="roundRect">
            <a:avLst/>
          </a:prstGeom>
          <a:solidFill>
            <a:schemeClr val="accent2"/>
          </a:solidFill>
          <a:ln w="9525">
            <a:solidFill>
              <a:schemeClr val="accent2">
                <a:lumMod val="75000"/>
              </a:schemeClr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ounded Rectangle 11"/>
          <p:cNvSpPr/>
          <p:nvPr/>
        </p:nvSpPr>
        <p:spPr>
          <a:xfrm>
            <a:off x="1653540" y="4061461"/>
            <a:ext cx="1813560" cy="559786"/>
          </a:xfrm>
          <a:prstGeom prst="roundRect">
            <a:avLst/>
          </a:prstGeom>
          <a:solidFill>
            <a:srgbClr val="FFC000"/>
          </a:solidFill>
          <a:ln w="9525">
            <a:solidFill>
              <a:srgbClr val="A66002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ounded Rectangle 12"/>
          <p:cNvSpPr/>
          <p:nvPr/>
        </p:nvSpPr>
        <p:spPr>
          <a:xfrm>
            <a:off x="5737860" y="4061461"/>
            <a:ext cx="1813560" cy="559786"/>
          </a:xfrm>
          <a:prstGeom prst="roundRect">
            <a:avLst/>
          </a:prstGeom>
          <a:gradFill flip="none" rotWithShape="1">
            <a:gsLst>
              <a:gs pos="0">
                <a:schemeClr val="bg1">
                  <a:shade val="30000"/>
                  <a:satMod val="115000"/>
                  <a:alpha val="0"/>
                </a:schemeClr>
              </a:gs>
              <a:gs pos="50000">
                <a:schemeClr val="bg1">
                  <a:alpha val="62000"/>
                </a:schemeClr>
              </a:gs>
              <a:gs pos="100000">
                <a:schemeClr val="bg1">
                  <a:shade val="100000"/>
                  <a:satMod val="115000"/>
                  <a:alpha val="95000"/>
                </a:schemeClr>
              </a:gs>
            </a:gsLst>
            <a:lin ang="16200000" scaled="1"/>
            <a:tileRect/>
          </a:gradFill>
          <a:ln w="9525">
            <a:solidFill>
              <a:srgbClr val="4D4D4D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ounded Rectangle 13"/>
          <p:cNvSpPr/>
          <p:nvPr/>
        </p:nvSpPr>
        <p:spPr>
          <a:xfrm>
            <a:off x="2026920" y="4823461"/>
            <a:ext cx="1813560" cy="559786"/>
          </a:xfrm>
          <a:prstGeom prst="roundRect">
            <a:avLst/>
          </a:prstGeom>
          <a:solidFill>
            <a:srgbClr val="FFC000"/>
          </a:solidFill>
          <a:ln w="9525">
            <a:solidFill>
              <a:srgbClr val="A66002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ounded Rectangle 14"/>
          <p:cNvSpPr/>
          <p:nvPr/>
        </p:nvSpPr>
        <p:spPr>
          <a:xfrm>
            <a:off x="5410200" y="4823461"/>
            <a:ext cx="1813560" cy="559786"/>
          </a:xfrm>
          <a:prstGeom prst="roundRect">
            <a:avLst/>
          </a:prstGeom>
          <a:gradFill flip="none" rotWithShape="1">
            <a:gsLst>
              <a:gs pos="0">
                <a:schemeClr val="bg1">
                  <a:shade val="30000"/>
                  <a:satMod val="115000"/>
                  <a:alpha val="0"/>
                </a:schemeClr>
              </a:gs>
              <a:gs pos="50000">
                <a:schemeClr val="bg1">
                  <a:alpha val="62000"/>
                </a:schemeClr>
              </a:gs>
              <a:gs pos="100000">
                <a:schemeClr val="bg1">
                  <a:shade val="100000"/>
                  <a:satMod val="115000"/>
                  <a:alpha val="95000"/>
                </a:schemeClr>
              </a:gs>
            </a:gsLst>
            <a:lin ang="16200000" scaled="1"/>
            <a:tileRect/>
          </a:gradFill>
          <a:ln w="9525">
            <a:solidFill>
              <a:srgbClr val="4D4D4D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ounded Rectangle 15"/>
          <p:cNvSpPr/>
          <p:nvPr/>
        </p:nvSpPr>
        <p:spPr>
          <a:xfrm>
            <a:off x="2453640" y="5577841"/>
            <a:ext cx="1813560" cy="559786"/>
          </a:xfrm>
          <a:prstGeom prst="roundRect">
            <a:avLst/>
          </a:prstGeom>
          <a:solidFill>
            <a:srgbClr val="FFC000"/>
          </a:solidFill>
          <a:ln w="9525">
            <a:solidFill>
              <a:srgbClr val="A66002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ounded Rectangle 16"/>
          <p:cNvSpPr/>
          <p:nvPr/>
        </p:nvSpPr>
        <p:spPr>
          <a:xfrm>
            <a:off x="4968240" y="5577841"/>
            <a:ext cx="1813560" cy="559786"/>
          </a:xfrm>
          <a:prstGeom prst="roundRect">
            <a:avLst/>
          </a:prstGeom>
          <a:gradFill flip="none" rotWithShape="1">
            <a:gsLst>
              <a:gs pos="0">
                <a:schemeClr val="bg1">
                  <a:shade val="30000"/>
                  <a:satMod val="115000"/>
                  <a:alpha val="0"/>
                </a:schemeClr>
              </a:gs>
              <a:gs pos="50000">
                <a:schemeClr val="bg1">
                  <a:alpha val="62000"/>
                </a:schemeClr>
              </a:gs>
              <a:gs pos="100000">
                <a:schemeClr val="bg1">
                  <a:shade val="100000"/>
                  <a:satMod val="115000"/>
                  <a:alpha val="95000"/>
                </a:schemeClr>
              </a:gs>
            </a:gsLst>
            <a:lin ang="16200000" scaled="1"/>
            <a:tileRect/>
          </a:gradFill>
          <a:ln w="9525">
            <a:solidFill>
              <a:srgbClr val="4D4D4D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>
            <a:off x="2720340" y="1821181"/>
            <a:ext cx="111252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 smtClean="0">
                <a:solidFill>
                  <a:schemeClr val="bg1"/>
                </a:solidFill>
                <a:cs typeface="Arial" pitchFamily="34" charset="0"/>
              </a:rPr>
              <a:t>Updates  </a:t>
            </a:r>
            <a:endParaRPr lang="en-US" sz="1400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2133600" y="2537461"/>
            <a:ext cx="111252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 smtClean="0">
                <a:solidFill>
                  <a:schemeClr val="bg1"/>
                </a:solidFill>
                <a:cs typeface="Arial" pitchFamily="34" charset="0"/>
              </a:rPr>
              <a:t>Billing   </a:t>
            </a:r>
            <a:endParaRPr lang="en-US" sz="1400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1752600" y="3223261"/>
            <a:ext cx="126492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 smtClean="0">
                <a:solidFill>
                  <a:schemeClr val="bg1"/>
                </a:solidFill>
                <a:cs typeface="Arial" pitchFamily="34" charset="0"/>
              </a:rPr>
              <a:t>Monitoring &amp; usage data   </a:t>
            </a:r>
            <a:endParaRPr lang="en-US" sz="1400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1981200" y="4061461"/>
            <a:ext cx="111252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 smtClean="0">
                <a:solidFill>
                  <a:srgbClr val="000000"/>
                </a:solidFill>
                <a:cs typeface="Arial" pitchFamily="34" charset="0"/>
              </a:rPr>
              <a:t>Community &amp; support </a:t>
            </a:r>
            <a:endParaRPr lang="en-US" sz="1400" dirty="0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1889760" y="4937761"/>
            <a:ext cx="207264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 smtClean="0">
                <a:solidFill>
                  <a:srgbClr val="000000"/>
                </a:solidFill>
                <a:cs typeface="Arial" pitchFamily="34" charset="0"/>
              </a:rPr>
              <a:t>Adoption &amp; up-selling </a:t>
            </a:r>
            <a:endParaRPr lang="en-US" sz="1400" dirty="0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2522220" y="5704404"/>
            <a:ext cx="163068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 smtClean="0">
                <a:solidFill>
                  <a:srgbClr val="000000"/>
                </a:solidFill>
                <a:cs typeface="Arial" pitchFamily="34" charset="0"/>
              </a:rPr>
              <a:t>Effective usage</a:t>
            </a:r>
            <a:endParaRPr lang="en-US" sz="1400" dirty="0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5387340" y="1821181"/>
            <a:ext cx="111252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 smtClean="0">
                <a:solidFill>
                  <a:schemeClr val="bg1"/>
                </a:solidFill>
                <a:cs typeface="Arial" pitchFamily="34" charset="0"/>
              </a:rPr>
              <a:t>Evaluation   </a:t>
            </a:r>
            <a:endParaRPr lang="en-US" sz="1400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6019800" y="2537461"/>
            <a:ext cx="111252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 err="1" smtClean="0">
                <a:solidFill>
                  <a:schemeClr val="bg1"/>
                </a:solidFill>
                <a:cs typeface="Arial" pitchFamily="34" charset="0"/>
              </a:rPr>
              <a:t>Puchase</a:t>
            </a:r>
            <a:r>
              <a:rPr lang="en-US" sz="1400" dirty="0" smtClean="0">
                <a:solidFill>
                  <a:schemeClr val="bg1"/>
                </a:solidFill>
                <a:cs typeface="Arial" pitchFamily="34" charset="0"/>
              </a:rPr>
              <a:t>    </a:t>
            </a:r>
            <a:endParaRPr lang="en-US" sz="1400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38" name="Rectangle 37"/>
          <p:cNvSpPr/>
          <p:nvPr/>
        </p:nvSpPr>
        <p:spPr>
          <a:xfrm>
            <a:off x="6195060" y="3352801"/>
            <a:ext cx="137160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 smtClean="0">
                <a:solidFill>
                  <a:schemeClr val="bg1"/>
                </a:solidFill>
                <a:cs typeface="Arial" pitchFamily="34" charset="0"/>
              </a:rPr>
              <a:t>Deployment     </a:t>
            </a:r>
            <a:endParaRPr lang="en-US" sz="1400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5920740" y="4183381"/>
            <a:ext cx="153924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 smtClean="0">
                <a:solidFill>
                  <a:srgbClr val="000000"/>
                </a:solidFill>
                <a:cs typeface="Arial" pitchFamily="34" charset="0"/>
              </a:rPr>
              <a:t>Customization      </a:t>
            </a:r>
            <a:endParaRPr lang="en-US" sz="1400" dirty="0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40" name="Rectangle 39"/>
          <p:cNvSpPr/>
          <p:nvPr/>
        </p:nvSpPr>
        <p:spPr>
          <a:xfrm>
            <a:off x="5486400" y="4930141"/>
            <a:ext cx="167640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 smtClean="0">
                <a:solidFill>
                  <a:srgbClr val="000000"/>
                </a:solidFill>
                <a:cs typeface="Arial" pitchFamily="34" charset="0"/>
              </a:rPr>
              <a:t>Provisioning users      </a:t>
            </a:r>
            <a:endParaRPr lang="en-US" sz="1400" dirty="0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41" name="Rectangle 40"/>
          <p:cNvSpPr/>
          <p:nvPr/>
        </p:nvSpPr>
        <p:spPr>
          <a:xfrm>
            <a:off x="5280660" y="5699761"/>
            <a:ext cx="123444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 smtClean="0">
                <a:solidFill>
                  <a:srgbClr val="000000"/>
                </a:solidFill>
                <a:cs typeface="Arial" pitchFamily="34" charset="0"/>
              </a:rPr>
              <a:t>On boarding</a:t>
            </a:r>
            <a:endParaRPr lang="en-US" sz="1400" dirty="0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42" name="Rounded Rectangle 41"/>
          <p:cNvSpPr/>
          <p:nvPr/>
        </p:nvSpPr>
        <p:spPr>
          <a:xfrm>
            <a:off x="3733800" y="2991847"/>
            <a:ext cx="1744412" cy="1679214"/>
          </a:xfrm>
          <a:prstGeom prst="roundRect">
            <a:avLst/>
          </a:prstGeom>
          <a:gradFill flip="none" rotWithShape="1">
            <a:gsLst>
              <a:gs pos="0">
                <a:schemeClr val="bg1">
                  <a:shade val="30000"/>
                  <a:satMod val="115000"/>
                  <a:alpha val="0"/>
                </a:schemeClr>
              </a:gs>
              <a:gs pos="50000">
                <a:schemeClr val="bg1">
                  <a:alpha val="62000"/>
                </a:schemeClr>
              </a:gs>
              <a:gs pos="100000">
                <a:schemeClr val="bg1">
                  <a:shade val="100000"/>
                  <a:satMod val="115000"/>
                  <a:alpha val="95000"/>
                </a:schemeClr>
              </a:gs>
            </a:gsLst>
            <a:lin ang="16200000" scaled="1"/>
            <a:tileRect/>
          </a:gradFill>
          <a:ln w="9525">
            <a:solidFill>
              <a:schemeClr val="bg1">
                <a:lumMod val="50000"/>
              </a:schemeClr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Rectangle 43"/>
          <p:cNvSpPr/>
          <p:nvPr/>
        </p:nvSpPr>
        <p:spPr>
          <a:xfrm>
            <a:off x="3764280" y="3032821"/>
            <a:ext cx="16764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dirty="0" err="1" smtClean="0">
                <a:solidFill>
                  <a:srgbClr val="4D4D4D"/>
                </a:solidFill>
                <a:latin typeface="+mn-lt"/>
              </a:rPr>
              <a:t>Lorem</a:t>
            </a:r>
            <a:r>
              <a:rPr lang="en-US" sz="1200" dirty="0" smtClean="0">
                <a:solidFill>
                  <a:srgbClr val="4D4D4D"/>
                </a:solidFill>
                <a:latin typeface="+mn-lt"/>
              </a:rPr>
              <a:t> </a:t>
            </a:r>
            <a:r>
              <a:rPr lang="en-US" sz="1200" dirty="0" err="1" smtClean="0">
                <a:solidFill>
                  <a:srgbClr val="4D4D4D"/>
                </a:solidFill>
                <a:latin typeface="+mn-lt"/>
              </a:rPr>
              <a:t>Ipsum</a:t>
            </a:r>
            <a:r>
              <a:rPr lang="en-US" sz="1200" dirty="0" smtClean="0">
                <a:solidFill>
                  <a:srgbClr val="4D4D4D"/>
                </a:solidFill>
                <a:latin typeface="+mn-lt"/>
              </a:rPr>
              <a:t> has been the industry's standard dummy text ever since the 1500s, when an unknown printer took a galley of type and scrambled it to make a type specimen book. </a:t>
            </a:r>
            <a:endParaRPr lang="en-US" sz="1200" dirty="0">
              <a:solidFill>
                <a:srgbClr val="4D4D4D"/>
              </a:solidFill>
              <a:latin typeface="+mn-lt"/>
            </a:endParaRPr>
          </a:p>
        </p:txBody>
      </p:sp>
      <p:sp>
        <p:nvSpPr>
          <p:cNvPr id="50" name="WordArt 3"/>
          <p:cNvSpPr>
            <a:spLocks noChangeArrowheads="1" noChangeShapeType="1" noTextEdit="1"/>
          </p:cNvSpPr>
          <p:nvPr/>
        </p:nvSpPr>
        <p:spPr bwMode="auto">
          <a:xfrm rot="13393761" flipH="1" flipV="1">
            <a:off x="1153861" y="5375862"/>
            <a:ext cx="988656" cy="341700"/>
          </a:xfrm>
          <a:prstGeom prst="rect">
            <a:avLst/>
          </a:prstGeom>
        </p:spPr>
        <p:txBody>
          <a:bodyPr wrap="none" fromWordArt="1">
            <a:prstTxWarp prst="textArchDown">
              <a:avLst>
                <a:gd name="adj" fmla="val 218983"/>
              </a:avLst>
            </a:prstTxWarp>
          </a:bodyPr>
          <a:lstStyle/>
          <a:p>
            <a:pPr algn="ctr"/>
            <a:r>
              <a:rPr lang="en-US" sz="1200" dirty="0" smtClean="0">
                <a:solidFill>
                  <a:srgbClr val="000000"/>
                </a:solidFill>
                <a:cs typeface="Arial" pitchFamily="34" charset="0"/>
              </a:rPr>
              <a:t>Usage</a:t>
            </a:r>
            <a:endParaRPr lang="en-US" sz="1200" dirty="0">
              <a:solidFill>
                <a:schemeClr val="tx1">
                  <a:lumMod val="50000"/>
                </a:schemeClr>
              </a:solidFill>
              <a:cs typeface="Arial" pitchFamily="34" charset="0"/>
            </a:endParaRPr>
          </a:p>
        </p:txBody>
      </p:sp>
      <p:sp>
        <p:nvSpPr>
          <p:cNvPr id="51" name="WordArt 2"/>
          <p:cNvSpPr>
            <a:spLocks noChangeArrowheads="1" noChangeShapeType="1" noTextEdit="1"/>
          </p:cNvSpPr>
          <p:nvPr/>
        </p:nvSpPr>
        <p:spPr bwMode="auto">
          <a:xfrm rot="18468618">
            <a:off x="754417" y="1556542"/>
            <a:ext cx="2918594" cy="1390466"/>
          </a:xfrm>
          <a:prstGeom prst="rect">
            <a:avLst/>
          </a:prstGeom>
        </p:spPr>
        <p:txBody>
          <a:bodyPr vert="horz" wrap="square" fromWordArt="1" anchor="t" anchorCtr="0">
            <a:prstTxWarp prst="textArchUp">
              <a:avLst>
                <a:gd name="adj" fmla="val 12466956"/>
              </a:avLst>
            </a:prstTxWarp>
          </a:bodyPr>
          <a:lstStyle/>
          <a:p>
            <a:pPr algn="ctr"/>
            <a:r>
              <a:rPr lang="en-US" sz="1100" dirty="0" smtClean="0">
                <a:solidFill>
                  <a:srgbClr val="000000"/>
                </a:solidFill>
                <a:cs typeface="Arial" pitchFamily="34" charset="0"/>
              </a:rPr>
              <a:t>Monitor &amp; update </a:t>
            </a:r>
            <a:endParaRPr lang="en-US" sz="1100" dirty="0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52" name="WordArt 3"/>
          <p:cNvSpPr>
            <a:spLocks noChangeArrowheads="1" noChangeShapeType="1" noTextEdit="1"/>
          </p:cNvSpPr>
          <p:nvPr/>
        </p:nvSpPr>
        <p:spPr bwMode="auto">
          <a:xfrm rot="7413515" flipH="1" flipV="1">
            <a:off x="6686951" y="5127335"/>
            <a:ext cx="1637358" cy="492370"/>
          </a:xfrm>
          <a:prstGeom prst="rect">
            <a:avLst/>
          </a:prstGeom>
        </p:spPr>
        <p:txBody>
          <a:bodyPr wrap="none" fromWordArt="1">
            <a:prstTxWarp prst="textArchDown">
              <a:avLst>
                <a:gd name="adj" fmla="val 218983"/>
              </a:avLst>
            </a:prstTxWarp>
          </a:bodyPr>
          <a:lstStyle/>
          <a:p>
            <a:pPr algn="ctr"/>
            <a:r>
              <a:rPr lang="en-US" sz="1200" dirty="0" smtClean="0">
                <a:solidFill>
                  <a:srgbClr val="000000"/>
                </a:solidFill>
                <a:cs typeface="Arial" pitchFamily="34" charset="0"/>
              </a:rPr>
              <a:t>Provisioning</a:t>
            </a:r>
            <a:endParaRPr lang="en-US" sz="1200" dirty="0">
              <a:solidFill>
                <a:schemeClr val="tx1">
                  <a:lumMod val="50000"/>
                </a:schemeClr>
              </a:solidFill>
              <a:cs typeface="Arial" pitchFamily="34" charset="0"/>
            </a:endParaRPr>
          </a:p>
        </p:txBody>
      </p:sp>
      <p:sp>
        <p:nvSpPr>
          <p:cNvPr id="53" name="WordArt 2"/>
          <p:cNvSpPr>
            <a:spLocks noChangeArrowheads="1" noChangeShapeType="1" noTextEdit="1"/>
          </p:cNvSpPr>
          <p:nvPr/>
        </p:nvSpPr>
        <p:spPr bwMode="auto">
          <a:xfrm rot="3069776">
            <a:off x="5460719" y="1589871"/>
            <a:ext cx="3042278" cy="1390466"/>
          </a:xfrm>
          <a:prstGeom prst="rect">
            <a:avLst/>
          </a:prstGeom>
        </p:spPr>
        <p:txBody>
          <a:bodyPr vert="horz" wrap="square" fromWordArt="1" anchor="t" anchorCtr="0">
            <a:prstTxWarp prst="textArchUp">
              <a:avLst>
                <a:gd name="adj" fmla="val 12466956"/>
              </a:avLst>
            </a:prstTxWarp>
          </a:bodyPr>
          <a:lstStyle/>
          <a:p>
            <a:pPr algn="ctr"/>
            <a:r>
              <a:rPr lang="en-US" sz="1100" dirty="0" smtClean="0">
                <a:solidFill>
                  <a:srgbClr val="000000"/>
                </a:solidFill>
                <a:cs typeface="Arial" pitchFamily="34" charset="0"/>
              </a:rPr>
              <a:t>Purchase &amp; deploy</a:t>
            </a:r>
            <a:endParaRPr lang="en-US" sz="1100" dirty="0">
              <a:solidFill>
                <a:srgbClr val="000000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65562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crum Process">
  <a:themeElements>
    <a:clrScheme name="Custom 1">
      <a:dk1>
        <a:srgbClr val="383838"/>
      </a:dk1>
      <a:lt1>
        <a:sysClr val="window" lastClr="FFFFFF"/>
      </a:lt1>
      <a:dk2>
        <a:srgbClr val="CCCC00"/>
      </a:dk2>
      <a:lt2>
        <a:srgbClr val="FFFF00"/>
      </a:lt2>
      <a:accent1>
        <a:srgbClr val="00B0F0"/>
      </a:accent1>
      <a:accent2>
        <a:srgbClr val="0070C0"/>
      </a:accent2>
      <a:accent3>
        <a:srgbClr val="00EA1C"/>
      </a:accent3>
      <a:accent4>
        <a:srgbClr val="00B050"/>
      </a:accent4>
      <a:accent5>
        <a:srgbClr val="C00000"/>
      </a:accent5>
      <a:accent6>
        <a:srgbClr val="FF0000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Scrum Process</Template>
  <TotalTime>4560073</TotalTime>
  <Words>70</Words>
  <Application>Microsoft Office PowerPoint</Application>
  <PresentationFormat>全屏显示(4:3)</PresentationFormat>
  <Paragraphs>19</Paragraphs>
  <Slides>1</Slides>
  <Notes>1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2" baseType="lpstr">
      <vt:lpstr>Scrum Process</vt:lpstr>
      <vt:lpstr>PowerPoint 演示文稿</vt:lpstr>
    </vt:vector>
  </TitlesOfParts>
  <Company>Design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subject>DG-循环</dc:subject>
  <dc:creator>P1; P2</dc:creator>
  <cp:keywords>TZ-手动增减;KJ-平面;DH-静态;XJ-二级</cp:keywords>
  <dc:description>www.smiletemplates.com</dc:description>
  <cp:lastModifiedBy>田士庆</cp:lastModifiedBy>
  <cp:revision>1811</cp:revision>
  <dcterms:created xsi:type="dcterms:W3CDTF">2010-07-23T09:33:49Z</dcterms:created>
  <dcterms:modified xsi:type="dcterms:W3CDTF">2012-07-18T18:24:13Z</dcterms:modified>
  <cp:category>UDi-逻辑图示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Slide 1</vt:lpwstr>
  </property>
  <property fmtid="{D5CDD505-2E9C-101B-9397-08002B2CF9AE}" pid="3" name="SlideDescription">
    <vt:lpwstr/>
  </property>
</Properties>
</file>