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808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AutoShape 64"/>
          <p:cNvSpPr>
            <a:spLocks noChangeArrowheads="1"/>
          </p:cNvSpPr>
          <p:nvPr/>
        </p:nvSpPr>
        <p:spPr bwMode="gray">
          <a:xfrm>
            <a:off x="457200" y="2286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CUSTOMER RELATIONSHIP MANAGMENT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286000" y="1295400"/>
            <a:ext cx="4551636" cy="3949928"/>
            <a:chOff x="1823677" y="1371600"/>
            <a:chExt cx="5186723" cy="4501061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23" name="Freeform 45"/>
            <p:cNvSpPr>
              <a:spLocks/>
            </p:cNvSpPr>
            <p:nvPr/>
          </p:nvSpPr>
          <p:spPr bwMode="auto">
            <a:xfrm>
              <a:off x="4411977" y="1371600"/>
              <a:ext cx="2598423" cy="44934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496"/>
                </a:cxn>
                <a:cxn ang="0">
                  <a:pos x="2" y="496"/>
                </a:cxn>
                <a:cxn ang="0">
                  <a:pos x="609" y="1550"/>
                </a:cxn>
                <a:cxn ang="0">
                  <a:pos x="1027" y="1776"/>
                </a:cxn>
                <a:cxn ang="0">
                  <a:pos x="0" y="0"/>
                </a:cxn>
              </a:cxnLst>
              <a:rect l="0" t="0" r="r" b="b"/>
              <a:pathLst>
                <a:path w="1027" h="1776">
                  <a:moveTo>
                    <a:pt x="0" y="0"/>
                  </a:moveTo>
                  <a:lnTo>
                    <a:pt x="0" y="0"/>
                  </a:lnTo>
                  <a:lnTo>
                    <a:pt x="2" y="496"/>
                  </a:lnTo>
                  <a:lnTo>
                    <a:pt x="2" y="496"/>
                  </a:lnTo>
                  <a:lnTo>
                    <a:pt x="609" y="1550"/>
                  </a:lnTo>
                  <a:lnTo>
                    <a:pt x="1027" y="177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00"/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285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6"/>
            <p:cNvSpPr>
              <a:spLocks/>
            </p:cNvSpPr>
            <p:nvPr/>
          </p:nvSpPr>
          <p:spPr bwMode="auto">
            <a:xfrm>
              <a:off x="1823677" y="5285676"/>
              <a:ext cx="5186723" cy="586985"/>
            </a:xfrm>
            <a:custGeom>
              <a:avLst/>
              <a:gdLst/>
              <a:ahLst/>
              <a:cxnLst>
                <a:cxn ang="0">
                  <a:pos x="1632" y="3"/>
                </a:cxn>
                <a:cxn ang="0">
                  <a:pos x="1635" y="5"/>
                </a:cxn>
                <a:cxn ang="0">
                  <a:pos x="416" y="5"/>
                </a:cxn>
                <a:cxn ang="0">
                  <a:pos x="418" y="0"/>
                </a:cxn>
                <a:cxn ang="0">
                  <a:pos x="2" y="227"/>
                </a:cxn>
                <a:cxn ang="0">
                  <a:pos x="0" y="232"/>
                </a:cxn>
                <a:cxn ang="0">
                  <a:pos x="2050" y="232"/>
                </a:cxn>
                <a:cxn ang="0">
                  <a:pos x="2050" y="229"/>
                </a:cxn>
                <a:cxn ang="0">
                  <a:pos x="1632" y="3"/>
                </a:cxn>
              </a:cxnLst>
              <a:rect l="0" t="0" r="r" b="b"/>
              <a:pathLst>
                <a:path w="2050" h="232">
                  <a:moveTo>
                    <a:pt x="1632" y="3"/>
                  </a:moveTo>
                  <a:lnTo>
                    <a:pt x="1635" y="5"/>
                  </a:lnTo>
                  <a:lnTo>
                    <a:pt x="416" y="5"/>
                  </a:lnTo>
                  <a:lnTo>
                    <a:pt x="418" y="0"/>
                  </a:lnTo>
                  <a:lnTo>
                    <a:pt x="2" y="227"/>
                  </a:lnTo>
                  <a:lnTo>
                    <a:pt x="0" y="232"/>
                  </a:lnTo>
                  <a:lnTo>
                    <a:pt x="2050" y="232"/>
                  </a:lnTo>
                  <a:lnTo>
                    <a:pt x="2050" y="229"/>
                  </a:lnTo>
                  <a:lnTo>
                    <a:pt x="1632" y="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285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7"/>
            <p:cNvSpPr>
              <a:spLocks/>
            </p:cNvSpPr>
            <p:nvPr/>
          </p:nvSpPr>
          <p:spPr bwMode="auto">
            <a:xfrm>
              <a:off x="1828737" y="1371600"/>
              <a:ext cx="2588302" cy="4488410"/>
            </a:xfrm>
            <a:custGeom>
              <a:avLst/>
              <a:gdLst/>
              <a:ahLst/>
              <a:cxnLst>
                <a:cxn ang="0">
                  <a:pos x="1023" y="496"/>
                </a:cxn>
                <a:cxn ang="0">
                  <a:pos x="1021" y="0"/>
                </a:cxn>
                <a:cxn ang="0">
                  <a:pos x="0" y="1774"/>
                </a:cxn>
                <a:cxn ang="0">
                  <a:pos x="416" y="1547"/>
                </a:cxn>
                <a:cxn ang="0">
                  <a:pos x="1023" y="496"/>
                </a:cxn>
              </a:cxnLst>
              <a:rect l="0" t="0" r="r" b="b"/>
              <a:pathLst>
                <a:path w="1023" h="1774">
                  <a:moveTo>
                    <a:pt x="1023" y="496"/>
                  </a:moveTo>
                  <a:lnTo>
                    <a:pt x="1021" y="0"/>
                  </a:lnTo>
                  <a:lnTo>
                    <a:pt x="0" y="1774"/>
                  </a:lnTo>
                  <a:lnTo>
                    <a:pt x="416" y="1547"/>
                  </a:lnTo>
                  <a:lnTo>
                    <a:pt x="1023" y="49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6"/>
                </a:gs>
              </a:gsLst>
              <a:lin ang="16200000" scaled="1"/>
              <a:tileRect/>
            </a:gradFill>
            <a:ln w="285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" name="Rectangle 27"/>
          <p:cNvSpPr/>
          <p:nvPr/>
        </p:nvSpPr>
        <p:spPr>
          <a:xfrm>
            <a:off x="3429000" y="4800600"/>
            <a:ext cx="2133600" cy="369332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cs typeface="Arial" pitchFamily="34" charset="0"/>
              </a:rPr>
              <a:t>Contributive CRM</a:t>
            </a:r>
            <a:endParaRPr 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 rot="17968714">
            <a:off x="2404675" y="3156789"/>
            <a:ext cx="2566180" cy="369332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cs typeface="Arial" pitchFamily="34" charset="0"/>
              </a:rPr>
              <a:t>Operational CRM</a:t>
            </a:r>
            <a:endParaRPr 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 rot="3616980">
            <a:off x="4197212" y="3199660"/>
            <a:ext cx="2596832" cy="369332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cs typeface="Arial" pitchFamily="34" charset="0"/>
              </a:rPr>
              <a:t>Analytical CRM</a:t>
            </a:r>
            <a:endParaRPr 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457200" y="1143000"/>
            <a:ext cx="2590800" cy="457200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50000">
                <a:schemeClr val="bg1">
                  <a:alpha val="62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990600" y="1219200"/>
            <a:ext cx="1607820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Sales automation</a:t>
            </a:r>
            <a:endParaRPr lang="en-US" sz="1400" dirty="0">
              <a:solidFill>
                <a:srgbClr val="4D4D4D"/>
              </a:solidFill>
              <a:cs typeface="Arial" pitchFamily="34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457200" y="1752600"/>
            <a:ext cx="2590800" cy="457200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50000">
                <a:schemeClr val="bg1">
                  <a:alpha val="62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/>
          <p:cNvSpPr/>
          <p:nvPr/>
        </p:nvSpPr>
        <p:spPr>
          <a:xfrm>
            <a:off x="457200" y="2362200"/>
            <a:ext cx="2590800" cy="457200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50000">
                <a:schemeClr val="bg1">
                  <a:alpha val="62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/>
          <p:cNvSpPr/>
          <p:nvPr/>
        </p:nvSpPr>
        <p:spPr>
          <a:xfrm>
            <a:off x="457200" y="2994660"/>
            <a:ext cx="2590800" cy="457200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50000">
                <a:schemeClr val="bg1">
                  <a:alpha val="62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ed Rectangle 40"/>
          <p:cNvSpPr/>
          <p:nvPr/>
        </p:nvSpPr>
        <p:spPr>
          <a:xfrm>
            <a:off x="457200" y="5356860"/>
            <a:ext cx="2590800" cy="457200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50000">
                <a:schemeClr val="bg1">
                  <a:alpha val="62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/>
          <p:cNvSpPr/>
          <p:nvPr/>
        </p:nvSpPr>
        <p:spPr>
          <a:xfrm>
            <a:off x="457200" y="5989320"/>
            <a:ext cx="2590800" cy="457200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50000">
                <a:schemeClr val="bg1">
                  <a:alpha val="62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/>
        </p:nvSpPr>
        <p:spPr>
          <a:xfrm>
            <a:off x="6019800" y="1143000"/>
            <a:ext cx="2590800" cy="457200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50000">
                <a:schemeClr val="bg1">
                  <a:alpha val="62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/>
          <p:cNvSpPr/>
          <p:nvPr/>
        </p:nvSpPr>
        <p:spPr>
          <a:xfrm>
            <a:off x="6019800" y="1752600"/>
            <a:ext cx="2590800" cy="457200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50000">
                <a:schemeClr val="bg1">
                  <a:alpha val="62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ed Rectangle 44"/>
          <p:cNvSpPr/>
          <p:nvPr/>
        </p:nvSpPr>
        <p:spPr>
          <a:xfrm>
            <a:off x="6019800" y="2362200"/>
            <a:ext cx="2590800" cy="457200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50000">
                <a:schemeClr val="bg1">
                  <a:alpha val="62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/>
          <p:cNvSpPr/>
          <p:nvPr/>
        </p:nvSpPr>
        <p:spPr>
          <a:xfrm>
            <a:off x="6019800" y="2994660"/>
            <a:ext cx="2590800" cy="457200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50000">
                <a:schemeClr val="bg1">
                  <a:alpha val="62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/>
          <p:cNvSpPr/>
          <p:nvPr/>
        </p:nvSpPr>
        <p:spPr>
          <a:xfrm>
            <a:off x="6019800" y="5356860"/>
            <a:ext cx="2590800" cy="457200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50000">
                <a:schemeClr val="bg1">
                  <a:alpha val="62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ounded Rectangle 47"/>
          <p:cNvSpPr/>
          <p:nvPr/>
        </p:nvSpPr>
        <p:spPr>
          <a:xfrm>
            <a:off x="6019800" y="5989320"/>
            <a:ext cx="2590800" cy="457200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50000">
                <a:schemeClr val="bg1">
                  <a:alpha val="62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41020" y="1825823"/>
            <a:ext cx="2354580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err="1" smtClean="0">
                <a:solidFill>
                  <a:srgbClr val="4D4D4D"/>
                </a:solidFill>
                <a:cs typeface="Arial" pitchFamily="34" charset="0"/>
              </a:rPr>
              <a:t>Campaingn</a:t>
            </a:r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 management</a:t>
            </a:r>
            <a:endParaRPr lang="en-US" sz="1400" dirty="0">
              <a:solidFill>
                <a:srgbClr val="4D4D4D"/>
              </a:solidFill>
              <a:cs typeface="Arial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14400" y="2438400"/>
            <a:ext cx="1607820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ERP integration</a:t>
            </a:r>
            <a:endParaRPr lang="en-US" sz="1400" dirty="0">
              <a:solidFill>
                <a:srgbClr val="4D4D4D"/>
              </a:solidFill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93420" y="3078480"/>
            <a:ext cx="2202180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Service</a:t>
            </a:r>
            <a:r>
              <a:rPr lang="uk-UA" sz="1400" dirty="0" smtClean="0">
                <a:solidFill>
                  <a:srgbClr val="4D4D4D"/>
                </a:solidFill>
                <a:cs typeface="Arial" pitchFamily="34" charset="0"/>
              </a:rPr>
              <a:t> </a:t>
            </a:r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management</a:t>
            </a:r>
            <a:endParaRPr lang="en-US" sz="1400" dirty="0">
              <a:solidFill>
                <a:srgbClr val="4D4D4D"/>
              </a:solidFill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90600" y="5410200"/>
            <a:ext cx="1607820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Sales channels</a:t>
            </a:r>
            <a:endParaRPr lang="en-US" sz="1400" dirty="0">
              <a:solidFill>
                <a:srgbClr val="4D4D4D"/>
              </a:solidFill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70560" y="6057900"/>
            <a:ext cx="2202180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Contact management</a:t>
            </a:r>
            <a:endParaRPr lang="en-US" sz="1400" dirty="0">
              <a:solidFill>
                <a:srgbClr val="4D4D4D"/>
              </a:solidFill>
              <a:cs typeface="Arial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019800" y="1219200"/>
            <a:ext cx="2667000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Customer data storehouse</a:t>
            </a:r>
            <a:endParaRPr lang="en-US" sz="1400" dirty="0">
              <a:solidFill>
                <a:srgbClr val="4D4D4D"/>
              </a:solidFill>
              <a:cs typeface="Arial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553200" y="1828800"/>
            <a:ext cx="1607820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Data mining </a:t>
            </a:r>
            <a:endParaRPr lang="en-US" sz="1400" dirty="0">
              <a:solidFill>
                <a:srgbClr val="4D4D4D"/>
              </a:solidFill>
              <a:cs typeface="Arial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103620" y="2435423"/>
            <a:ext cx="2506980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Customer segmentation</a:t>
            </a:r>
            <a:endParaRPr lang="en-US" sz="1400" dirty="0">
              <a:solidFill>
                <a:srgbClr val="4D4D4D"/>
              </a:solidFill>
              <a:cs typeface="Arial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6316980" y="3070860"/>
            <a:ext cx="2057400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Cross </a:t>
            </a:r>
            <a:r>
              <a:rPr lang="en-US" sz="1400" dirty="0" err="1" smtClean="0">
                <a:solidFill>
                  <a:srgbClr val="4D4D4D"/>
                </a:solidFill>
                <a:cs typeface="Arial" pitchFamily="34" charset="0"/>
              </a:rPr>
              <a:t>saler</a:t>
            </a:r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 potential</a:t>
            </a:r>
            <a:endParaRPr lang="en-US" sz="1400" dirty="0">
              <a:solidFill>
                <a:srgbClr val="4D4D4D"/>
              </a:solidFill>
              <a:cs typeface="Arial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301740" y="5440680"/>
            <a:ext cx="2057400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E-mail / mail / fax</a:t>
            </a:r>
            <a:endParaRPr lang="en-US" sz="1400" dirty="0">
              <a:solidFill>
                <a:srgbClr val="4D4D4D"/>
              </a:solidFill>
              <a:cs typeface="Arial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050280" y="6073140"/>
            <a:ext cx="2514600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Web / mobile communication</a:t>
            </a:r>
            <a:endParaRPr lang="en-US" sz="1400" dirty="0">
              <a:solidFill>
                <a:srgbClr val="4D4D4D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46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4559896</TotalTime>
  <Words>40</Words>
  <Application>Microsoft Office PowerPoint</Application>
  <PresentationFormat>全屏显示(4:3)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DG-阵列</dc:subject>
  <dc:creator>P1; P2</dc:creator>
  <cp:keywords>TZ-手动增减;XG-渐变;KJ-平面;DH-静态;XJ-二级</cp:keywords>
  <dc:description>www.smiletemplates.com</dc:description>
  <cp:lastModifiedBy>田士庆</cp:lastModifiedBy>
  <cp:revision>1810</cp:revision>
  <dcterms:created xsi:type="dcterms:W3CDTF">2010-07-23T09:33:49Z</dcterms:created>
  <dcterms:modified xsi:type="dcterms:W3CDTF">2012-07-18T18:24:22Z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