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6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0" y="5181600"/>
            <a:ext cx="9144000" cy="1905000"/>
            <a:chOff x="0" y="3886200"/>
            <a:chExt cx="9144000" cy="2971800"/>
          </a:xfrm>
        </p:grpSpPr>
        <p:sp>
          <p:nvSpPr>
            <p:cNvPr id="27" name="Rectangle 26"/>
            <p:cNvSpPr/>
            <p:nvPr/>
          </p:nvSpPr>
          <p:spPr>
            <a:xfrm rot="10800000">
              <a:off x="0" y="5105398"/>
              <a:ext cx="9144000" cy="1752602"/>
            </a:xfrm>
            <a:prstGeom prst="rect">
              <a:avLst/>
            </a:prstGeom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3886200"/>
              <a:ext cx="9144000" cy="1219200"/>
            </a:xfrm>
            <a:prstGeom prst="rect">
              <a:avLst/>
            </a:prstGeom>
            <a:gradFill>
              <a:gsLst>
                <a:gs pos="20000">
                  <a:schemeClr val="bg1"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4" name="Rectangle 23"/>
          <p:cNvSpPr/>
          <p:nvPr/>
        </p:nvSpPr>
        <p:spPr>
          <a:xfrm rot="10800000">
            <a:off x="0" y="3581400"/>
            <a:ext cx="9144000" cy="32766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742950" y="1295397"/>
          <a:ext cx="7696198" cy="48006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362200"/>
                <a:gridCol w="1066800"/>
                <a:gridCol w="1066800"/>
                <a:gridCol w="1058156"/>
                <a:gridCol w="1075444"/>
                <a:gridCol w="1066798"/>
              </a:tblGrid>
              <a:tr h="4050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ahoma" pitchFamily="34" charset="0"/>
                          <a:cs typeface="Tahoma" pitchFamily="34" charset="0"/>
                        </a:rPr>
                        <a:t>Workers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ahoma" pitchFamily="34" charset="0"/>
                          <a:cs typeface="Tahoma" pitchFamily="34" charset="0"/>
                        </a:rPr>
                        <a:t>Mon</a:t>
                      </a:r>
                      <a:endParaRPr lang="en-US" sz="16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ahoma" pitchFamily="34" charset="0"/>
                          <a:cs typeface="Tahoma" pitchFamily="34" charset="0"/>
                        </a:rPr>
                        <a:t>Tues</a:t>
                      </a:r>
                      <a:endParaRPr lang="en-US" sz="16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ahoma" pitchFamily="34" charset="0"/>
                          <a:cs typeface="Tahoma" pitchFamily="34" charset="0"/>
                        </a:rPr>
                        <a:t>Wed</a:t>
                      </a:r>
                      <a:endParaRPr lang="en-US" sz="16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ahoma" pitchFamily="34" charset="0"/>
                          <a:cs typeface="Tahoma" pitchFamily="34" charset="0"/>
                        </a:rPr>
                        <a:t>Thurs</a:t>
                      </a:r>
                      <a:endParaRPr lang="en-US" sz="16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ahoma" pitchFamily="34" charset="0"/>
                          <a:cs typeface="Tahoma" pitchFamily="34" charset="0"/>
                        </a:rPr>
                        <a:t>Fri</a:t>
                      </a:r>
                      <a:endParaRPr lang="en-US" sz="16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 and Last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 and Last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2FC"/>
                    </a:solidFill>
                  </a:tcPr>
                </a:tc>
              </a:tr>
              <a:tr h="4883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First</a:t>
                      </a:r>
                      <a:r>
                        <a:rPr lang="en-US" sz="1400" b="0" baseline="0" dirty="0" smtClean="0">
                          <a:latin typeface="Tahoma" pitchFamily="34" charset="0"/>
                          <a:cs typeface="Tahoma" pitchFamily="34" charset="0"/>
                        </a:rPr>
                        <a:t> and Last Name</a:t>
                      </a:r>
                      <a:endParaRPr lang="en-US" sz="1400" b="0" dirty="0" smtClean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C"/>
                    </a:solidFill>
                  </a:tcPr>
                </a:tc>
              </a:tr>
            </a:tbl>
          </a:graphicData>
        </a:graphic>
      </p:graphicFrame>
      <p:sp>
        <p:nvSpPr>
          <p:cNvPr id="7" name="AutoShape 64"/>
          <p:cNvSpPr>
            <a:spLocks noChangeArrowheads="1"/>
          </p:cNvSpPr>
          <p:nvPr/>
        </p:nvSpPr>
        <p:spPr bwMode="gray">
          <a:xfrm>
            <a:off x="295275" y="381000"/>
            <a:ext cx="8153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latin typeface="Tahoma" pitchFamily="34" charset="0"/>
                <a:ea typeface="굴림" charset="-127"/>
                <a:cs typeface="Tahoma" pitchFamily="34" charset="0"/>
              </a:rPr>
              <a:t>Gantt Chart</a:t>
            </a:r>
            <a:r>
              <a:rPr lang="ru-RU" sz="2500" b="1" kern="0" dirty="0" smtClean="0">
                <a:latin typeface="Tahoma" pitchFamily="34" charset="0"/>
                <a:ea typeface="굴림" charset="-127"/>
                <a:cs typeface="Tahoma" pitchFamily="34" charset="0"/>
              </a:rPr>
              <a:t> </a:t>
            </a:r>
            <a:r>
              <a:rPr lang="en-US" sz="25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– Week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010400" y="396240"/>
            <a:ext cx="209550" cy="190500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utoShape 64"/>
          <p:cNvSpPr>
            <a:spLocks noChangeArrowheads="1"/>
          </p:cNvSpPr>
          <p:nvPr/>
        </p:nvSpPr>
        <p:spPr bwMode="gray">
          <a:xfrm>
            <a:off x="7305675" y="346841"/>
            <a:ext cx="1695581" cy="26275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Your Text Here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114675" y="1828800"/>
            <a:ext cx="3181350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305550" y="2283298"/>
            <a:ext cx="2114550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3600450" y="2800485"/>
            <a:ext cx="3238500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3105149" y="3325509"/>
            <a:ext cx="2124075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4667249" y="3803515"/>
            <a:ext cx="3267075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3619500" y="4279765"/>
            <a:ext cx="2143124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3105150" y="4765540"/>
            <a:ext cx="4267200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248275" y="5260840"/>
            <a:ext cx="3181350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3105149" y="5737090"/>
            <a:ext cx="1057275" cy="235085"/>
          </a:xfrm>
          <a:prstGeom prst="rect">
            <a:avLst/>
          </a:prstGeom>
          <a:gradFill>
            <a:gsLst>
              <a:gs pos="64000">
                <a:schemeClr val="accent5">
                  <a:lumMod val="75000"/>
                </a:schemeClr>
              </a:gs>
              <a:gs pos="99000">
                <a:schemeClr val="accent6"/>
              </a:gs>
              <a:gs pos="0">
                <a:schemeClr val="accent6"/>
              </a:gs>
            </a:gsLst>
            <a:lin ang="5400000" scaled="0"/>
          </a:gradFill>
          <a:ln w="127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83"/>
          <p:cNvGrpSpPr/>
          <p:nvPr/>
        </p:nvGrpSpPr>
        <p:grpSpPr>
          <a:xfrm>
            <a:off x="5238750" y="514570"/>
            <a:ext cx="1066800" cy="5581430"/>
            <a:chOff x="5257800" y="495519"/>
            <a:chExt cx="1066800" cy="5524281"/>
          </a:xfrm>
        </p:grpSpPr>
        <p:sp>
          <p:nvSpPr>
            <p:cNvPr id="80" name="Rectangle 79"/>
            <p:cNvSpPr/>
            <p:nvPr/>
          </p:nvSpPr>
          <p:spPr>
            <a:xfrm>
              <a:off x="5257800" y="1295400"/>
              <a:ext cx="1066800" cy="472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25"/>
            <p:cNvGrpSpPr/>
            <p:nvPr/>
          </p:nvGrpSpPr>
          <p:grpSpPr>
            <a:xfrm>
              <a:off x="5410200" y="495519"/>
              <a:ext cx="733426" cy="723681"/>
              <a:chOff x="5410200" y="495519"/>
              <a:chExt cx="733426" cy="723681"/>
            </a:xfrm>
          </p:grpSpPr>
          <p:sp>
            <p:nvSpPr>
              <p:cNvPr id="82" name="Down Arrow 81"/>
              <p:cNvSpPr/>
              <p:nvPr/>
            </p:nvSpPr>
            <p:spPr>
              <a:xfrm>
                <a:off x="5543550" y="838200"/>
                <a:ext cx="457200" cy="381000"/>
              </a:xfrm>
              <a:prstGeom prst="downArrow">
                <a:avLst/>
              </a:prstGeom>
              <a:gradFill>
                <a:gsLst>
                  <a:gs pos="0">
                    <a:schemeClr val="accent5"/>
                  </a:gs>
                  <a:gs pos="50000">
                    <a:schemeClr val="accent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AutoShape 64"/>
              <p:cNvSpPr>
                <a:spLocks noChangeArrowheads="1"/>
              </p:cNvSpPr>
              <p:nvPr/>
            </p:nvSpPr>
            <p:spPr bwMode="gray">
              <a:xfrm>
                <a:off x="5410200" y="495519"/>
                <a:ext cx="733426" cy="266481"/>
              </a:xfrm>
              <a:prstGeom prst="roundRect">
                <a:avLst>
                  <a:gd name="adj" fmla="val 0"/>
                </a:avLst>
              </a:prstGeom>
              <a:noFill/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 smtClean="0">
                    <a:latin typeface="Tahoma" pitchFamily="34" charset="0"/>
                    <a:ea typeface="굴림" charset="-127"/>
                    <a:cs typeface="Tahoma" pitchFamily="34" charset="0"/>
                  </a:rPr>
                  <a:t>TODAY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23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zzle">
  <a:themeElements>
    <a:clrScheme name="Custom 7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4394</TotalTime>
  <Words>50</Words>
  <Application>Microsoft Office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Puzzle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FM-甘特</dc:subject>
  <dc:creator>P1; P2</dc:creator>
  <cp:keywords>TZ-手动增减;XG-渐变;KJ-平面;DH-静态;XJ-二级</cp:keywords>
  <dc:description>www.smiletemplates.com</dc:description>
  <cp:lastModifiedBy>田士庆</cp:lastModifiedBy>
  <cp:revision>474</cp:revision>
  <dcterms:created xsi:type="dcterms:W3CDTF">2009-10-08T11:02:59Z</dcterms:created>
  <dcterms:modified xsi:type="dcterms:W3CDTF">2012-07-18T18:27:55Z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