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58402-3818-4904-8939-2EE78C97B27B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FAE7F-05CE-4029-AE87-7E985C7C87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3000">
              <a:schemeClr val="bg1">
                <a:tint val="80000"/>
                <a:satMod val="300000"/>
              </a:schemeClr>
            </a:gs>
            <a:gs pos="67000">
              <a:schemeClr val="bg1">
                <a:lumMod val="75000"/>
              </a:schemeClr>
            </a:gs>
            <a:gs pos="76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5217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64"/>
          <p:cNvSpPr>
            <a:spLocks noChangeArrowheads="1"/>
          </p:cNvSpPr>
          <p:nvPr/>
        </p:nvSpPr>
        <p:spPr bwMode="gray">
          <a:xfrm>
            <a:off x="457200" y="228600"/>
            <a:ext cx="47244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/>
              <a:t>PORTER GENERIC STRATEGIES</a:t>
            </a:r>
            <a:endParaRPr lang="en-US" sz="2800" b="1" dirty="0" smtClean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2" name="Round Single Corner Rectangle 21"/>
          <p:cNvSpPr/>
          <p:nvPr/>
        </p:nvSpPr>
        <p:spPr>
          <a:xfrm flipH="1">
            <a:off x="910264" y="1495425"/>
            <a:ext cx="1535054" cy="1714500"/>
          </a:xfrm>
          <a:prstGeom prst="round1Rect">
            <a:avLst>
              <a:gd name="adj" fmla="val 22056"/>
            </a:avLst>
          </a:prstGeom>
          <a:solidFill>
            <a:srgbClr val="4D4D4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5" name="Round Same Side Corner Rectangle 24"/>
          <p:cNvSpPr/>
          <p:nvPr/>
        </p:nvSpPr>
        <p:spPr>
          <a:xfrm flipV="1">
            <a:off x="910270" y="3306235"/>
            <a:ext cx="1985457" cy="1741189"/>
          </a:xfrm>
          <a:prstGeom prst="round2SameRect">
            <a:avLst/>
          </a:prstGeom>
          <a:solidFill>
            <a:srgbClr val="4D4D4D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3" name="Round Single Corner Rectangle 22"/>
          <p:cNvSpPr/>
          <p:nvPr/>
        </p:nvSpPr>
        <p:spPr>
          <a:xfrm flipH="1" flipV="1">
            <a:off x="1287138" y="4280579"/>
            <a:ext cx="2313311" cy="1249515"/>
          </a:xfrm>
          <a:prstGeom prst="round1Rect">
            <a:avLst>
              <a:gd name="adj" fmla="val 20345"/>
            </a:avLst>
          </a:prstGeom>
          <a:solidFill>
            <a:schemeClr val="tx1">
              <a:lumMod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4" name="Round Single Corner Rectangle 23"/>
          <p:cNvSpPr/>
          <p:nvPr/>
        </p:nvSpPr>
        <p:spPr>
          <a:xfrm flipV="1">
            <a:off x="3695425" y="4280579"/>
            <a:ext cx="2318517" cy="1249515"/>
          </a:xfrm>
          <a:prstGeom prst="round1Rect">
            <a:avLst>
              <a:gd name="adj" fmla="val 21817"/>
            </a:avLst>
          </a:prstGeom>
          <a:solidFill>
            <a:schemeClr val="tx1">
              <a:lumMod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0" name="Round Single Corner Rectangle 9"/>
          <p:cNvSpPr/>
          <p:nvPr/>
        </p:nvSpPr>
        <p:spPr>
          <a:xfrm flipV="1">
            <a:off x="3695425" y="3309561"/>
            <a:ext cx="2321060" cy="1715566"/>
          </a:xfrm>
          <a:prstGeom prst="round1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5400000" scaled="1"/>
            <a:tileRect/>
          </a:gradFill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1" name="Round Single Corner Rectangle 10"/>
          <p:cNvSpPr/>
          <p:nvPr/>
        </p:nvSpPr>
        <p:spPr>
          <a:xfrm flipH="1" flipV="1">
            <a:off x="1273450" y="3309561"/>
            <a:ext cx="2321060" cy="1715566"/>
          </a:xfrm>
          <a:prstGeom prst="round1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5400000" scaled="1"/>
            <a:tileRect/>
          </a:gradFill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" name="Round Single Corner Rectangle 2"/>
          <p:cNvSpPr/>
          <p:nvPr/>
        </p:nvSpPr>
        <p:spPr>
          <a:xfrm>
            <a:off x="3695425" y="1495425"/>
            <a:ext cx="2321060" cy="1715566"/>
          </a:xfrm>
          <a:prstGeom prst="round1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 w="952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4" name="Round Single Corner Rectangle 3"/>
          <p:cNvSpPr/>
          <p:nvPr/>
        </p:nvSpPr>
        <p:spPr>
          <a:xfrm flipH="1">
            <a:off x="1273450" y="1495425"/>
            <a:ext cx="2321060" cy="1715566"/>
          </a:xfrm>
          <a:prstGeom prst="round1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5400000" scaled="1"/>
            <a:tileRect/>
          </a:gradFill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7" name="Rectangle 6"/>
          <p:cNvSpPr/>
          <p:nvPr/>
        </p:nvSpPr>
        <p:spPr>
          <a:xfrm>
            <a:off x="1562897" y="3922095"/>
            <a:ext cx="17258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000000"/>
                </a:solidFill>
                <a:cs typeface="Arial" pitchFamily="34" charset="0"/>
              </a:rPr>
              <a:t>Cost Focus</a:t>
            </a:r>
            <a:endParaRPr lang="en-US" b="1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636434" y="1988859"/>
            <a:ext cx="16883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000000"/>
                </a:solidFill>
                <a:cs typeface="Arial" pitchFamily="34" charset="0"/>
              </a:rPr>
              <a:t>Cost Leadership</a:t>
            </a:r>
            <a:endParaRPr lang="en-US" b="1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695425" y="3848559"/>
            <a:ext cx="22135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000000"/>
                </a:solidFill>
                <a:cs typeface="Arial" pitchFamily="34" charset="0"/>
              </a:rPr>
              <a:t>Differentiation Focus</a:t>
            </a:r>
            <a:endParaRPr lang="en-US" b="1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989567" y="2135930"/>
            <a:ext cx="18383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000000"/>
                </a:solidFill>
                <a:cs typeface="Arial" pitchFamily="34" charset="0"/>
              </a:rPr>
              <a:t>Differentiation</a:t>
            </a:r>
            <a:endParaRPr lang="en-US" b="1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004110" y="5098662"/>
            <a:ext cx="88242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cs typeface="Arial" pitchFamily="34" charset="0"/>
              </a:rPr>
              <a:t>Cost</a:t>
            </a:r>
            <a:endParaRPr 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768961" y="5098662"/>
            <a:ext cx="206818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cs typeface="Arial" pitchFamily="34" charset="0"/>
              </a:rPr>
              <a:t>Differentiation</a:t>
            </a:r>
            <a:endParaRPr 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 rot="16200000">
            <a:off x="584990" y="3924469"/>
            <a:ext cx="101111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cs typeface="Arial" pitchFamily="34" charset="0"/>
              </a:rPr>
              <a:t>Narrow</a:t>
            </a:r>
            <a:endParaRPr 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 rot="16200000">
            <a:off x="584991" y="2233154"/>
            <a:ext cx="101111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cs typeface="Arial" pitchFamily="34" charset="0"/>
              </a:rPr>
              <a:t>Broad</a:t>
            </a:r>
            <a:endParaRPr 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 rot="16200000">
            <a:off x="206053" y="3100189"/>
            <a:ext cx="10111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rgbClr val="000000"/>
                </a:solidFill>
                <a:cs typeface="Arial" pitchFamily="34" charset="0"/>
              </a:rPr>
              <a:t>SCOPE</a:t>
            </a:r>
            <a:endParaRPr lang="en-US" sz="16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342291" y="5663625"/>
            <a:ext cx="45591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rgbClr val="000000"/>
                </a:solidFill>
                <a:cs typeface="Arial" pitchFamily="34" charset="0"/>
              </a:rPr>
              <a:t>SOURCE OF COMPETITIVE </a:t>
            </a:r>
          </a:p>
          <a:p>
            <a:pPr algn="ctr"/>
            <a:r>
              <a:rPr lang="en-US" sz="1600" dirty="0" smtClean="0">
                <a:solidFill>
                  <a:srgbClr val="000000"/>
                </a:solidFill>
                <a:cs typeface="Arial" pitchFamily="34" charset="0"/>
              </a:rPr>
              <a:t>ADVANTAGE</a:t>
            </a:r>
            <a:endParaRPr lang="en-US" sz="16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476999" y="1447800"/>
            <a:ext cx="1971675" cy="4800600"/>
          </a:xfrm>
          <a:prstGeom prst="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>
            <a:solidFill>
              <a:schemeClr val="bg1">
                <a:lumMod val="65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ound Same Side Corner Rectangle 26"/>
          <p:cNvSpPr/>
          <p:nvPr/>
        </p:nvSpPr>
        <p:spPr>
          <a:xfrm>
            <a:off x="6477000" y="809625"/>
            <a:ext cx="1981200" cy="674124"/>
          </a:xfrm>
          <a:prstGeom prst="round2SameRect">
            <a:avLst>
              <a:gd name="adj1" fmla="val 38750"/>
              <a:gd name="adj2" fmla="val 0"/>
            </a:avLst>
          </a:prstGeom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lin ang="5400000" scaled="1"/>
            <a:tileRect/>
          </a:gradFill>
          <a:ln w="952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6553200" y="990600"/>
            <a:ext cx="18669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Differentiation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572250" y="1676400"/>
            <a:ext cx="1828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 smtClean="0">
                <a:solidFill>
                  <a:srgbClr val="4D4D4D"/>
                </a:solidFill>
                <a:latin typeface="+mn-lt"/>
              </a:rPr>
              <a:t>Lorem</a:t>
            </a:r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srgbClr val="4D4D4D"/>
                </a:solidFill>
                <a:latin typeface="+mn-lt"/>
              </a:rPr>
              <a:t>Ipsum</a:t>
            </a:r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 is simply dummy text of the printing and typesetting industry. </a:t>
            </a:r>
            <a:r>
              <a:rPr lang="en-US" sz="1200" dirty="0" err="1" smtClean="0">
                <a:solidFill>
                  <a:srgbClr val="4D4D4D"/>
                </a:solidFill>
                <a:latin typeface="+mn-lt"/>
              </a:rPr>
              <a:t>Lorem</a:t>
            </a:r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srgbClr val="4D4D4D"/>
                </a:solidFill>
                <a:latin typeface="+mn-lt"/>
              </a:rPr>
              <a:t>Ipsum</a:t>
            </a:r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 has been the industry's standard dummy text ever since the 1500s, when an unknown printer took a galley of type and scrambled it to make a type specimen book. </a:t>
            </a:r>
            <a:endParaRPr lang="en-US" sz="1200" dirty="0">
              <a:solidFill>
                <a:srgbClr val="4D4D4D"/>
              </a:solidFill>
              <a:latin typeface="+mn-lt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724650" y="4643735"/>
            <a:ext cx="16921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    </a:t>
            </a:r>
            <a:r>
              <a:rPr lang="en-US" sz="1200" dirty="0" err="1" smtClean="0">
                <a:solidFill>
                  <a:srgbClr val="4D4D4D"/>
                </a:solidFill>
                <a:latin typeface="+mn-lt"/>
              </a:rPr>
              <a:t>Lorem</a:t>
            </a:r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srgbClr val="4D4D4D"/>
                </a:solidFill>
                <a:latin typeface="+mn-lt"/>
              </a:rPr>
              <a:t>Ipsum</a:t>
            </a:r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 is simply dummy text.</a:t>
            </a:r>
            <a:endParaRPr lang="en-US" sz="1200" dirty="0">
              <a:solidFill>
                <a:srgbClr val="4D4D4D"/>
              </a:solidFill>
              <a:latin typeface="+mn-lt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6724650" y="3810000"/>
            <a:ext cx="163173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    </a:t>
            </a:r>
            <a:r>
              <a:rPr lang="en-US" sz="1200" dirty="0" err="1" smtClean="0">
                <a:solidFill>
                  <a:srgbClr val="4D4D4D"/>
                </a:solidFill>
                <a:latin typeface="+mn-lt"/>
              </a:rPr>
              <a:t>Lorem</a:t>
            </a:r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srgbClr val="4D4D4D"/>
                </a:solidFill>
                <a:latin typeface="+mn-lt"/>
              </a:rPr>
              <a:t>Ipsum</a:t>
            </a:r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 is simply dummy text of the printing and typesetting industry.</a:t>
            </a:r>
            <a:endParaRPr lang="en-US" sz="1200" dirty="0">
              <a:solidFill>
                <a:srgbClr val="4D4D4D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59307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Scrum Process</Template>
  <TotalTime>4558509</TotalTime>
  <Words>88</Words>
  <Application>Microsoft Office PowerPoint</Application>
  <PresentationFormat>全屏显示(4:3)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Scrum Process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FM-二维</dc:subject>
  <dc:creator>P1; P2</dc:creator>
  <cp:keywords>TZ-手动增减;XG-细微;KJ-平面;DH-静态;XJ-二级</cp:keywords>
  <dc:description>www.smiletemplates.com</dc:description>
  <cp:lastModifiedBy>田士庆</cp:lastModifiedBy>
  <cp:revision>1584</cp:revision>
  <dcterms:created xsi:type="dcterms:W3CDTF">2010-07-23T09:33:49Z</dcterms:created>
  <dcterms:modified xsi:type="dcterms:W3CDTF">2012-07-18T18:37:27Z</dcterms:modified>
  <cp:category>UDi-表格甘特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