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5" r:id="rId19"/>
    <p:sldId id="273" r:id="rId20"/>
    <p:sldId id="274" r:id="rId21"/>
    <p:sldId id="260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6380"/>
    <a:srgbClr val="F8909F"/>
    <a:srgbClr val="6CB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2310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gs" Target="tags/tag2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63945-4036-4628-9B30-35851BEC12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92EC4-3605-4AAD-8A1C-08DD31CCFA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197989" y="685800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A29BE-9D63-41E7-880C-75915BE50DF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395CB-C6BF-4BB2-8E2A-F3C9936320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hyperlink" Target="http://www.1ppt.com/jieri/" TargetMode="Externa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hyperlink" Target="https://baike.baidu.com/item/%E6%98%A5%E7%89%9B%E5%9B%BE" TargetMode="External"/><Relationship Id="rId4" Type="http://schemas.openxmlformats.org/officeDocument/2006/relationships/image" Target="../media/image6.pn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10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2131839" y="2372811"/>
            <a:ext cx="646331" cy="2112378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cs typeface="+mn-ea"/>
                <a:sym typeface="+mn-lt"/>
              </a:rPr>
              <a:t>春已归来，望丽人发髻，悠悠浮云，何来风雨，莫非残雪已尽。</a:t>
            </a:r>
            <a:endParaRPr lang="en-US" altLang="zh-CN" sz="140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65873" y="2286791"/>
            <a:ext cx="400110" cy="15165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rgbClr val="2D6380"/>
                </a:solidFill>
                <a:cs typeface="+mn-ea"/>
                <a:sym typeface="+mn-lt"/>
              </a:rPr>
              <a:t>二十四节气之</a:t>
            </a:r>
            <a:endParaRPr lang="zh-CN" altLang="en-US" sz="1400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903962" y="2174028"/>
            <a:ext cx="0" cy="2112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1866999" y="2504663"/>
            <a:ext cx="53008" cy="53008"/>
          </a:xfrm>
          <a:prstGeom prst="ellipse">
            <a:avLst/>
          </a:prstGeom>
          <a:solidFill>
            <a:srgbClr val="2D63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30920" y="2181445"/>
            <a:ext cx="1107996" cy="2319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b="1" dirty="0">
                <a:solidFill>
                  <a:srgbClr val="2D6380"/>
                </a:solidFill>
                <a:cs typeface="+mn-ea"/>
                <a:sym typeface="+mn-lt"/>
              </a:rPr>
              <a:t>春 分</a:t>
            </a:r>
            <a:endParaRPr lang="zh-CN" altLang="en-US" sz="60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766447" y="2120349"/>
            <a:ext cx="5576887" cy="54536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三糊春牛：</a:t>
            </a:r>
            <a:r>
              <a:rPr lang="zh-CN" altLang="en-US" sz="1200" dirty="0">
                <a:cs typeface="+mn-ea"/>
                <a:sym typeface="+mn-lt"/>
              </a:rPr>
              <a:t>在家里用米或纸糊成春牛，摆放在家中。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9" name="TextBox 19"/>
          <p:cNvSpPr txBox="1"/>
          <p:nvPr/>
        </p:nvSpPr>
        <p:spPr>
          <a:xfrm>
            <a:off x="1766446" y="2715703"/>
            <a:ext cx="5576887" cy="641603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四贴春字画</a:t>
            </a:r>
            <a:r>
              <a:rPr lang="zh-CN" altLang="en-US" sz="1200" dirty="0">
                <a:cs typeface="+mn-ea"/>
                <a:sym typeface="+mn-lt"/>
              </a:rPr>
              <a:t>：家家在门上张贴迎春的字画字和春字有关画有腊梅迎春之类。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1766445" y="3219492"/>
            <a:ext cx="5576887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五搭燕子窝：</a:t>
            </a:r>
            <a:r>
              <a:rPr lang="zh-CN" altLang="en-US" sz="1200" dirty="0">
                <a:cs typeface="+mn-ea"/>
                <a:sym typeface="+mn-lt"/>
              </a:rPr>
              <a:t>给花树戴燕子胜帛条。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1766444" y="3878658"/>
            <a:ext cx="5576887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六种迎春花</a:t>
            </a:r>
            <a:r>
              <a:rPr lang="zh-CN" altLang="en-US" sz="1200" dirty="0">
                <a:cs typeface="+mn-ea"/>
                <a:sym typeface="+mn-lt"/>
              </a:rPr>
              <a:t>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1766443" y="4451591"/>
            <a:ext cx="5942652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七春胜贴门窗</a:t>
            </a:r>
            <a:r>
              <a:rPr lang="zh-CN" altLang="en-US" sz="1200" dirty="0">
                <a:cs typeface="+mn-ea"/>
                <a:sym typeface="+mn-lt"/>
              </a:rPr>
              <a:t>：妇女剪春燕花鸟簪（或有专门买的春燕簪花鸟簪）用红纸剪鸡贴屋门。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002168" y="1453996"/>
            <a:ext cx="3530991" cy="3530991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/>
      <p:bldP spid="12" grpId="0"/>
      <p:bldP spid="15" grpId="0"/>
      <p:bldP spid="17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/>
          <a:srcRect t="-4"/>
          <a:stretch>
            <a:fillRect/>
          </a:stretch>
        </p:blipFill>
        <p:spPr>
          <a:xfrm>
            <a:off x="2588225" y="856413"/>
            <a:ext cx="3589606" cy="137171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6177831" y="2206987"/>
            <a:ext cx="3589606" cy="128180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email"/>
          <a:srcRect/>
          <a:stretch>
            <a:fillRect/>
          </a:stretch>
        </p:blipFill>
        <p:spPr>
          <a:xfrm>
            <a:off x="6177831" y="4879121"/>
            <a:ext cx="3589606" cy="129598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email"/>
          <a:srcRect/>
          <a:stretch>
            <a:fillRect/>
          </a:stretch>
        </p:blipFill>
        <p:spPr>
          <a:xfrm>
            <a:off x="2588225" y="3488789"/>
            <a:ext cx="3589606" cy="1390332"/>
          </a:xfrm>
          <a:prstGeom prst="rect">
            <a:avLst/>
          </a:prstGeom>
        </p:spPr>
      </p:pic>
      <p:sp>
        <p:nvSpPr>
          <p:cNvPr id="22" name="TextBox 19"/>
          <p:cNvSpPr txBox="1"/>
          <p:nvPr/>
        </p:nvSpPr>
        <p:spPr>
          <a:xfrm>
            <a:off x="6549458" y="1173351"/>
            <a:ext cx="3424536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春饼</a:t>
            </a:r>
            <a:r>
              <a:rPr lang="zh-CN" altLang="en-US" sz="1200" dirty="0">
                <a:cs typeface="+mn-ea"/>
                <a:sym typeface="+mn-lt"/>
              </a:rPr>
              <a:t>：馅（萝卜，豆芽，豆子，为主）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2644496" y="2674732"/>
            <a:ext cx="3424536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春盘</a:t>
            </a:r>
            <a:r>
              <a:rPr lang="zh-CN" altLang="en-US" sz="1200" dirty="0">
                <a:cs typeface="+mn-ea"/>
                <a:sym typeface="+mn-lt"/>
              </a:rPr>
              <a:t>：主要是蔬菜取生菜瓜果饼糖放盘中为春盘（或拼成盘）馈送亲友或自食取迎春之意。杜甫</a:t>
            </a:r>
            <a:r>
              <a:rPr lang="en-US" altLang="zh-CN" sz="1200" dirty="0">
                <a:solidFill>
                  <a:srgbClr val="2D6380"/>
                </a:solidFill>
                <a:cs typeface="+mn-ea"/>
                <a:sym typeface="+mn-lt"/>
              </a:rPr>
              <a:t>《</a:t>
            </a:r>
            <a:r>
              <a:rPr lang="zh-CN" altLang="en-US" sz="1200" dirty="0">
                <a:solidFill>
                  <a:srgbClr val="2D6380"/>
                </a:solidFill>
                <a:cs typeface="+mn-ea"/>
                <a:sym typeface="+mn-lt"/>
              </a:rPr>
              <a:t>立春</a:t>
            </a:r>
            <a:r>
              <a:rPr lang="en-US" altLang="zh-CN" sz="1200" dirty="0">
                <a:solidFill>
                  <a:srgbClr val="2D6380"/>
                </a:solidFill>
                <a:cs typeface="+mn-ea"/>
                <a:sym typeface="+mn-lt"/>
              </a:rPr>
              <a:t>》</a:t>
            </a:r>
            <a:r>
              <a:rPr lang="zh-CN" altLang="en-US" sz="1200" dirty="0">
                <a:solidFill>
                  <a:srgbClr val="2D6380"/>
                </a:solidFill>
                <a:cs typeface="+mn-ea"/>
                <a:sym typeface="+mn-lt"/>
              </a:rPr>
              <a:t>：“春日春盘细生菜，忽忆两京梅发时。”。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5" name="TextBox 19"/>
          <p:cNvSpPr txBox="1"/>
          <p:nvPr/>
        </p:nvSpPr>
        <p:spPr>
          <a:xfrm>
            <a:off x="6549458" y="4010141"/>
            <a:ext cx="3424536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春卷（春蚕）：</a:t>
            </a:r>
            <a:r>
              <a:rPr lang="en-US" altLang="zh-CN" sz="1200" dirty="0">
                <a:cs typeface="+mn-ea"/>
                <a:sym typeface="+mn-lt"/>
              </a:rPr>
              <a:t>《</a:t>
            </a:r>
            <a:r>
              <a:rPr lang="zh-CN" altLang="en-US" sz="1200" dirty="0">
                <a:cs typeface="+mn-ea"/>
                <a:sym typeface="+mn-lt"/>
              </a:rPr>
              <a:t>岁时广记</a:t>
            </a:r>
            <a:r>
              <a:rPr lang="en-US" altLang="zh-CN" sz="1200" dirty="0">
                <a:cs typeface="+mn-ea"/>
                <a:sym typeface="+mn-lt"/>
              </a:rPr>
              <a:t>》</a:t>
            </a:r>
            <a:r>
              <a:rPr lang="zh-CN" altLang="en-US" sz="1200" dirty="0">
                <a:cs typeface="+mn-ea"/>
                <a:sym typeface="+mn-lt"/>
              </a:rPr>
              <a:t>：“京师富贵人家造面蚕，名曰‘探官蚕’。又因立春日做此，故又称‘探春蚕’。”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2644496" y="5499640"/>
            <a:ext cx="3424536" cy="737841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咬春（吃萝卜）</a:t>
            </a:r>
            <a:r>
              <a:rPr lang="zh-CN" altLang="en-US" sz="1200" dirty="0">
                <a:cs typeface="+mn-ea"/>
                <a:sym typeface="+mn-lt"/>
              </a:rPr>
              <a:t>：明</a:t>
            </a:r>
            <a:r>
              <a:rPr lang="en-US" altLang="zh-CN" sz="1200" dirty="0">
                <a:cs typeface="+mn-ea"/>
                <a:sym typeface="+mn-lt"/>
              </a:rPr>
              <a:t>《</a:t>
            </a:r>
            <a:r>
              <a:rPr lang="zh-CN" altLang="en-US" sz="1200" dirty="0">
                <a:cs typeface="+mn-ea"/>
                <a:sym typeface="+mn-lt"/>
              </a:rPr>
              <a:t>酌中志</a:t>
            </a:r>
            <a:r>
              <a:rPr lang="en-US" altLang="zh-CN" sz="1200" dirty="0">
                <a:cs typeface="+mn-ea"/>
                <a:sym typeface="+mn-lt"/>
              </a:rPr>
              <a:t>》</a:t>
            </a:r>
            <a:r>
              <a:rPr lang="zh-CN" altLang="en-US" sz="1200" dirty="0">
                <a:cs typeface="+mn-ea"/>
                <a:sym typeface="+mn-lt"/>
              </a:rPr>
              <a:t>：“立春之时，无贵贱嚼罗卜，曰‘咬春’。”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6200" y="2049668"/>
            <a:ext cx="8854659" cy="1276378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在养生上主要是护肝。在作息时间上，人们也应顺应自然界的规律，早睡早起。在精神养生方面，要力戒暴怒，更忌忧郁，做到心胸开阔，保持心境愉悦。。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Rectangle 57"/>
          <p:cNvSpPr/>
          <p:nvPr/>
        </p:nvSpPr>
        <p:spPr>
          <a:xfrm>
            <a:off x="1816200" y="1618991"/>
            <a:ext cx="1278135" cy="430677"/>
          </a:xfrm>
          <a:prstGeom prst="rect">
            <a:avLst/>
          </a:prstGeom>
        </p:spPr>
        <p:txBody>
          <a:bodyPr wrap="none" lIns="121712" tIns="60856" rIns="121712" bIns="60856">
            <a:spAutoFit/>
          </a:bodyPr>
          <a:lstStyle/>
          <a:p>
            <a:r>
              <a:rPr lang="zh-CN" altLang="en-US" sz="2000" b="1" dirty="0">
                <a:solidFill>
                  <a:srgbClr val="2D6380"/>
                </a:solidFill>
                <a:cs typeface="+mn-ea"/>
                <a:sym typeface="+mn-lt"/>
              </a:rPr>
              <a:t>节气养生</a:t>
            </a:r>
            <a:endParaRPr lang="zh-CN" altLang="en-US" sz="20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sp>
        <p:nvSpPr>
          <p:cNvPr id="9" name="TextBox 19"/>
          <p:cNvSpPr txBox="1"/>
          <p:nvPr/>
        </p:nvSpPr>
        <p:spPr>
          <a:xfrm>
            <a:off x="1816197" y="3065412"/>
            <a:ext cx="8854659" cy="1276378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对于健康人群而言，饮食要清淡，不要过度食用干燥、辛辣的食物。同时，因为此时阳气上升容易伤阴，所以要特别注重养阴，可以多选用百合、山药、莲子、枸杞等食物。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1816198" y="4259718"/>
            <a:ext cx="8854659" cy="1276378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立春之后的一段时间往往冷暖不定，要当心“到春寒”的侵扰，特别是对于体弱的人来说，感冒、发烧是常有的事情。对此专家表示，要想杀菌并防寒，在饮食上可增加吃大蒜、洋葱、芹菜等“味冲”食物的次数，对预防伤寒感冒等春季多发的呼吸道感染大有益处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V="1">
            <a:off x="3094335" y="1480873"/>
            <a:ext cx="726114" cy="7261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3" grpId="0"/>
      <p:bldP spid="9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80" y="0"/>
            <a:ext cx="7527348" cy="710435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096717" y="2526679"/>
            <a:ext cx="738664" cy="29696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>
                <a:solidFill>
                  <a:srgbClr val="2D6380"/>
                </a:solidFill>
                <a:cs typeface="+mn-ea"/>
                <a:sym typeface="+mn-lt"/>
              </a:rPr>
              <a:t>文学记述</a:t>
            </a:r>
            <a:endParaRPr lang="zh-CN" altLang="en-US" sz="36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73001" y="1185096"/>
            <a:ext cx="2855270" cy="53352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61269" y="4544953"/>
            <a:ext cx="2867002" cy="197542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16634" y="4688292"/>
            <a:ext cx="2756272" cy="1853153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1100" b="1" dirty="0">
                <a:cs typeface="+mn-ea"/>
                <a:sym typeface="+mn-lt"/>
              </a:rPr>
              <a:t>《</a:t>
            </a:r>
            <a:r>
              <a:rPr lang="zh-CN" altLang="en-US" sz="1100" b="1" dirty="0">
                <a:cs typeface="+mn-ea"/>
                <a:sym typeface="+mn-lt"/>
              </a:rPr>
              <a:t>题望苑驿</a:t>
            </a:r>
            <a:r>
              <a:rPr lang="en-US" altLang="zh-CN" sz="1100" b="1" dirty="0">
                <a:cs typeface="+mn-ea"/>
                <a:sym typeface="+mn-lt"/>
              </a:rPr>
              <a:t>》</a:t>
            </a:r>
            <a:r>
              <a:rPr lang="zh-CN" altLang="en-US" sz="1100" dirty="0">
                <a:cs typeface="+mn-ea"/>
                <a:sym typeface="+mn-lt"/>
              </a:rPr>
              <a:t> （唐代）温庭筠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弱柳千条杏一枝，半含春雨半垂丝。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景阳寒井人难到，长乐晨钟鸟自知。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花影至今通博望，树名从此号相思。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分明十二楼前月，不向西陵照盛姬。</a:t>
            </a:r>
            <a:br>
              <a:rPr lang="zh-CN" altLang="en-US" sz="1100" dirty="0">
                <a:cs typeface="+mn-ea"/>
                <a:sym typeface="+mn-lt"/>
              </a:rPr>
            </a:br>
            <a:endParaRPr lang="zh-CN" altLang="en-US" sz="1100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89891" y="1179673"/>
            <a:ext cx="3002165" cy="53352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153676" y="1179673"/>
            <a:ext cx="2855270" cy="5335277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153676" y="4539530"/>
            <a:ext cx="2867002" cy="197542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78158" y="4539530"/>
            <a:ext cx="3013897" cy="1975420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8101163" y="4688291"/>
            <a:ext cx="2756272" cy="1853153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1100" b="1" dirty="0">
                <a:cs typeface="+mn-ea"/>
                <a:sym typeface="+mn-lt"/>
              </a:rPr>
              <a:t>《</a:t>
            </a:r>
            <a:r>
              <a:rPr lang="zh-CN" altLang="en-US" sz="1100" b="1" dirty="0">
                <a:cs typeface="+mn-ea"/>
                <a:sym typeface="+mn-lt"/>
              </a:rPr>
              <a:t>咏柳</a:t>
            </a:r>
            <a:r>
              <a:rPr lang="en-US" altLang="zh-CN" sz="1100" b="1" dirty="0">
                <a:cs typeface="+mn-ea"/>
                <a:sym typeface="+mn-lt"/>
              </a:rPr>
              <a:t>》</a:t>
            </a:r>
            <a:r>
              <a:rPr lang="zh-CN" altLang="en-US" sz="1100" b="1" dirty="0">
                <a:cs typeface="+mn-ea"/>
                <a:sym typeface="+mn-lt"/>
              </a:rPr>
              <a:t>（ 唐代） 贺知章</a:t>
            </a:r>
            <a:r>
              <a:rPr lang="zh-CN" altLang="en-US" sz="1100" dirty="0">
                <a:cs typeface="+mn-ea"/>
                <a:sym typeface="+mn-lt"/>
              </a:rPr>
              <a:t>　　</a:t>
            </a:r>
            <a:endParaRPr lang="en-US" altLang="zh-CN" sz="1100" dirty="0">
              <a:cs typeface="+mn-ea"/>
              <a:sym typeface="+mn-lt"/>
            </a:endParaRPr>
          </a:p>
          <a:p>
            <a:pPr algn="ctr" defTabSz="914400">
              <a:lnSpc>
                <a:spcPct val="150000"/>
              </a:lnSpc>
              <a:defRPr/>
            </a:pPr>
            <a:r>
              <a:rPr lang="zh-CN" altLang="en-US" sz="1100" dirty="0">
                <a:cs typeface="+mn-ea"/>
                <a:sym typeface="+mn-lt"/>
              </a:rPr>
              <a:t>碧玉妆成一树高，万条垂下绿丝绦。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不知细叶谁裁出，二月春风似剪刀。</a:t>
            </a:r>
            <a:br>
              <a:rPr lang="zh-CN" altLang="en-US" sz="1100" dirty="0">
                <a:cs typeface="+mn-ea"/>
                <a:sym typeface="+mn-lt"/>
              </a:rPr>
            </a:b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5068203" y="4539530"/>
            <a:ext cx="2756272" cy="1853153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400">
              <a:lnSpc>
                <a:spcPct val="150000"/>
              </a:lnSpc>
              <a:defRPr/>
            </a:pPr>
            <a:br>
              <a:rPr lang="zh-CN" altLang="en-US" sz="1100" dirty="0">
                <a:cs typeface="+mn-ea"/>
                <a:sym typeface="+mn-lt"/>
              </a:rPr>
            </a:br>
            <a:r>
              <a:rPr lang="en-US" altLang="zh-CN" sz="1100" dirty="0">
                <a:cs typeface="+mn-ea"/>
                <a:sym typeface="+mn-lt"/>
              </a:rPr>
              <a:t>【</a:t>
            </a:r>
            <a:r>
              <a:rPr lang="zh-CN" altLang="en-US" sz="1100" dirty="0">
                <a:cs typeface="+mn-ea"/>
                <a:sym typeface="+mn-lt"/>
              </a:rPr>
              <a:t>越调</a:t>
            </a:r>
            <a:r>
              <a:rPr lang="en-US" altLang="zh-CN" sz="1100" dirty="0">
                <a:cs typeface="+mn-ea"/>
                <a:sym typeface="+mn-lt"/>
              </a:rPr>
              <a:t>】</a:t>
            </a:r>
            <a:r>
              <a:rPr lang="zh-CN" altLang="en-US" sz="1100" dirty="0">
                <a:cs typeface="+mn-ea"/>
                <a:sym typeface="+mn-lt"/>
              </a:rPr>
              <a:t>天净沙</a:t>
            </a:r>
            <a:r>
              <a:rPr lang="en-US" altLang="zh-CN" sz="1100" dirty="0">
                <a:cs typeface="+mn-ea"/>
                <a:sym typeface="+mn-lt"/>
              </a:rPr>
              <a:t>·</a:t>
            </a:r>
            <a:r>
              <a:rPr lang="zh-CN" altLang="en-US" sz="1100" dirty="0">
                <a:cs typeface="+mn-ea"/>
                <a:sym typeface="+mn-lt"/>
              </a:rPr>
              <a:t>春（元代）白朴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春山暖日和风，阑干楼阁帘栊，杨柳秋千院中。</a:t>
            </a:r>
            <a:br>
              <a:rPr lang="zh-CN" altLang="en-US" sz="1100" dirty="0">
                <a:cs typeface="+mn-ea"/>
                <a:sym typeface="+mn-lt"/>
              </a:rPr>
            </a:br>
            <a:r>
              <a:rPr lang="zh-CN" altLang="en-US" sz="1100" dirty="0">
                <a:cs typeface="+mn-ea"/>
                <a:sym typeface="+mn-lt"/>
              </a:rPr>
              <a:t>　　啼莺舞燕，小桥流水飞红。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5484772" y="2966582"/>
            <a:ext cx="1223890" cy="12238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5908581" y="3151164"/>
            <a:ext cx="432544" cy="1039308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rgbClr val="2D6380"/>
                </a:solidFill>
                <a:cs typeface="+mn-ea"/>
                <a:sym typeface="+mn-lt"/>
              </a:rPr>
              <a:t>谚语</a:t>
            </a:r>
            <a:br>
              <a:rPr lang="zh-CN" altLang="en-US" sz="1100" dirty="0">
                <a:solidFill>
                  <a:srgbClr val="2D6380"/>
                </a:solidFill>
                <a:cs typeface="+mn-ea"/>
                <a:sym typeface="+mn-lt"/>
              </a:rPr>
            </a:br>
            <a:endParaRPr lang="zh-CN" altLang="en-US" sz="1100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4648734" y="2292973"/>
            <a:ext cx="3291921" cy="673609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一年之计在于春，一生之计在于勤。</a:t>
            </a:r>
            <a:br>
              <a:rPr lang="zh-CN" altLang="en-US" sz="1400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5134204" y="1695614"/>
            <a:ext cx="2895113" cy="673609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一场春风对一场秋雨。</a:t>
            </a:r>
            <a:br>
              <a:rPr lang="zh-CN" altLang="en-US" sz="1400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5372150" y="1122856"/>
            <a:ext cx="3291921" cy="673609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行下春风望夏雨。</a:t>
            </a:r>
            <a:br>
              <a:rPr lang="zh-CN" altLang="en-US" sz="1400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4737396" y="5080745"/>
            <a:ext cx="3291921" cy="115182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八月十五云遮月，正月十五雪打灯。</a:t>
            </a:r>
            <a:endParaRPr lang="en-US" altLang="zh-CN" sz="1400" dirty="0">
              <a:cs typeface="+mn-ea"/>
              <a:sym typeface="+mn-lt"/>
            </a:endParaRPr>
          </a:p>
          <a:p>
            <a:endParaRPr lang="zh-CN" altLang="en-US" sz="1400" dirty="0">
              <a:cs typeface="+mn-ea"/>
              <a:sym typeface="+mn-lt"/>
            </a:endParaRPr>
          </a:p>
          <a:p>
            <a:r>
              <a:rPr lang="zh-CN" altLang="en-US" sz="1400" dirty="0">
                <a:cs typeface="+mn-ea"/>
                <a:sym typeface="+mn-lt"/>
              </a:rPr>
              <a:t>正月十五雪打灯，清明时节雨纷纷。</a:t>
            </a:r>
            <a:endParaRPr lang="zh-CN" altLang="en-US" sz="1400" dirty="0">
              <a:cs typeface="+mn-ea"/>
              <a:sym typeface="+mn-lt"/>
            </a:endParaRPr>
          </a:p>
          <a:p>
            <a:pPr defTabSz="914400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。</a:t>
            </a:r>
            <a:br>
              <a:rPr lang="zh-CN" altLang="en-US" sz="1400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836038" y="1879171"/>
            <a:ext cx="3868615" cy="3868615"/>
          </a:xfrm>
          <a:prstGeom prst="ellipse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133127" y="1879171"/>
            <a:ext cx="3868615" cy="3868615"/>
          </a:xfrm>
          <a:prstGeom prst="ellipse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7545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1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880" y="0"/>
            <a:ext cx="7527348" cy="710435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096717" y="2526679"/>
            <a:ext cx="738664" cy="29696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>
                <a:solidFill>
                  <a:srgbClr val="2D6380"/>
                </a:solidFill>
                <a:cs typeface="+mn-ea"/>
                <a:sym typeface="+mn-lt"/>
              </a:rPr>
              <a:t>典籍记载</a:t>
            </a:r>
            <a:endParaRPr lang="zh-CN" altLang="en-US" sz="36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4334" y="0"/>
            <a:ext cx="4849091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5249" y="1674055"/>
            <a:ext cx="11000936" cy="3826413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1288146" y="2198342"/>
            <a:ext cx="9797195" cy="35169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r>
              <a:rPr lang="zh-CN" altLang="en-US" sz="1400" dirty="0">
                <a:solidFill>
                  <a:srgbClr val="2D6380"/>
                </a:solidFill>
                <a:cs typeface="+mn-ea"/>
                <a:sym typeface="+mn-lt"/>
              </a:rPr>
              <a:t>立春立春，正月节</a:t>
            </a:r>
            <a:r>
              <a:rPr lang="zh-CN" altLang="en-US" sz="1400" dirty="0">
                <a:cs typeface="+mn-ea"/>
                <a:sym typeface="+mn-lt"/>
              </a:rPr>
              <a:t>。立，建始也。五行之气往者过来者续于此。而春木之气始至，故谓之立也。立夏、秋、冬同。</a:t>
            </a:r>
            <a:endParaRPr lang="en-US" altLang="zh-CN" sz="1400" dirty="0">
              <a:cs typeface="+mn-ea"/>
              <a:sym typeface="+mn-lt"/>
            </a:endParaRPr>
          </a:p>
          <a:p>
            <a:endParaRPr lang="zh-CN" altLang="en-US" sz="1400" dirty="0"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2D6380"/>
                </a:solidFill>
                <a:cs typeface="+mn-ea"/>
                <a:sym typeface="+mn-lt"/>
              </a:rPr>
              <a:t>东风解冻</a:t>
            </a:r>
            <a:r>
              <a:rPr lang="zh-CN" altLang="en-US" sz="1400" dirty="0">
                <a:cs typeface="+mn-ea"/>
                <a:sym typeface="+mn-lt"/>
              </a:rPr>
              <a:t>。冻结于冬，遇春风而解散；不曰春而曰东者，</a:t>
            </a:r>
            <a:r>
              <a:rPr lang="en-US" altLang="zh-CN" sz="1400" dirty="0">
                <a:cs typeface="+mn-ea"/>
                <a:sym typeface="+mn-lt"/>
              </a:rPr>
              <a:t>《</a:t>
            </a:r>
            <a:r>
              <a:rPr lang="zh-CN" altLang="en-US" sz="1400" dirty="0">
                <a:cs typeface="+mn-ea"/>
                <a:sym typeface="+mn-lt"/>
              </a:rPr>
              <a:t>吕氏春秋</a:t>
            </a:r>
            <a:r>
              <a:rPr lang="en-US" altLang="zh-CN" sz="1400" dirty="0">
                <a:cs typeface="+mn-ea"/>
                <a:sym typeface="+mn-lt"/>
              </a:rPr>
              <a:t>》</a:t>
            </a:r>
            <a:r>
              <a:rPr lang="zh-CN" altLang="en-US" sz="1400" dirty="0">
                <a:cs typeface="+mn-ea"/>
                <a:sym typeface="+mn-lt"/>
              </a:rPr>
              <a:t>曰：东方属木，木，火母也。然气温，故解冻。</a:t>
            </a:r>
            <a:endParaRPr lang="en-US" altLang="zh-CN" sz="1400" dirty="0">
              <a:cs typeface="+mn-ea"/>
              <a:sym typeface="+mn-lt"/>
            </a:endParaRPr>
          </a:p>
          <a:p>
            <a:endParaRPr lang="zh-CN" altLang="en-US" sz="1400" dirty="0"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2D6380"/>
                </a:solidFill>
                <a:cs typeface="+mn-ea"/>
                <a:sym typeface="+mn-lt"/>
              </a:rPr>
              <a:t>蛰虫始振</a:t>
            </a:r>
            <a:r>
              <a:rPr lang="zh-CN" altLang="en-US" sz="1400" dirty="0">
                <a:cs typeface="+mn-ea"/>
                <a:sym typeface="+mn-lt"/>
              </a:rPr>
              <a:t>。蛰，藏也；振，动也。密藏之虫，因气至，而皆苏动之矣。鲍氏曰：动而未出，至二月，乃大惊而走也。</a:t>
            </a:r>
            <a:endParaRPr lang="en-US" altLang="zh-CN" sz="1400" dirty="0">
              <a:cs typeface="+mn-ea"/>
              <a:sym typeface="+mn-lt"/>
            </a:endParaRPr>
          </a:p>
          <a:p>
            <a:endParaRPr lang="zh-CN" altLang="en-US" sz="1400" dirty="0">
              <a:cs typeface="+mn-ea"/>
              <a:sym typeface="+mn-lt"/>
            </a:endParaRPr>
          </a:p>
          <a:p>
            <a:r>
              <a:rPr lang="zh-CN" altLang="en-US" sz="1400" dirty="0">
                <a:solidFill>
                  <a:srgbClr val="2D6380"/>
                </a:solidFill>
                <a:cs typeface="+mn-ea"/>
                <a:sym typeface="+mn-lt"/>
              </a:rPr>
              <a:t>鱼陟负冰</a:t>
            </a:r>
            <a:r>
              <a:rPr lang="zh-CN" altLang="en-US" sz="1400" dirty="0">
                <a:cs typeface="+mn-ea"/>
                <a:sym typeface="+mn-lt"/>
              </a:rPr>
              <a:t>。陟，升也。鱼当盛寒伏水底而遂暖，至正月阳气至，则上游而近冰，故曰负。</a:t>
            </a:r>
            <a:endParaRPr lang="zh-CN" altLang="en-US" sz="1400" dirty="0">
              <a:cs typeface="+mn-ea"/>
              <a:sym typeface="+mn-lt"/>
            </a:endParaRPr>
          </a:p>
          <a:p>
            <a:pPr defTabSz="914400">
              <a:lnSpc>
                <a:spcPct val="150000"/>
              </a:lnSpc>
              <a:defRPr/>
            </a:pPr>
            <a:br>
              <a:rPr lang="zh-CN" altLang="en-US" sz="1400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文字&#10;&#10;已生成极高可信度的说明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09327" y="2524540"/>
            <a:ext cx="800219" cy="23191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000" dirty="0">
                <a:solidFill>
                  <a:srgbClr val="2D6380"/>
                </a:solidFill>
                <a:cs typeface="+mn-ea"/>
                <a:sym typeface="+mn-lt"/>
              </a:rPr>
              <a:t>谢谢观看</a:t>
            </a:r>
            <a:endParaRPr lang="zh-CN" altLang="en-US" sz="4000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273288" y="2524540"/>
            <a:ext cx="0" cy="2073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636104" y="2436427"/>
            <a:ext cx="2014330" cy="2014330"/>
          </a:xfrm>
          <a:prstGeom prst="ellipse">
            <a:avLst/>
          </a:prstGeom>
          <a:solidFill>
            <a:srgbClr val="6CBEDE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6CBEDE"/>
              </a:solidFill>
              <a:cs typeface="+mn-ea"/>
              <a:sym typeface="+mn-lt"/>
            </a:endParaRPr>
          </a:p>
        </p:txBody>
      </p:sp>
      <p:sp>
        <p:nvSpPr>
          <p:cNvPr id="6" name="TextBox 3"/>
          <p:cNvSpPr txBox="1"/>
          <p:nvPr/>
        </p:nvSpPr>
        <p:spPr>
          <a:xfrm>
            <a:off x="103171" y="2407242"/>
            <a:ext cx="923330" cy="2043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目 录</a:t>
            </a:r>
            <a:endParaRPr lang="zh-CN" altLang="en-US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3006579" y="5066465"/>
            <a:ext cx="823299" cy="8232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2975106" y="3875010"/>
            <a:ext cx="823299" cy="82329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2975108" y="2683555"/>
            <a:ext cx="823299" cy="82329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2975105" y="1525856"/>
            <a:ext cx="823299" cy="82329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973005" y="5072695"/>
            <a:ext cx="3894793" cy="817069"/>
            <a:chOff x="3973005" y="5072695"/>
            <a:chExt cx="3894793" cy="817069"/>
          </a:xfrm>
        </p:grpSpPr>
        <p:sp>
          <p:nvSpPr>
            <p:cNvPr id="14" name="Rectangle 57"/>
            <p:cNvSpPr/>
            <p:nvPr/>
          </p:nvSpPr>
          <p:spPr>
            <a:xfrm>
              <a:off x="3973005" y="5072695"/>
              <a:ext cx="1483319" cy="492232"/>
            </a:xfrm>
            <a:prstGeom prst="rect">
              <a:avLst/>
            </a:prstGeom>
          </p:spPr>
          <p:txBody>
            <a:bodyPr wrap="none" lIns="121712" tIns="60856" rIns="121712" bIns="60856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典籍记载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15" name="Rectangle 58"/>
            <p:cNvSpPr/>
            <p:nvPr/>
          </p:nvSpPr>
          <p:spPr>
            <a:xfrm>
              <a:off x="3973005" y="5551420"/>
              <a:ext cx="3894793" cy="338344"/>
            </a:xfrm>
            <a:prstGeom prst="rect">
              <a:avLst/>
            </a:prstGeom>
          </p:spPr>
          <p:txBody>
            <a:bodyPr wrap="square" lIns="121712" tIns="60856" rIns="121712" bIns="60856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cs typeface="+mn-ea"/>
                  <a:sym typeface="+mn-lt"/>
                </a:rPr>
                <a:t>单击此处添加副标题或详细文本描述</a:t>
              </a:r>
              <a:endParaRPr lang="en-US" sz="1400" noProof="1"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73004" y="3766115"/>
            <a:ext cx="3894793" cy="817069"/>
            <a:chOff x="3973005" y="5072695"/>
            <a:chExt cx="3894793" cy="817069"/>
          </a:xfrm>
        </p:grpSpPr>
        <p:sp>
          <p:nvSpPr>
            <p:cNvPr id="23" name="Rectangle 57"/>
            <p:cNvSpPr/>
            <p:nvPr/>
          </p:nvSpPr>
          <p:spPr>
            <a:xfrm>
              <a:off x="3973005" y="5072695"/>
              <a:ext cx="1476907" cy="492232"/>
            </a:xfrm>
            <a:prstGeom prst="rect">
              <a:avLst/>
            </a:prstGeom>
          </p:spPr>
          <p:txBody>
            <a:bodyPr wrap="none" lIns="121712" tIns="60856" rIns="121712" bIns="60856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文学记述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24" name="Rectangle 58"/>
            <p:cNvSpPr/>
            <p:nvPr/>
          </p:nvSpPr>
          <p:spPr>
            <a:xfrm>
              <a:off x="3973005" y="5551420"/>
              <a:ext cx="3894793" cy="338344"/>
            </a:xfrm>
            <a:prstGeom prst="rect">
              <a:avLst/>
            </a:prstGeom>
          </p:spPr>
          <p:txBody>
            <a:bodyPr wrap="square" lIns="121712" tIns="60856" rIns="121712" bIns="60856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cs typeface="+mn-ea"/>
                  <a:sym typeface="+mn-lt"/>
                </a:rPr>
                <a:t>单击此处添加副标题或详细文本描述</a:t>
              </a:r>
              <a:endParaRPr lang="en-US" sz="1400" noProof="1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973003" y="2683555"/>
            <a:ext cx="3894793" cy="817069"/>
            <a:chOff x="3973005" y="5072695"/>
            <a:chExt cx="3894793" cy="817069"/>
          </a:xfrm>
        </p:grpSpPr>
        <p:sp>
          <p:nvSpPr>
            <p:cNvPr id="26" name="Rectangle 57"/>
            <p:cNvSpPr/>
            <p:nvPr/>
          </p:nvSpPr>
          <p:spPr>
            <a:xfrm>
              <a:off x="3973005" y="5072695"/>
              <a:ext cx="1476907" cy="492232"/>
            </a:xfrm>
            <a:prstGeom prst="rect">
              <a:avLst/>
            </a:prstGeom>
          </p:spPr>
          <p:txBody>
            <a:bodyPr wrap="none" lIns="121712" tIns="60856" rIns="121712" bIns="60856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民间习俗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27" name="Rectangle 58"/>
            <p:cNvSpPr/>
            <p:nvPr/>
          </p:nvSpPr>
          <p:spPr>
            <a:xfrm>
              <a:off x="3973005" y="5551420"/>
              <a:ext cx="3894793" cy="338344"/>
            </a:xfrm>
            <a:prstGeom prst="rect">
              <a:avLst/>
            </a:prstGeom>
          </p:spPr>
          <p:txBody>
            <a:bodyPr wrap="square" lIns="121712" tIns="60856" rIns="121712" bIns="60856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cs typeface="+mn-ea"/>
                  <a:sym typeface="+mn-lt"/>
                </a:rPr>
                <a:t>单击此处添加副标题或详细文本描述</a:t>
              </a:r>
              <a:endParaRPr lang="en-US" sz="1400" noProof="1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73002" y="1432749"/>
            <a:ext cx="3894793" cy="817069"/>
            <a:chOff x="3973005" y="5072695"/>
            <a:chExt cx="3894793" cy="817069"/>
          </a:xfrm>
        </p:grpSpPr>
        <p:sp>
          <p:nvSpPr>
            <p:cNvPr id="29" name="Rectangle 57"/>
            <p:cNvSpPr/>
            <p:nvPr/>
          </p:nvSpPr>
          <p:spPr>
            <a:xfrm>
              <a:off x="3973005" y="5072695"/>
              <a:ext cx="1483319" cy="492232"/>
            </a:xfrm>
            <a:prstGeom prst="rect">
              <a:avLst/>
            </a:prstGeom>
          </p:spPr>
          <p:txBody>
            <a:bodyPr wrap="none" lIns="121712" tIns="60856" rIns="121712" bIns="60856">
              <a:spAutoFit/>
            </a:bodyPr>
            <a:lstStyle/>
            <a:p>
              <a:r>
                <a:rPr lang="zh-CN" altLang="en-US" sz="2400" b="1" dirty="0">
                  <a:cs typeface="+mn-ea"/>
                  <a:sym typeface="+mn-lt"/>
                </a:rPr>
                <a:t>历史发展</a:t>
              </a:r>
              <a:endParaRPr lang="zh-CN" altLang="en-US" sz="2400" b="1" dirty="0">
                <a:cs typeface="+mn-ea"/>
                <a:sym typeface="+mn-lt"/>
              </a:endParaRPr>
            </a:p>
          </p:txBody>
        </p:sp>
        <p:sp>
          <p:nvSpPr>
            <p:cNvPr id="30" name="Rectangle 58"/>
            <p:cNvSpPr/>
            <p:nvPr/>
          </p:nvSpPr>
          <p:spPr>
            <a:xfrm>
              <a:off x="3973005" y="5551420"/>
              <a:ext cx="3894793" cy="338344"/>
            </a:xfrm>
            <a:prstGeom prst="rect">
              <a:avLst/>
            </a:prstGeom>
          </p:spPr>
          <p:txBody>
            <a:bodyPr wrap="square" lIns="121712" tIns="60856" rIns="121712" bIns="60856" anchor="ctr">
              <a:spAutoFit/>
            </a:bodyPr>
            <a:lstStyle/>
            <a:p>
              <a:pPr>
                <a:buClr>
                  <a:srgbClr val="E24848"/>
                </a:buClr>
                <a:defRPr/>
              </a:pPr>
              <a:r>
                <a:rPr lang="zh-CN" altLang="en-US" sz="1400" noProof="1">
                  <a:cs typeface="+mn-ea"/>
                  <a:sym typeface="+mn-lt"/>
                </a:rPr>
                <a:t>单击此处添加副标题或详细文本描述</a:t>
              </a:r>
              <a:endParaRPr lang="en-US" sz="1400" noProof="1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80" y="0"/>
            <a:ext cx="7527348" cy="710435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305222" y="2526679"/>
            <a:ext cx="738664" cy="29696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>
                <a:solidFill>
                  <a:srgbClr val="2D6380"/>
                </a:solidFill>
                <a:cs typeface="+mn-ea"/>
                <a:sym typeface="+mn-lt"/>
              </a:rPr>
              <a:t>历史发展</a:t>
            </a:r>
            <a:endParaRPr lang="zh-CN" altLang="en-US" sz="36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sp>
        <p:nvSpPr>
          <p:cNvPr id="13" name="Rectangle 57"/>
          <p:cNvSpPr/>
          <p:nvPr/>
        </p:nvSpPr>
        <p:spPr>
          <a:xfrm>
            <a:off x="10215169" y="2206987"/>
            <a:ext cx="1278135" cy="430677"/>
          </a:xfrm>
          <a:prstGeom prst="rect">
            <a:avLst/>
          </a:prstGeom>
        </p:spPr>
        <p:txBody>
          <a:bodyPr wrap="none" lIns="121712" tIns="60856" rIns="121712" bIns="60856">
            <a:spAutoFit/>
          </a:bodyPr>
          <a:lstStyle/>
          <a:p>
            <a:r>
              <a:rPr lang="zh-CN" altLang="en-US" sz="2000" b="1" dirty="0">
                <a:solidFill>
                  <a:srgbClr val="2D6380"/>
                </a:solidFill>
                <a:cs typeface="+mn-ea"/>
                <a:sym typeface="+mn-lt"/>
              </a:rPr>
              <a:t>节气由来</a:t>
            </a:r>
            <a:endParaRPr lang="zh-CN" altLang="en-US" sz="20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69280" y="2517034"/>
            <a:ext cx="5964701" cy="216937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400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春分，是春季九十天的中分点。二十四节气之一，每年公历大约为</a:t>
            </a:r>
            <a:r>
              <a:rPr lang="en-US" altLang="zh-CN" sz="1400" dirty="0">
                <a:cs typeface="+mn-ea"/>
                <a:sym typeface="+mn-lt"/>
              </a:rPr>
              <a:t>3</a:t>
            </a:r>
            <a:r>
              <a:rPr lang="zh-CN" altLang="en-US" sz="1400" dirty="0">
                <a:cs typeface="+mn-ea"/>
                <a:sym typeface="+mn-lt"/>
              </a:rPr>
              <a:t>月</a:t>
            </a:r>
            <a:r>
              <a:rPr lang="en-US" altLang="zh-CN" sz="1400" dirty="0">
                <a:cs typeface="+mn-ea"/>
                <a:sym typeface="+mn-lt"/>
              </a:rPr>
              <a:t>20</a:t>
            </a:r>
            <a:r>
              <a:rPr lang="zh-CN" altLang="en-US" sz="1400" dirty="0">
                <a:cs typeface="+mn-ea"/>
                <a:sym typeface="+mn-lt"/>
              </a:rPr>
              <a:t>日左右，太阳位于黄经</a:t>
            </a:r>
            <a:r>
              <a:rPr lang="en-US" altLang="zh-CN" sz="1400" dirty="0">
                <a:cs typeface="+mn-ea"/>
                <a:sym typeface="+mn-lt"/>
              </a:rPr>
              <a:t>0°</a:t>
            </a:r>
            <a:r>
              <a:rPr lang="zh-CN" altLang="en-US" sz="1400" dirty="0">
                <a:cs typeface="+mn-ea"/>
                <a:sym typeface="+mn-lt"/>
              </a:rPr>
              <a:t>（春分点）时。春分这一天太阳直射地球赤道，南北半球季节相反，北半球是春分，在南半球来说就是秋分。春分是伊朗、土耳其、阿富汗、乌兹别克斯坦等国的新年，有着</a:t>
            </a:r>
            <a:r>
              <a:rPr lang="en-US" altLang="zh-CN" sz="1400" dirty="0">
                <a:cs typeface="+mn-ea"/>
                <a:sym typeface="+mn-lt"/>
              </a:rPr>
              <a:t>3000</a:t>
            </a:r>
            <a:r>
              <a:rPr lang="zh-CN" altLang="en-US" sz="1400" dirty="0">
                <a:cs typeface="+mn-ea"/>
                <a:sym typeface="+mn-lt"/>
              </a:rPr>
              <a:t>年的历史。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33624" y="1927275"/>
            <a:ext cx="4020970" cy="334889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V="1">
            <a:off x="9516473" y="2059268"/>
            <a:ext cx="726114" cy="7261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847595" y="2531371"/>
            <a:ext cx="726114" cy="72611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738342" y="2356503"/>
            <a:ext cx="8637959" cy="1435554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立春是中国民间重要的传统节日之一。“立”是“开始”的意思，自秦代以来，中国就一直以立春作为孟春时节的开始。所谓“一年之计在于春”，自古以来立春就是一个传统节日。中国自官方到民间都极为重视，立春之日迎春已有三千多年历史。立春时天子亲率 三公九卿、诸侯 大夫去东郊迎春，祈求丰收。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V="1">
            <a:off x="10433400" y="4074651"/>
            <a:ext cx="726114" cy="726114"/>
          </a:xfrm>
          <a:prstGeom prst="rect">
            <a:avLst/>
          </a:prstGeom>
        </p:spPr>
      </p:pic>
      <p:sp>
        <p:nvSpPr>
          <p:cNvPr id="9" name="TextBox 19"/>
          <p:cNvSpPr txBox="1"/>
          <p:nvPr/>
        </p:nvSpPr>
        <p:spPr>
          <a:xfrm>
            <a:off x="1738341" y="3889474"/>
            <a:ext cx="8637959" cy="1435554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r"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战国后期成书的</a:t>
            </a:r>
            <a:r>
              <a:rPr lang="en-US" altLang="zh-CN" sz="1200" dirty="0">
                <a:cs typeface="+mn-ea"/>
                <a:sym typeface="+mn-lt"/>
              </a:rPr>
              <a:t>《 </a:t>
            </a:r>
            <a:r>
              <a:rPr lang="zh-CN" altLang="en-US" sz="1200" dirty="0">
                <a:cs typeface="+mn-ea"/>
                <a:sym typeface="+mn-lt"/>
              </a:rPr>
              <a:t>吕氏春秋</a:t>
            </a:r>
            <a:r>
              <a:rPr lang="en-US" altLang="zh-CN" sz="1200" dirty="0">
                <a:cs typeface="+mn-ea"/>
                <a:sym typeface="+mn-lt"/>
              </a:rPr>
              <a:t>》“</a:t>
            </a:r>
            <a:r>
              <a:rPr lang="zh-CN" altLang="en-US" sz="1200" dirty="0">
                <a:cs typeface="+mn-ea"/>
                <a:sym typeface="+mn-lt"/>
              </a:rPr>
              <a:t>十二月纪”中，就有了立春、 春分、 立夏、 夏至、 立秋、 秋分、 立冬、 冬至等八个节气名称。这八个节气，是二十四个节气中最重要的节气。标示出季节的转换，清楚地划分出一年的四季。立春到立夏前为春季，立夏到立秋前为 夏季，立秋到立冬前为 秋季，立冬到立春前为 冬季。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50557" y="1830690"/>
            <a:ext cx="2214680" cy="3910819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立春这天“阳和起 蛰，品物皆春”，过了立春， 万物复苏生机勃勃，一年四季从此开始了。古代有这样一个传说：立春快到来的时候，县官会带着本地的知名人士去土地里挖一个坑，然后把羽毛、鸡毛等轻物质放在坑里，等到了某个时辰，坑里的羽毛和鸡毛会从坑里飘上来，这个时刻就是立春时辰，开始放鞭炮庆祝，预祝明年风调雨顺、五谷丰登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9" name="TextBox 19"/>
          <p:cNvSpPr txBox="1"/>
          <p:nvPr/>
        </p:nvSpPr>
        <p:spPr>
          <a:xfrm>
            <a:off x="8693834" y="2078298"/>
            <a:ext cx="2293034" cy="3130468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立春是一个时间点，也可以是一个时间段。中国传统将立春的十五天分为三候：“一候东风解冻，二候蛰虫始振，三候鱼陟负冰”，说的是东风送暖，大地开始解冻。立春五日后，蛰居的虫类慢慢在洞中苏醒，再过五日，河里的冰开始溶化，鱼开始到水面上游动，此时水面上还有没完全溶解的碎冰片，如同被鱼负着一般浮在水面。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60908" y="0"/>
            <a:ext cx="3670183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51547" y="3221502"/>
            <a:ext cx="3679544" cy="422030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Rectangle 57"/>
          <p:cNvSpPr/>
          <p:nvPr/>
        </p:nvSpPr>
        <p:spPr>
          <a:xfrm>
            <a:off x="5452251" y="3212855"/>
            <a:ext cx="1278135" cy="430677"/>
          </a:xfrm>
          <a:prstGeom prst="rect">
            <a:avLst/>
          </a:prstGeom>
        </p:spPr>
        <p:txBody>
          <a:bodyPr wrap="none" lIns="121712" tIns="60856" rIns="121712" bIns="60856">
            <a:spAutoFit/>
          </a:bodyPr>
          <a:lstStyle/>
          <a:p>
            <a:r>
              <a:rPr lang="zh-CN" altLang="en-US" sz="2000" b="1" dirty="0">
                <a:solidFill>
                  <a:srgbClr val="2D6380"/>
                </a:solidFill>
                <a:cs typeface="+mn-ea"/>
                <a:sym typeface="+mn-lt"/>
              </a:rPr>
              <a:t>节气详解</a:t>
            </a:r>
            <a:endParaRPr lang="zh-CN" altLang="en-US" sz="20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3434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880" y="0"/>
            <a:ext cx="7527348" cy="710435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096717" y="2526679"/>
            <a:ext cx="738664" cy="29696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>
                <a:solidFill>
                  <a:srgbClr val="2D6380"/>
                </a:solidFill>
                <a:cs typeface="+mn-ea"/>
                <a:sym typeface="+mn-lt"/>
              </a:rPr>
              <a:t>民间习俗</a:t>
            </a:r>
            <a:endParaRPr lang="zh-CN" altLang="en-US" sz="36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34" y="0"/>
            <a:ext cx="12193434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34000" y="5818113"/>
            <a:ext cx="7153422" cy="928469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88147" y="2198342"/>
            <a:ext cx="2756272" cy="351692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周礼春官要主祭祀。入朝称贺赴宴接受赏赐。宋末元初周密</a:t>
            </a:r>
            <a:r>
              <a:rPr lang="en-US" altLang="zh-CN" sz="1200" dirty="0">
                <a:cs typeface="+mn-ea"/>
                <a:sym typeface="+mn-lt"/>
              </a:rPr>
              <a:t>《</a:t>
            </a:r>
            <a:r>
              <a:rPr lang="zh-CN" altLang="en-US" sz="1200" dirty="0">
                <a:cs typeface="+mn-ea"/>
                <a:sym typeface="+mn-lt"/>
              </a:rPr>
              <a:t>武林旧事</a:t>
            </a:r>
            <a:r>
              <a:rPr lang="en-US" altLang="zh-CN" sz="1200" dirty="0">
                <a:cs typeface="+mn-ea"/>
                <a:sym typeface="+mn-lt"/>
              </a:rPr>
              <a:t>》</a:t>
            </a:r>
            <a:r>
              <a:rPr lang="zh-CN" altLang="en-US" sz="1200" dirty="0">
                <a:cs typeface="+mn-ea"/>
                <a:sym typeface="+mn-lt"/>
              </a:rPr>
              <a:t>：“（立春）前一日，临安府进大春牛，设之福宁殿庭。</a:t>
            </a:r>
            <a:r>
              <a:rPr lang="en-US" altLang="zh-CN" sz="1200" dirty="0">
                <a:cs typeface="+mn-ea"/>
                <a:sym typeface="+mn-lt"/>
              </a:rPr>
              <a:t>……</a:t>
            </a:r>
            <a:r>
              <a:rPr lang="zh-CN" altLang="en-US" sz="1200" dirty="0">
                <a:cs typeface="+mn-ea"/>
                <a:sym typeface="+mn-lt"/>
              </a:rPr>
              <a:t>预造小春牛数十，饰彩幡雪柳，分送殿阁，巨各随以金银线彩段为酬．是日赐百宫春幡胜，宰执亲王以金，余以金裹银及罗帛为之。系文思院造进，各垂于幞头之左人谢。”。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Rectangle 57"/>
          <p:cNvSpPr/>
          <p:nvPr/>
        </p:nvSpPr>
        <p:spPr>
          <a:xfrm>
            <a:off x="2027215" y="2224837"/>
            <a:ext cx="1278135" cy="430677"/>
          </a:xfrm>
          <a:prstGeom prst="rect">
            <a:avLst/>
          </a:prstGeom>
        </p:spPr>
        <p:txBody>
          <a:bodyPr wrap="none" lIns="121712" tIns="60856" rIns="121712" bIns="60856">
            <a:spAutoFit/>
          </a:bodyPr>
          <a:lstStyle/>
          <a:p>
            <a:r>
              <a:rPr lang="zh-CN" altLang="en-US" sz="2000" b="1" dirty="0">
                <a:solidFill>
                  <a:srgbClr val="2D6380"/>
                </a:solidFill>
                <a:cs typeface="+mn-ea"/>
                <a:sym typeface="+mn-lt"/>
              </a:rPr>
              <a:t>官方活动</a:t>
            </a:r>
            <a:endParaRPr lang="zh-CN" altLang="en-US" sz="20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6340823" y="5715264"/>
            <a:ext cx="5998888" cy="1435554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rgbClr val="2D6380"/>
                </a:solidFill>
                <a:cs typeface="+mn-ea"/>
                <a:sym typeface="+mn-lt"/>
              </a:rPr>
              <a:t>《</a:t>
            </a:r>
            <a:r>
              <a:rPr lang="zh-CN" altLang="en-US" sz="1100" dirty="0">
                <a:solidFill>
                  <a:srgbClr val="2D6380"/>
                </a:solidFill>
                <a:cs typeface="+mn-ea"/>
                <a:sym typeface="+mn-lt"/>
              </a:rPr>
              <a:t>燕京岁时记</a:t>
            </a:r>
            <a:r>
              <a:rPr lang="en-US" altLang="zh-CN" sz="1100" dirty="0">
                <a:solidFill>
                  <a:srgbClr val="2D6380"/>
                </a:solidFill>
                <a:cs typeface="+mn-ea"/>
                <a:sym typeface="+mn-lt"/>
              </a:rPr>
              <a:t>》</a:t>
            </a:r>
            <a:r>
              <a:rPr lang="zh-CN" altLang="en-US" sz="1100" dirty="0">
                <a:solidFill>
                  <a:srgbClr val="2D6380"/>
                </a:solidFill>
                <a:cs typeface="+mn-ea"/>
                <a:sym typeface="+mn-lt"/>
              </a:rPr>
              <a:t>：“立春日，礼部呈进春山宝座，顺天府呈进春牛图，礼毕回署。”</a:t>
            </a:r>
            <a:br>
              <a:rPr lang="zh-CN" altLang="en-US" sz="1100" dirty="0">
                <a:solidFill>
                  <a:srgbClr val="2D6380"/>
                </a:solidFill>
                <a:cs typeface="+mn-ea"/>
                <a:sym typeface="+mn-lt"/>
              </a:rPr>
            </a:br>
            <a:endParaRPr lang="zh-CN" altLang="en-US" sz="1100" dirty="0">
              <a:solidFill>
                <a:srgbClr val="2D638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59260"/>
            <a:ext cx="12193434" cy="6858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299799" y="1804246"/>
            <a:ext cx="4361817" cy="2757085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1200" b="1" dirty="0">
                <a:cs typeface="+mn-ea"/>
                <a:sym typeface="+mn-lt"/>
              </a:rPr>
              <a:t>一游春（探春、游行）</a:t>
            </a:r>
            <a:r>
              <a:rPr lang="zh-CN" altLang="en-US" sz="1200" dirty="0">
                <a:cs typeface="+mn-ea"/>
                <a:sym typeface="+mn-lt"/>
              </a:rPr>
              <a:t>：县里活动之后，民间也不甘示弱，他们纷纷装扮起来，开始游行。队伍先是报春人打扮成公鸡的样子走在最前面，之后一群人抬着巨大春牛形象，之后的人打扮成牧童牵牛的、打扮成大头娃娃送春桃的、打扮成燕子的应有尽有。另外还有的意义就是：这次游春之后就是可以开始踏青的信号，一直到端午之间都是游春的好时候（立春那日游春叫探春）。</a:t>
            </a: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Rectangle 57"/>
          <p:cNvSpPr/>
          <p:nvPr/>
        </p:nvSpPr>
        <p:spPr>
          <a:xfrm>
            <a:off x="5582824" y="916542"/>
            <a:ext cx="1278135" cy="430677"/>
          </a:xfrm>
          <a:prstGeom prst="rect">
            <a:avLst/>
          </a:prstGeom>
        </p:spPr>
        <p:txBody>
          <a:bodyPr wrap="none" lIns="121712" tIns="60856" rIns="121712" bIns="60856">
            <a:spAutoFit/>
          </a:bodyPr>
          <a:lstStyle/>
          <a:p>
            <a:r>
              <a:rPr lang="zh-CN" altLang="en-US" sz="2000" b="1" dirty="0">
                <a:solidFill>
                  <a:srgbClr val="2D6380"/>
                </a:solidFill>
                <a:cs typeface="+mn-ea"/>
                <a:sym typeface="+mn-lt"/>
              </a:rPr>
              <a:t>民间活动</a:t>
            </a:r>
            <a:endParaRPr lang="zh-CN" altLang="en-US" sz="2000" b="1" dirty="0">
              <a:solidFill>
                <a:srgbClr val="2D6380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61415" y="1858040"/>
            <a:ext cx="3134657" cy="18068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47446" y="4402273"/>
            <a:ext cx="3268389" cy="18077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>
          <a:xfrm>
            <a:off x="-493573" y="-890273"/>
            <a:ext cx="2589659" cy="3097260"/>
          </a:xfrm>
          <a:prstGeom prst="rect">
            <a:avLst/>
          </a:prstGeom>
        </p:spPr>
      </p:pic>
      <p:sp>
        <p:nvSpPr>
          <p:cNvPr id="15" name="TextBox 19"/>
          <p:cNvSpPr txBox="1"/>
          <p:nvPr/>
        </p:nvSpPr>
        <p:spPr>
          <a:xfrm>
            <a:off x="6363281" y="4041655"/>
            <a:ext cx="4361817" cy="2757085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cs typeface="+mn-ea"/>
                <a:sym typeface="+mn-lt"/>
              </a:rPr>
              <a:t>二民间互相馈送：</a:t>
            </a:r>
            <a:endParaRPr lang="zh-CN" alt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1</a:t>
            </a:r>
            <a:r>
              <a:rPr lang="zh-CN" altLang="en-US" sz="1200" dirty="0">
                <a:cs typeface="+mn-ea"/>
                <a:sym typeface="+mn-lt"/>
              </a:rPr>
              <a:t>春牛：民间艺人制作许多小泥牛，称为“春牛”。送往各家，谓之“送春”。</a:t>
            </a:r>
            <a:endParaRPr lang="zh-CN" alt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2</a:t>
            </a:r>
            <a:r>
              <a:rPr lang="zh-CN" altLang="en-US" sz="1200" dirty="0">
                <a:cs typeface="+mn-ea"/>
                <a:sym typeface="+mn-lt"/>
              </a:rPr>
              <a:t>春牛图：也有的地方是在墙上贴一幅画有春牛的黄纸。黄色代表土地，春牛代表农事，俗称“</a:t>
            </a:r>
            <a:r>
              <a:rPr lang="zh-CN" altLang="en-US" sz="1200" dirty="0">
                <a:cs typeface="+mn-ea"/>
                <a:sym typeface="+mn-lt"/>
                <a:hlinkClick r:id="rId5"/>
              </a:rPr>
              <a:t>春牛图</a:t>
            </a:r>
            <a:r>
              <a:rPr lang="zh-CN" altLang="en-US" sz="1200" dirty="0">
                <a:cs typeface="+mn-ea"/>
                <a:sym typeface="+mn-lt"/>
              </a:rPr>
              <a:t>”。</a:t>
            </a:r>
            <a:endParaRPr lang="zh-CN" alt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cs typeface="+mn-ea"/>
                <a:sym typeface="+mn-lt"/>
              </a:rPr>
              <a:t>3</a:t>
            </a:r>
            <a:r>
              <a:rPr lang="zh-CN" altLang="en-US" sz="1200" dirty="0">
                <a:cs typeface="+mn-ea"/>
                <a:sym typeface="+mn-lt"/>
              </a:rPr>
              <a:t>春娃：乡宁等地习惯用绢制作小娃娃，名为“春娃”，佩戴在孩童身上。</a:t>
            </a:r>
            <a:endParaRPr lang="zh-CN" altLang="en-US" sz="12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互相赠贺礼拜贺，称为拜春</a:t>
            </a:r>
            <a:endParaRPr lang="zh-CN" altLang="en-US" sz="1200" dirty="0">
              <a:cs typeface="+mn-ea"/>
              <a:sym typeface="+mn-lt"/>
            </a:endParaRPr>
          </a:p>
          <a:p>
            <a:pPr algn="ctr" defTabSz="914400">
              <a:lnSpc>
                <a:spcPct val="150000"/>
              </a:lnSpc>
              <a:defRPr/>
            </a:pPr>
            <a:br>
              <a:rPr lang="zh-CN" altLang="en-US" sz="1200" dirty="0">
                <a:cs typeface="+mn-ea"/>
                <a:sym typeface="+mn-lt"/>
              </a:rPr>
            </a:b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/>
    </p:bldLst>
  </p:timing>
</p:sld>
</file>

<file path=ppt/tags/tag1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ISPRING_PRESENTATION_TITLE" val="清新水彩立春节日庆典PPT模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x2xtpkm">
      <a:majorFont>
        <a:latin typeface="微软雅黑"/>
        <a:ea typeface="新宋体"/>
        <a:cs typeface=""/>
      </a:majorFont>
      <a:minorFont>
        <a:latin typeface="微软雅黑"/>
        <a:ea typeface="新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2416</Words>
  <Application>WPS 演示</Application>
  <PresentationFormat>自定义</PresentationFormat>
  <Paragraphs>122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Arial</vt:lpstr>
      <vt:lpstr>新宋体</vt:lpstr>
      <vt:lpstr>Arial Unicode MS</vt:lpstr>
      <vt:lpstr>等线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水彩花卉</dc:title>
  <dc:creator>第一PPT</dc:creator>
  <cp:keywords>www.1ppt.com</cp:keywords>
  <dc:description>www.1ppt.com</dc:description>
  <cp:lastModifiedBy>铭</cp:lastModifiedBy>
  <cp:revision>3</cp:revision>
  <dcterms:created xsi:type="dcterms:W3CDTF">2018-03-11T11:11:00Z</dcterms:created>
  <dcterms:modified xsi:type="dcterms:W3CDTF">2022-03-15T00:48:01Z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3691A08223C9429ABE956061F09035EB</vt:lpwstr>
  </property>
  <property fmtid="{D5CDD505-2E9C-101B-9397-08002B2CF9AE}" pid="3" name="KSOProductBuildVer">
    <vt:lpwstr>2052-11.1.0.11194</vt:lpwstr>
  </property>
</Properties>
</file>