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9"/>
  </p:notesMasterIdLst>
  <p:sldIdLst>
    <p:sldId id="258" r:id="rId3"/>
    <p:sldId id="297" r:id="rId4"/>
    <p:sldId id="298" r:id="rId5"/>
    <p:sldId id="299" r:id="rId6"/>
    <p:sldId id="300" r:id="rId7"/>
    <p:sldId id="290" r:id="rId8"/>
    <p:sldId id="308" r:id="rId9"/>
    <p:sldId id="309" r:id="rId10"/>
    <p:sldId id="310" r:id="rId11"/>
    <p:sldId id="259" r:id="rId12"/>
    <p:sldId id="267" r:id="rId13"/>
    <p:sldId id="301" r:id="rId14"/>
    <p:sldId id="273" r:id="rId15"/>
    <p:sldId id="278" r:id="rId16"/>
    <p:sldId id="282" r:id="rId17"/>
    <p:sldId id="304" r:id="rId18"/>
    <p:sldId id="263" r:id="rId19"/>
    <p:sldId id="283" r:id="rId20"/>
    <p:sldId id="302" r:id="rId21"/>
    <p:sldId id="281" r:id="rId22"/>
    <p:sldId id="274" r:id="rId23"/>
    <p:sldId id="295" r:id="rId24"/>
    <p:sldId id="284" r:id="rId25"/>
    <p:sldId id="279" r:id="rId26"/>
    <p:sldId id="280" r:id="rId27"/>
    <p:sldId id="260" r:id="rId28"/>
    <p:sldId id="266" r:id="rId29"/>
    <p:sldId id="305" r:id="rId30"/>
    <p:sldId id="306" r:id="rId31"/>
    <p:sldId id="307" r:id="rId32"/>
    <p:sldId id="303" r:id="rId33"/>
    <p:sldId id="292" r:id="rId34"/>
    <p:sldId id="294" r:id="rId35"/>
    <p:sldId id="291" r:id="rId36"/>
    <p:sldId id="293" r:id="rId37"/>
    <p:sldId id="270"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69396"/>
    <a:srgbClr val="00B0F0"/>
    <a:srgbClr val="E7B921"/>
    <a:srgbClr val="FF8A00"/>
    <a:srgbClr val="8E2B9C"/>
    <a:srgbClr val="D21B00"/>
    <a:srgbClr val="5B9BD5"/>
    <a:srgbClr val="AA4B5C"/>
    <a:srgbClr val="F15F05"/>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43" autoAdjust="0"/>
    <p:restoredTop sz="94424" autoAdjust="0"/>
  </p:normalViewPr>
  <p:slideViewPr>
    <p:cSldViewPr snapToGrid="0">
      <p:cViewPr varScale="1">
        <p:scale>
          <a:sx n="74" d="100"/>
          <a:sy n="74" d="100"/>
        </p:scale>
        <p:origin x="414" y="-2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772D15-C2AE-4635-A230-D19459459E26}" type="doc">
      <dgm:prSet loTypeId="urn:microsoft.com/office/officeart/2011/layout/ConvergingText#1" loCatId="process" qsTypeId="urn:microsoft.com/office/officeart/2005/8/quickstyle/simple1" qsCatId="simple" csTypeId="urn:microsoft.com/office/officeart/2005/8/colors/colorful1#2" csCatId="colorful" phldr="1"/>
      <dgm:spPr/>
      <dgm:t>
        <a:bodyPr/>
        <a:lstStyle/>
        <a:p>
          <a:endParaRPr lang="en-US"/>
        </a:p>
      </dgm:t>
    </dgm:pt>
    <dgm:pt modelId="{17BE76A3-8A71-4C10-BC41-EF074E962E41}">
      <dgm:prSet/>
      <dgm:spPr>
        <a:solidFill>
          <a:srgbClr val="8E2B9C"/>
        </a:solidFill>
        <a:ln>
          <a:noFill/>
        </a:ln>
      </dgm:spPr>
      <dgm:t>
        <a:bodyPr/>
        <a:lstStyle/>
        <a:p>
          <a:pPr rtl="0"/>
          <a:r>
            <a:rPr lang="en-US" dirty="0" smtClean="0"/>
            <a:t>THE</a:t>
          </a:r>
        </a:p>
        <a:p>
          <a:pPr rtl="0"/>
          <a:r>
            <a:rPr lang="en-US" dirty="0" smtClean="0"/>
            <a:t>PAST.</a:t>
          </a:r>
          <a:endParaRPr lang="en-US" dirty="0"/>
        </a:p>
      </dgm:t>
    </dgm:pt>
    <dgm:pt modelId="{818E0FAE-8485-4B4A-A770-910D9BE980E0}" type="parTrans" cxnId="{3380FDD5-ABAD-4019-8306-42430157EC47}">
      <dgm:prSet/>
      <dgm:spPr/>
      <dgm:t>
        <a:bodyPr/>
        <a:lstStyle/>
        <a:p>
          <a:endParaRPr lang="en-US"/>
        </a:p>
      </dgm:t>
    </dgm:pt>
    <dgm:pt modelId="{514BBD7C-8A5C-42CA-AD23-03F38407DFA0}" type="sibTrans" cxnId="{3380FDD5-ABAD-4019-8306-42430157EC47}">
      <dgm:prSet/>
      <dgm:spPr/>
      <dgm:t>
        <a:bodyPr/>
        <a:lstStyle/>
        <a:p>
          <a:endParaRPr lang="en-US"/>
        </a:p>
      </dgm:t>
    </dgm:pt>
    <dgm:pt modelId="{10EFEAD5-BECD-4F33-BB2A-3DF11AC8544E}">
      <dgm:prSet/>
      <dgm:spPr>
        <a:solidFill>
          <a:srgbClr val="00B0F0"/>
        </a:solidFill>
        <a:ln>
          <a:noFill/>
        </a:ln>
      </dgm:spPr>
      <dgm:t>
        <a:bodyPr/>
        <a:lstStyle/>
        <a:p>
          <a:pPr rtl="0"/>
          <a:r>
            <a:rPr lang="en-US" dirty="0" smtClean="0"/>
            <a:t>THE FUTURE.</a:t>
          </a:r>
          <a:endParaRPr lang="en-US" dirty="0"/>
        </a:p>
      </dgm:t>
    </dgm:pt>
    <dgm:pt modelId="{CFB31C2C-CD0B-4534-AF61-D92E27D8D446}" type="parTrans" cxnId="{3A1459B8-8AC8-4194-9FE0-3EF95F3D5A9E}">
      <dgm:prSet/>
      <dgm:spPr/>
      <dgm:t>
        <a:bodyPr/>
        <a:lstStyle/>
        <a:p>
          <a:endParaRPr lang="en-US"/>
        </a:p>
      </dgm:t>
    </dgm:pt>
    <dgm:pt modelId="{09ABFEDE-2818-4273-832E-FC4CEBCB2BFB}" type="sibTrans" cxnId="{3A1459B8-8AC8-4194-9FE0-3EF95F3D5A9E}">
      <dgm:prSet/>
      <dgm:spPr/>
      <dgm:t>
        <a:bodyPr/>
        <a:lstStyle/>
        <a:p>
          <a:endParaRPr lang="en-US"/>
        </a:p>
      </dgm:t>
    </dgm:pt>
    <dgm:pt modelId="{DA0D74A9-0BF7-4A9A-9D31-A681A381B9E9}">
      <dgm:prSet/>
      <dgm:spPr>
        <a:solidFill>
          <a:srgbClr val="FF8A00"/>
        </a:solidFill>
        <a:ln>
          <a:noFill/>
        </a:ln>
      </dgm:spPr>
      <dgm:t>
        <a:bodyPr/>
        <a:lstStyle/>
        <a:p>
          <a:pPr rtl="0"/>
          <a:r>
            <a:rPr lang="en-US" dirty="0" smtClean="0"/>
            <a:t>THE</a:t>
          </a:r>
        </a:p>
        <a:p>
          <a:pPr rtl="0"/>
          <a:r>
            <a:rPr lang="en-US" dirty="0" smtClean="0"/>
            <a:t>PRESENT.</a:t>
          </a:r>
          <a:endParaRPr lang="en-US" dirty="0"/>
        </a:p>
      </dgm:t>
    </dgm:pt>
    <dgm:pt modelId="{E5E34543-8D7A-44AF-BCEA-AD7FDF41BB80}" type="sibTrans" cxnId="{F5768F84-EE86-4E14-A8BB-3074E655E9EB}">
      <dgm:prSet/>
      <dgm:spPr/>
      <dgm:t>
        <a:bodyPr/>
        <a:lstStyle/>
        <a:p>
          <a:endParaRPr lang="en-US"/>
        </a:p>
      </dgm:t>
    </dgm:pt>
    <dgm:pt modelId="{5C85A9BC-5D7D-469F-BF3E-3E7DCA8010AA}" type="parTrans" cxnId="{F5768F84-EE86-4E14-A8BB-3074E655E9EB}">
      <dgm:prSet/>
      <dgm:spPr/>
      <dgm:t>
        <a:bodyPr/>
        <a:lstStyle/>
        <a:p>
          <a:endParaRPr lang="en-US"/>
        </a:p>
      </dgm:t>
    </dgm:pt>
    <dgm:pt modelId="{241DF5DD-62DA-4419-ADA4-0B2278F8691C}" type="pres">
      <dgm:prSet presAssocID="{A6772D15-C2AE-4635-A230-D19459459E26}" presName="Name0" presStyleCnt="0">
        <dgm:presLayoutVars>
          <dgm:chMax/>
          <dgm:chPref val="1"/>
          <dgm:dir/>
          <dgm:animOne val="branch"/>
          <dgm:animLvl val="lvl"/>
          <dgm:resizeHandles/>
        </dgm:presLayoutVars>
      </dgm:prSet>
      <dgm:spPr/>
      <dgm:t>
        <a:bodyPr/>
        <a:lstStyle/>
        <a:p>
          <a:endParaRPr lang="en-US"/>
        </a:p>
      </dgm:t>
    </dgm:pt>
    <dgm:pt modelId="{176DA2AC-5BBF-436D-BF18-7CEDBCCE4D30}" type="pres">
      <dgm:prSet presAssocID="{17BE76A3-8A71-4C10-BC41-EF074E962E41}" presName="composite" presStyleCnt="0"/>
      <dgm:spPr/>
    </dgm:pt>
    <dgm:pt modelId="{ACCA073A-2A12-4926-855B-9B381112DA14}" type="pres">
      <dgm:prSet presAssocID="{17BE76A3-8A71-4C10-BC41-EF074E962E41}" presName="ParentAccent1" presStyleLbl="alignNode1" presStyleIdx="0" presStyleCnt="33"/>
      <dgm:spPr/>
    </dgm:pt>
    <dgm:pt modelId="{307466B9-79E6-48B3-9AB4-9A0BC598DE81}" type="pres">
      <dgm:prSet presAssocID="{17BE76A3-8A71-4C10-BC41-EF074E962E41}" presName="ParentAccent2" presStyleLbl="alignNode1" presStyleIdx="1" presStyleCnt="33"/>
      <dgm:spPr/>
    </dgm:pt>
    <dgm:pt modelId="{E7C8A4AA-1679-4B13-A26C-337E8FB9F7D8}" type="pres">
      <dgm:prSet presAssocID="{17BE76A3-8A71-4C10-BC41-EF074E962E41}" presName="ParentAccent3" presStyleLbl="alignNode1" presStyleIdx="2" presStyleCnt="33"/>
      <dgm:spPr/>
    </dgm:pt>
    <dgm:pt modelId="{CB34F1D9-ADD1-4D30-A496-AA57999537DE}" type="pres">
      <dgm:prSet presAssocID="{17BE76A3-8A71-4C10-BC41-EF074E962E41}" presName="ParentAccent4" presStyleLbl="alignNode1" presStyleIdx="3" presStyleCnt="33"/>
      <dgm:spPr/>
    </dgm:pt>
    <dgm:pt modelId="{010881F5-FBE4-41A4-953E-D91826691650}" type="pres">
      <dgm:prSet presAssocID="{17BE76A3-8A71-4C10-BC41-EF074E962E41}" presName="ParentAccent5" presStyleLbl="alignNode1" presStyleIdx="4" presStyleCnt="33"/>
      <dgm:spPr/>
    </dgm:pt>
    <dgm:pt modelId="{95484D72-A291-4EAF-950C-0FB5411ACA11}" type="pres">
      <dgm:prSet presAssocID="{17BE76A3-8A71-4C10-BC41-EF074E962E41}" presName="ParentAccent6" presStyleLbl="alignNode1" presStyleIdx="5" presStyleCnt="33"/>
      <dgm:spPr/>
    </dgm:pt>
    <dgm:pt modelId="{597017DE-5D89-4B57-A6F7-995DBEF716F7}" type="pres">
      <dgm:prSet presAssocID="{17BE76A3-8A71-4C10-BC41-EF074E962E41}" presName="ParentAccent7" presStyleLbl="alignNode1" presStyleIdx="6" presStyleCnt="33"/>
      <dgm:spPr/>
    </dgm:pt>
    <dgm:pt modelId="{F519A646-48D3-49DC-BDBD-06572FD22868}" type="pres">
      <dgm:prSet presAssocID="{17BE76A3-8A71-4C10-BC41-EF074E962E41}" presName="ParentAccent8" presStyleLbl="alignNode1" presStyleIdx="7" presStyleCnt="33"/>
      <dgm:spPr/>
    </dgm:pt>
    <dgm:pt modelId="{F635CF97-75F1-4681-917C-3A5CF281539C}" type="pres">
      <dgm:prSet presAssocID="{17BE76A3-8A71-4C10-BC41-EF074E962E41}" presName="ParentAccent9" presStyleLbl="alignNode1" presStyleIdx="8" presStyleCnt="33"/>
      <dgm:spPr/>
    </dgm:pt>
    <dgm:pt modelId="{76D6B5F8-D9C0-472D-9AE1-E2FD166CC0B3}" type="pres">
      <dgm:prSet presAssocID="{17BE76A3-8A71-4C10-BC41-EF074E962E41}" presName="ParentAccent10" presStyleLbl="alignNode1" presStyleIdx="9" presStyleCnt="33"/>
      <dgm:spPr/>
    </dgm:pt>
    <dgm:pt modelId="{CF0F19CE-8FF2-4E2B-BF7D-DA08549EF854}" type="pres">
      <dgm:prSet presAssocID="{17BE76A3-8A71-4C10-BC41-EF074E962E41}" presName="Parent" presStyleLbl="alignNode1" presStyleIdx="10" presStyleCnt="33">
        <dgm:presLayoutVars>
          <dgm:chMax val="5"/>
          <dgm:chPref val="3"/>
          <dgm:bulletEnabled val="1"/>
        </dgm:presLayoutVars>
      </dgm:prSet>
      <dgm:spPr/>
      <dgm:t>
        <a:bodyPr/>
        <a:lstStyle/>
        <a:p>
          <a:endParaRPr lang="en-US"/>
        </a:p>
      </dgm:t>
    </dgm:pt>
    <dgm:pt modelId="{E6366397-95E6-4542-B00B-004B099436C0}" type="pres">
      <dgm:prSet presAssocID="{514BBD7C-8A5C-42CA-AD23-03F38407DFA0}" presName="sibTrans" presStyleCnt="0"/>
      <dgm:spPr/>
    </dgm:pt>
    <dgm:pt modelId="{F78D466A-AC8B-44DB-A952-860C25849570}" type="pres">
      <dgm:prSet presAssocID="{DA0D74A9-0BF7-4A9A-9D31-A681A381B9E9}" presName="composite" presStyleCnt="0"/>
      <dgm:spPr/>
    </dgm:pt>
    <dgm:pt modelId="{9E3B18F1-653C-4403-B220-5FEE073A2B7F}" type="pres">
      <dgm:prSet presAssocID="{DA0D74A9-0BF7-4A9A-9D31-A681A381B9E9}" presName="ParentAccent1" presStyleLbl="alignNode1" presStyleIdx="11" presStyleCnt="33"/>
      <dgm:spPr/>
    </dgm:pt>
    <dgm:pt modelId="{CA020D55-58AF-4C7F-8239-C3FC9470C46E}" type="pres">
      <dgm:prSet presAssocID="{DA0D74A9-0BF7-4A9A-9D31-A681A381B9E9}" presName="ParentAccent2" presStyleLbl="alignNode1" presStyleIdx="12" presStyleCnt="33"/>
      <dgm:spPr/>
    </dgm:pt>
    <dgm:pt modelId="{0E760B04-2DA3-405C-97E0-7E4068BD5602}" type="pres">
      <dgm:prSet presAssocID="{DA0D74A9-0BF7-4A9A-9D31-A681A381B9E9}" presName="ParentAccent3" presStyleLbl="alignNode1" presStyleIdx="13" presStyleCnt="33"/>
      <dgm:spPr/>
    </dgm:pt>
    <dgm:pt modelId="{6348A0F2-0ED4-4A2C-8D98-8E8C9723B78D}" type="pres">
      <dgm:prSet presAssocID="{DA0D74A9-0BF7-4A9A-9D31-A681A381B9E9}" presName="ParentAccent4" presStyleLbl="alignNode1" presStyleIdx="14" presStyleCnt="33"/>
      <dgm:spPr/>
    </dgm:pt>
    <dgm:pt modelId="{25DDE775-0653-4605-95A1-1FE0F50D53CE}" type="pres">
      <dgm:prSet presAssocID="{DA0D74A9-0BF7-4A9A-9D31-A681A381B9E9}" presName="ParentAccent5" presStyleLbl="alignNode1" presStyleIdx="15" presStyleCnt="33"/>
      <dgm:spPr/>
    </dgm:pt>
    <dgm:pt modelId="{040CBE75-201F-4772-8767-24E0D5C79678}" type="pres">
      <dgm:prSet presAssocID="{DA0D74A9-0BF7-4A9A-9D31-A681A381B9E9}" presName="ParentAccent6" presStyleLbl="alignNode1" presStyleIdx="16" presStyleCnt="33"/>
      <dgm:spPr/>
    </dgm:pt>
    <dgm:pt modelId="{D547B462-A24B-41E5-8339-22B6869DB758}" type="pres">
      <dgm:prSet presAssocID="{DA0D74A9-0BF7-4A9A-9D31-A681A381B9E9}" presName="ParentAccent7" presStyleLbl="alignNode1" presStyleIdx="17" presStyleCnt="33"/>
      <dgm:spPr/>
    </dgm:pt>
    <dgm:pt modelId="{A74557CB-8D75-4A72-AA7E-AB89902DE29D}" type="pres">
      <dgm:prSet presAssocID="{DA0D74A9-0BF7-4A9A-9D31-A681A381B9E9}" presName="ParentAccent8" presStyleLbl="alignNode1" presStyleIdx="18" presStyleCnt="33"/>
      <dgm:spPr/>
    </dgm:pt>
    <dgm:pt modelId="{571CB195-C8A6-4786-B501-BB3D467EA4E0}" type="pres">
      <dgm:prSet presAssocID="{DA0D74A9-0BF7-4A9A-9D31-A681A381B9E9}" presName="ParentAccent9" presStyleLbl="alignNode1" presStyleIdx="19" presStyleCnt="33"/>
      <dgm:spPr/>
    </dgm:pt>
    <dgm:pt modelId="{556A0A92-4B8E-463D-87F3-B80E845F2C1E}" type="pres">
      <dgm:prSet presAssocID="{DA0D74A9-0BF7-4A9A-9D31-A681A381B9E9}" presName="ParentAccent10" presStyleLbl="alignNode1" presStyleIdx="20" presStyleCnt="33"/>
      <dgm:spPr/>
    </dgm:pt>
    <dgm:pt modelId="{AFB107FF-C659-4DB1-B9BE-8188A37D8DC8}" type="pres">
      <dgm:prSet presAssocID="{DA0D74A9-0BF7-4A9A-9D31-A681A381B9E9}" presName="Parent" presStyleLbl="alignNode1" presStyleIdx="21" presStyleCnt="33">
        <dgm:presLayoutVars>
          <dgm:chMax val="5"/>
          <dgm:chPref val="3"/>
          <dgm:bulletEnabled val="1"/>
        </dgm:presLayoutVars>
      </dgm:prSet>
      <dgm:spPr/>
      <dgm:t>
        <a:bodyPr/>
        <a:lstStyle/>
        <a:p>
          <a:endParaRPr lang="en-US"/>
        </a:p>
      </dgm:t>
    </dgm:pt>
    <dgm:pt modelId="{030529B2-447C-420F-9317-7F9C4951A463}" type="pres">
      <dgm:prSet presAssocID="{E5E34543-8D7A-44AF-BCEA-AD7FDF41BB80}" presName="sibTrans" presStyleCnt="0"/>
      <dgm:spPr/>
    </dgm:pt>
    <dgm:pt modelId="{2B78224E-7C4F-4F71-9F0E-14E993C44DA3}" type="pres">
      <dgm:prSet presAssocID="{10EFEAD5-BECD-4F33-BB2A-3DF11AC8544E}" presName="composite" presStyleCnt="0"/>
      <dgm:spPr/>
    </dgm:pt>
    <dgm:pt modelId="{E6E01311-2A35-4B4B-9F9A-4C78CF52097D}" type="pres">
      <dgm:prSet presAssocID="{10EFEAD5-BECD-4F33-BB2A-3DF11AC8544E}" presName="ParentAccent1" presStyleLbl="alignNode1" presStyleIdx="22" presStyleCnt="33"/>
      <dgm:spPr/>
    </dgm:pt>
    <dgm:pt modelId="{5FA82CC9-BA7D-402C-BE20-EE113DB59379}" type="pres">
      <dgm:prSet presAssocID="{10EFEAD5-BECD-4F33-BB2A-3DF11AC8544E}" presName="ParentAccent2" presStyleLbl="alignNode1" presStyleIdx="23" presStyleCnt="33"/>
      <dgm:spPr/>
    </dgm:pt>
    <dgm:pt modelId="{391FACF4-CD9B-4F28-B45D-C85FB2FF71C4}" type="pres">
      <dgm:prSet presAssocID="{10EFEAD5-BECD-4F33-BB2A-3DF11AC8544E}" presName="ParentAccent3" presStyleLbl="alignNode1" presStyleIdx="24" presStyleCnt="33"/>
      <dgm:spPr/>
    </dgm:pt>
    <dgm:pt modelId="{A18CA391-211E-4580-9030-F77EC3BA52D1}" type="pres">
      <dgm:prSet presAssocID="{10EFEAD5-BECD-4F33-BB2A-3DF11AC8544E}" presName="ParentAccent4" presStyleLbl="alignNode1" presStyleIdx="25" presStyleCnt="33"/>
      <dgm:spPr/>
    </dgm:pt>
    <dgm:pt modelId="{C0FD9EE2-4ABB-4B77-9206-1CC9D53685E5}" type="pres">
      <dgm:prSet presAssocID="{10EFEAD5-BECD-4F33-BB2A-3DF11AC8544E}" presName="ParentAccent5" presStyleLbl="alignNode1" presStyleIdx="26" presStyleCnt="33"/>
      <dgm:spPr/>
    </dgm:pt>
    <dgm:pt modelId="{192FA2CE-C451-4FDA-9819-6A2ACB23B580}" type="pres">
      <dgm:prSet presAssocID="{10EFEAD5-BECD-4F33-BB2A-3DF11AC8544E}" presName="ParentAccent6" presStyleLbl="alignNode1" presStyleIdx="27" presStyleCnt="33"/>
      <dgm:spPr/>
    </dgm:pt>
    <dgm:pt modelId="{8AF38A89-1BB1-4CAD-90F3-2C80BAA8E081}" type="pres">
      <dgm:prSet presAssocID="{10EFEAD5-BECD-4F33-BB2A-3DF11AC8544E}" presName="ParentAccent7" presStyleLbl="alignNode1" presStyleIdx="28" presStyleCnt="33"/>
      <dgm:spPr/>
    </dgm:pt>
    <dgm:pt modelId="{ECD38488-D128-4AAF-8585-4FFC9C1B27BE}" type="pres">
      <dgm:prSet presAssocID="{10EFEAD5-BECD-4F33-BB2A-3DF11AC8544E}" presName="ParentAccent8" presStyleLbl="alignNode1" presStyleIdx="29" presStyleCnt="33"/>
      <dgm:spPr/>
    </dgm:pt>
    <dgm:pt modelId="{E10A6F66-50DB-4D50-937C-C19FCCFA12F1}" type="pres">
      <dgm:prSet presAssocID="{10EFEAD5-BECD-4F33-BB2A-3DF11AC8544E}" presName="ParentAccent9" presStyleLbl="alignNode1" presStyleIdx="30" presStyleCnt="33"/>
      <dgm:spPr/>
    </dgm:pt>
    <dgm:pt modelId="{C9206137-918F-4CB5-8162-9BB1A4CD0392}" type="pres">
      <dgm:prSet presAssocID="{10EFEAD5-BECD-4F33-BB2A-3DF11AC8544E}" presName="ParentAccent10" presStyleLbl="alignNode1" presStyleIdx="31" presStyleCnt="33"/>
      <dgm:spPr/>
    </dgm:pt>
    <dgm:pt modelId="{DE138595-1446-4B0F-A621-B247549003D3}" type="pres">
      <dgm:prSet presAssocID="{10EFEAD5-BECD-4F33-BB2A-3DF11AC8544E}" presName="Parent" presStyleLbl="alignNode1" presStyleIdx="32" presStyleCnt="33">
        <dgm:presLayoutVars>
          <dgm:chMax val="5"/>
          <dgm:chPref val="3"/>
          <dgm:bulletEnabled val="1"/>
        </dgm:presLayoutVars>
      </dgm:prSet>
      <dgm:spPr/>
      <dgm:t>
        <a:bodyPr/>
        <a:lstStyle/>
        <a:p>
          <a:endParaRPr lang="en-US"/>
        </a:p>
      </dgm:t>
    </dgm:pt>
  </dgm:ptLst>
  <dgm:cxnLst>
    <dgm:cxn modelId="{CE186D33-46BC-4A4A-94E1-0B35EAA0CC93}" type="presOf" srcId="{17BE76A3-8A71-4C10-BC41-EF074E962E41}" destId="{CF0F19CE-8FF2-4E2B-BF7D-DA08549EF854}" srcOrd="0" destOrd="0" presId="urn:microsoft.com/office/officeart/2011/layout/ConvergingText#1"/>
    <dgm:cxn modelId="{3A1459B8-8AC8-4194-9FE0-3EF95F3D5A9E}" srcId="{A6772D15-C2AE-4635-A230-D19459459E26}" destId="{10EFEAD5-BECD-4F33-BB2A-3DF11AC8544E}" srcOrd="2" destOrd="0" parTransId="{CFB31C2C-CD0B-4534-AF61-D92E27D8D446}" sibTransId="{09ABFEDE-2818-4273-832E-FC4CEBCB2BFB}"/>
    <dgm:cxn modelId="{D4707BE3-0D59-437C-9BD0-D959BB8ADD04}" type="presOf" srcId="{DA0D74A9-0BF7-4A9A-9D31-A681A381B9E9}" destId="{AFB107FF-C659-4DB1-B9BE-8188A37D8DC8}" srcOrd="0" destOrd="0" presId="urn:microsoft.com/office/officeart/2011/layout/ConvergingText#1"/>
    <dgm:cxn modelId="{3380FDD5-ABAD-4019-8306-42430157EC47}" srcId="{A6772D15-C2AE-4635-A230-D19459459E26}" destId="{17BE76A3-8A71-4C10-BC41-EF074E962E41}" srcOrd="0" destOrd="0" parTransId="{818E0FAE-8485-4B4A-A770-910D9BE980E0}" sibTransId="{514BBD7C-8A5C-42CA-AD23-03F38407DFA0}"/>
    <dgm:cxn modelId="{CC43B5A5-0AB0-419C-A101-C1FE1A321D31}" type="presOf" srcId="{10EFEAD5-BECD-4F33-BB2A-3DF11AC8544E}" destId="{DE138595-1446-4B0F-A621-B247549003D3}" srcOrd="0" destOrd="0" presId="urn:microsoft.com/office/officeart/2011/layout/ConvergingText#1"/>
    <dgm:cxn modelId="{F5768F84-EE86-4E14-A8BB-3074E655E9EB}" srcId="{A6772D15-C2AE-4635-A230-D19459459E26}" destId="{DA0D74A9-0BF7-4A9A-9D31-A681A381B9E9}" srcOrd="1" destOrd="0" parTransId="{5C85A9BC-5D7D-469F-BF3E-3E7DCA8010AA}" sibTransId="{E5E34543-8D7A-44AF-BCEA-AD7FDF41BB80}"/>
    <dgm:cxn modelId="{A583B64E-C07E-4CD1-A514-CC86156DBDCF}" type="presOf" srcId="{A6772D15-C2AE-4635-A230-D19459459E26}" destId="{241DF5DD-62DA-4419-ADA4-0B2278F8691C}" srcOrd="0" destOrd="0" presId="urn:microsoft.com/office/officeart/2011/layout/ConvergingText#1"/>
    <dgm:cxn modelId="{CA2F4FA0-86EB-4C61-A324-30A154929415}" type="presParOf" srcId="{241DF5DD-62DA-4419-ADA4-0B2278F8691C}" destId="{176DA2AC-5BBF-436D-BF18-7CEDBCCE4D30}" srcOrd="0" destOrd="0" presId="urn:microsoft.com/office/officeart/2011/layout/ConvergingText#1"/>
    <dgm:cxn modelId="{A2248C3A-EEB2-486D-9BB2-341EAD91FFAD}" type="presParOf" srcId="{176DA2AC-5BBF-436D-BF18-7CEDBCCE4D30}" destId="{ACCA073A-2A12-4926-855B-9B381112DA14}" srcOrd="0" destOrd="0" presId="urn:microsoft.com/office/officeart/2011/layout/ConvergingText#1"/>
    <dgm:cxn modelId="{F3D3CD84-1DDB-42F5-960C-7CAB992C99D2}" type="presParOf" srcId="{176DA2AC-5BBF-436D-BF18-7CEDBCCE4D30}" destId="{307466B9-79E6-48B3-9AB4-9A0BC598DE81}" srcOrd="1" destOrd="0" presId="urn:microsoft.com/office/officeart/2011/layout/ConvergingText#1"/>
    <dgm:cxn modelId="{CAF65300-4F00-4800-821C-597D4AE0864D}" type="presParOf" srcId="{176DA2AC-5BBF-436D-BF18-7CEDBCCE4D30}" destId="{E7C8A4AA-1679-4B13-A26C-337E8FB9F7D8}" srcOrd="2" destOrd="0" presId="urn:microsoft.com/office/officeart/2011/layout/ConvergingText#1"/>
    <dgm:cxn modelId="{98140DB0-0849-4688-8814-464AF9EE5C79}" type="presParOf" srcId="{176DA2AC-5BBF-436D-BF18-7CEDBCCE4D30}" destId="{CB34F1D9-ADD1-4D30-A496-AA57999537DE}" srcOrd="3" destOrd="0" presId="urn:microsoft.com/office/officeart/2011/layout/ConvergingText#1"/>
    <dgm:cxn modelId="{EBB17839-CCEC-496D-85EE-897EFE017BF6}" type="presParOf" srcId="{176DA2AC-5BBF-436D-BF18-7CEDBCCE4D30}" destId="{010881F5-FBE4-41A4-953E-D91826691650}" srcOrd="4" destOrd="0" presId="urn:microsoft.com/office/officeart/2011/layout/ConvergingText#1"/>
    <dgm:cxn modelId="{95C061B0-70B2-47A0-809C-27710F3C8E0F}" type="presParOf" srcId="{176DA2AC-5BBF-436D-BF18-7CEDBCCE4D30}" destId="{95484D72-A291-4EAF-950C-0FB5411ACA11}" srcOrd="5" destOrd="0" presId="urn:microsoft.com/office/officeart/2011/layout/ConvergingText#1"/>
    <dgm:cxn modelId="{6A4D9F4B-FC48-4D73-9D6B-E6ACAE229672}" type="presParOf" srcId="{176DA2AC-5BBF-436D-BF18-7CEDBCCE4D30}" destId="{597017DE-5D89-4B57-A6F7-995DBEF716F7}" srcOrd="6" destOrd="0" presId="urn:microsoft.com/office/officeart/2011/layout/ConvergingText#1"/>
    <dgm:cxn modelId="{805F0CBA-0D87-4207-8FFD-11EA30A01059}" type="presParOf" srcId="{176DA2AC-5BBF-436D-BF18-7CEDBCCE4D30}" destId="{F519A646-48D3-49DC-BDBD-06572FD22868}" srcOrd="7" destOrd="0" presId="urn:microsoft.com/office/officeart/2011/layout/ConvergingText#1"/>
    <dgm:cxn modelId="{0580A77B-AE93-490D-996E-70F294051154}" type="presParOf" srcId="{176DA2AC-5BBF-436D-BF18-7CEDBCCE4D30}" destId="{F635CF97-75F1-4681-917C-3A5CF281539C}" srcOrd="8" destOrd="0" presId="urn:microsoft.com/office/officeart/2011/layout/ConvergingText#1"/>
    <dgm:cxn modelId="{197717F2-6B8D-4EE0-A65C-4D70D2D3EBBA}" type="presParOf" srcId="{176DA2AC-5BBF-436D-BF18-7CEDBCCE4D30}" destId="{76D6B5F8-D9C0-472D-9AE1-E2FD166CC0B3}" srcOrd="9" destOrd="0" presId="urn:microsoft.com/office/officeart/2011/layout/ConvergingText#1"/>
    <dgm:cxn modelId="{465E7CBC-57B2-49A7-BE78-C96876039361}" type="presParOf" srcId="{176DA2AC-5BBF-436D-BF18-7CEDBCCE4D30}" destId="{CF0F19CE-8FF2-4E2B-BF7D-DA08549EF854}" srcOrd="10" destOrd="0" presId="urn:microsoft.com/office/officeart/2011/layout/ConvergingText#1"/>
    <dgm:cxn modelId="{B1DEFA88-EBDE-4CF7-B7C7-1FECA0010413}" type="presParOf" srcId="{241DF5DD-62DA-4419-ADA4-0B2278F8691C}" destId="{E6366397-95E6-4542-B00B-004B099436C0}" srcOrd="1" destOrd="0" presId="urn:microsoft.com/office/officeart/2011/layout/ConvergingText#1"/>
    <dgm:cxn modelId="{93157F24-0225-42BC-B4FE-6928167E7DDA}" type="presParOf" srcId="{241DF5DD-62DA-4419-ADA4-0B2278F8691C}" destId="{F78D466A-AC8B-44DB-A952-860C25849570}" srcOrd="2" destOrd="0" presId="urn:microsoft.com/office/officeart/2011/layout/ConvergingText#1"/>
    <dgm:cxn modelId="{4FB7698B-2CD5-43CD-B20A-23E778E9B5F5}" type="presParOf" srcId="{F78D466A-AC8B-44DB-A952-860C25849570}" destId="{9E3B18F1-653C-4403-B220-5FEE073A2B7F}" srcOrd="0" destOrd="0" presId="urn:microsoft.com/office/officeart/2011/layout/ConvergingText#1"/>
    <dgm:cxn modelId="{0B789EF1-3222-4C4B-8DE3-E10A7F57D1D7}" type="presParOf" srcId="{F78D466A-AC8B-44DB-A952-860C25849570}" destId="{CA020D55-58AF-4C7F-8239-C3FC9470C46E}" srcOrd="1" destOrd="0" presId="urn:microsoft.com/office/officeart/2011/layout/ConvergingText#1"/>
    <dgm:cxn modelId="{E49A9EDA-2C80-4208-B420-97DD4D044F4D}" type="presParOf" srcId="{F78D466A-AC8B-44DB-A952-860C25849570}" destId="{0E760B04-2DA3-405C-97E0-7E4068BD5602}" srcOrd="2" destOrd="0" presId="urn:microsoft.com/office/officeart/2011/layout/ConvergingText#1"/>
    <dgm:cxn modelId="{477FEC78-314E-490F-A8F7-19C5D8D2F3D7}" type="presParOf" srcId="{F78D466A-AC8B-44DB-A952-860C25849570}" destId="{6348A0F2-0ED4-4A2C-8D98-8E8C9723B78D}" srcOrd="3" destOrd="0" presId="urn:microsoft.com/office/officeart/2011/layout/ConvergingText#1"/>
    <dgm:cxn modelId="{DC8506DA-DCAE-4C92-8E08-605147C20CF9}" type="presParOf" srcId="{F78D466A-AC8B-44DB-A952-860C25849570}" destId="{25DDE775-0653-4605-95A1-1FE0F50D53CE}" srcOrd="4" destOrd="0" presId="urn:microsoft.com/office/officeart/2011/layout/ConvergingText#1"/>
    <dgm:cxn modelId="{DA25188F-2196-472D-845C-5DF0FA9CAE0D}" type="presParOf" srcId="{F78D466A-AC8B-44DB-A952-860C25849570}" destId="{040CBE75-201F-4772-8767-24E0D5C79678}" srcOrd="5" destOrd="0" presId="urn:microsoft.com/office/officeart/2011/layout/ConvergingText#1"/>
    <dgm:cxn modelId="{0E2801CC-C1C4-49E3-AB78-731095DA7779}" type="presParOf" srcId="{F78D466A-AC8B-44DB-A952-860C25849570}" destId="{D547B462-A24B-41E5-8339-22B6869DB758}" srcOrd="6" destOrd="0" presId="urn:microsoft.com/office/officeart/2011/layout/ConvergingText#1"/>
    <dgm:cxn modelId="{A9990D8E-700C-4963-A77A-3A6142D84D27}" type="presParOf" srcId="{F78D466A-AC8B-44DB-A952-860C25849570}" destId="{A74557CB-8D75-4A72-AA7E-AB89902DE29D}" srcOrd="7" destOrd="0" presId="urn:microsoft.com/office/officeart/2011/layout/ConvergingText#1"/>
    <dgm:cxn modelId="{87000661-ED8F-4675-B01B-466CDD2E7C07}" type="presParOf" srcId="{F78D466A-AC8B-44DB-A952-860C25849570}" destId="{571CB195-C8A6-4786-B501-BB3D467EA4E0}" srcOrd="8" destOrd="0" presId="urn:microsoft.com/office/officeart/2011/layout/ConvergingText#1"/>
    <dgm:cxn modelId="{BFA661A4-95AF-4626-9A6D-9A3740F5FAFB}" type="presParOf" srcId="{F78D466A-AC8B-44DB-A952-860C25849570}" destId="{556A0A92-4B8E-463D-87F3-B80E845F2C1E}" srcOrd="9" destOrd="0" presId="urn:microsoft.com/office/officeart/2011/layout/ConvergingText#1"/>
    <dgm:cxn modelId="{05E482C4-5F1A-4F2D-ACAE-C3424FEC8D76}" type="presParOf" srcId="{F78D466A-AC8B-44DB-A952-860C25849570}" destId="{AFB107FF-C659-4DB1-B9BE-8188A37D8DC8}" srcOrd="10" destOrd="0" presId="urn:microsoft.com/office/officeart/2011/layout/ConvergingText#1"/>
    <dgm:cxn modelId="{70829CA1-90F7-437B-B256-EC1025966C08}" type="presParOf" srcId="{241DF5DD-62DA-4419-ADA4-0B2278F8691C}" destId="{030529B2-447C-420F-9317-7F9C4951A463}" srcOrd="3" destOrd="0" presId="urn:microsoft.com/office/officeart/2011/layout/ConvergingText#1"/>
    <dgm:cxn modelId="{B6F7F596-8ECA-4955-B2F7-7FAF36BD7473}" type="presParOf" srcId="{241DF5DD-62DA-4419-ADA4-0B2278F8691C}" destId="{2B78224E-7C4F-4F71-9F0E-14E993C44DA3}" srcOrd="4" destOrd="0" presId="urn:microsoft.com/office/officeart/2011/layout/ConvergingText#1"/>
    <dgm:cxn modelId="{9A8124F1-B313-4DD0-AF7D-059FF99A7FEF}" type="presParOf" srcId="{2B78224E-7C4F-4F71-9F0E-14E993C44DA3}" destId="{E6E01311-2A35-4B4B-9F9A-4C78CF52097D}" srcOrd="0" destOrd="0" presId="urn:microsoft.com/office/officeart/2011/layout/ConvergingText#1"/>
    <dgm:cxn modelId="{83FE781F-BF9B-42FC-B540-D18BED66AC83}" type="presParOf" srcId="{2B78224E-7C4F-4F71-9F0E-14E993C44DA3}" destId="{5FA82CC9-BA7D-402C-BE20-EE113DB59379}" srcOrd="1" destOrd="0" presId="urn:microsoft.com/office/officeart/2011/layout/ConvergingText#1"/>
    <dgm:cxn modelId="{0120236B-94D5-42EF-9B04-A537DEB94F37}" type="presParOf" srcId="{2B78224E-7C4F-4F71-9F0E-14E993C44DA3}" destId="{391FACF4-CD9B-4F28-B45D-C85FB2FF71C4}" srcOrd="2" destOrd="0" presId="urn:microsoft.com/office/officeart/2011/layout/ConvergingText#1"/>
    <dgm:cxn modelId="{EDF67135-770D-414D-BFE3-7DBBDCD248C2}" type="presParOf" srcId="{2B78224E-7C4F-4F71-9F0E-14E993C44DA3}" destId="{A18CA391-211E-4580-9030-F77EC3BA52D1}" srcOrd="3" destOrd="0" presId="urn:microsoft.com/office/officeart/2011/layout/ConvergingText#1"/>
    <dgm:cxn modelId="{91FF1AA2-8840-43FC-B350-83A4BCB081BA}" type="presParOf" srcId="{2B78224E-7C4F-4F71-9F0E-14E993C44DA3}" destId="{C0FD9EE2-4ABB-4B77-9206-1CC9D53685E5}" srcOrd="4" destOrd="0" presId="urn:microsoft.com/office/officeart/2011/layout/ConvergingText#1"/>
    <dgm:cxn modelId="{45A8C507-5779-4367-8C22-D175F6F104B9}" type="presParOf" srcId="{2B78224E-7C4F-4F71-9F0E-14E993C44DA3}" destId="{192FA2CE-C451-4FDA-9819-6A2ACB23B580}" srcOrd="5" destOrd="0" presId="urn:microsoft.com/office/officeart/2011/layout/ConvergingText#1"/>
    <dgm:cxn modelId="{1672C911-9EB6-40C1-887F-AED5D4AE4902}" type="presParOf" srcId="{2B78224E-7C4F-4F71-9F0E-14E993C44DA3}" destId="{8AF38A89-1BB1-4CAD-90F3-2C80BAA8E081}" srcOrd="6" destOrd="0" presId="urn:microsoft.com/office/officeart/2011/layout/ConvergingText#1"/>
    <dgm:cxn modelId="{3D984855-ABD3-4513-92DA-AF1F353CF32E}" type="presParOf" srcId="{2B78224E-7C4F-4F71-9F0E-14E993C44DA3}" destId="{ECD38488-D128-4AAF-8585-4FFC9C1B27BE}" srcOrd="7" destOrd="0" presId="urn:microsoft.com/office/officeart/2011/layout/ConvergingText#1"/>
    <dgm:cxn modelId="{0B447D94-6D4B-4452-9BF5-ACADA3640865}" type="presParOf" srcId="{2B78224E-7C4F-4F71-9F0E-14E993C44DA3}" destId="{E10A6F66-50DB-4D50-937C-C19FCCFA12F1}" srcOrd="8" destOrd="0" presId="urn:microsoft.com/office/officeart/2011/layout/ConvergingText#1"/>
    <dgm:cxn modelId="{B86E9623-4D7A-4052-B82F-C2086C418F5F}" type="presParOf" srcId="{2B78224E-7C4F-4F71-9F0E-14E993C44DA3}" destId="{C9206137-918F-4CB5-8162-9BB1A4CD0392}" srcOrd="9" destOrd="0" presId="urn:microsoft.com/office/officeart/2011/layout/ConvergingText#1"/>
    <dgm:cxn modelId="{8003EBC3-05FB-4CF5-92FF-29326C32F092}" type="presParOf" srcId="{2B78224E-7C4F-4F71-9F0E-14E993C44DA3}" destId="{DE138595-1446-4B0F-A621-B247549003D3}" srcOrd="10" destOrd="0" presId="urn:microsoft.com/office/officeart/2011/layout/ConvergingTex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CA073A-2A12-4926-855B-9B381112DA14}">
      <dsp:nvSpPr>
        <dsp:cNvPr id="0" name=""/>
        <dsp:cNvSpPr/>
      </dsp:nvSpPr>
      <dsp:spPr>
        <a:xfrm>
          <a:off x="3074925" y="893449"/>
          <a:ext cx="151032" cy="151083"/>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7466B9-79E6-48B3-9AB4-9A0BC598DE81}">
      <dsp:nvSpPr>
        <dsp:cNvPr id="0" name=""/>
        <dsp:cNvSpPr/>
      </dsp:nvSpPr>
      <dsp:spPr>
        <a:xfrm>
          <a:off x="2818265" y="893449"/>
          <a:ext cx="151032" cy="151083"/>
        </a:xfrm>
        <a:prstGeom prst="ellips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C8A4AA-1679-4B13-A26C-337E8FB9F7D8}">
      <dsp:nvSpPr>
        <dsp:cNvPr id="0" name=""/>
        <dsp:cNvSpPr/>
      </dsp:nvSpPr>
      <dsp:spPr>
        <a:xfrm>
          <a:off x="2561606" y="893449"/>
          <a:ext cx="151032" cy="151083"/>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34F1D9-ADD1-4D30-A496-AA57999537DE}">
      <dsp:nvSpPr>
        <dsp:cNvPr id="0" name=""/>
        <dsp:cNvSpPr/>
      </dsp:nvSpPr>
      <dsp:spPr>
        <a:xfrm>
          <a:off x="2304946" y="893449"/>
          <a:ext cx="151032" cy="151083"/>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881F5-FBE4-41A4-953E-D91826691650}">
      <dsp:nvSpPr>
        <dsp:cNvPr id="0" name=""/>
        <dsp:cNvSpPr/>
      </dsp:nvSpPr>
      <dsp:spPr>
        <a:xfrm>
          <a:off x="2048287" y="893449"/>
          <a:ext cx="151032" cy="151083"/>
        </a:xfrm>
        <a:prstGeom prst="ellips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484D72-A291-4EAF-950C-0FB5411ACA11}">
      <dsp:nvSpPr>
        <dsp:cNvPr id="0" name=""/>
        <dsp:cNvSpPr/>
      </dsp:nvSpPr>
      <dsp:spPr>
        <a:xfrm>
          <a:off x="1640273" y="817907"/>
          <a:ext cx="302387" cy="302167"/>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7017DE-5D89-4B57-A6F7-995DBEF716F7}">
      <dsp:nvSpPr>
        <dsp:cNvPr id="0" name=""/>
        <dsp:cNvSpPr/>
      </dsp:nvSpPr>
      <dsp:spPr>
        <a:xfrm>
          <a:off x="2828570" y="581341"/>
          <a:ext cx="151032" cy="151083"/>
        </a:xfrm>
        <a:prstGeom prst="ellips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19A646-48D3-49DC-BDBD-06572FD22868}">
      <dsp:nvSpPr>
        <dsp:cNvPr id="0" name=""/>
        <dsp:cNvSpPr/>
      </dsp:nvSpPr>
      <dsp:spPr>
        <a:xfrm>
          <a:off x="2828570" y="1207850"/>
          <a:ext cx="151032" cy="151083"/>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35CF97-75F1-4681-917C-3A5CF281539C}">
      <dsp:nvSpPr>
        <dsp:cNvPr id="0" name=""/>
        <dsp:cNvSpPr/>
      </dsp:nvSpPr>
      <dsp:spPr>
        <a:xfrm>
          <a:off x="2963502" y="717133"/>
          <a:ext cx="151032" cy="151083"/>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D6B5F8-D9C0-472D-9AE1-E2FD166CC0B3}">
      <dsp:nvSpPr>
        <dsp:cNvPr id="0" name=""/>
        <dsp:cNvSpPr/>
      </dsp:nvSpPr>
      <dsp:spPr>
        <a:xfrm>
          <a:off x="2972518" y="1072822"/>
          <a:ext cx="151032" cy="151083"/>
        </a:xfrm>
        <a:prstGeom prst="ellips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0F19CE-8FF2-4E2B-BF7D-DA08549EF854}">
      <dsp:nvSpPr>
        <dsp:cNvPr id="0" name=""/>
        <dsp:cNvSpPr/>
      </dsp:nvSpPr>
      <dsp:spPr>
        <a:xfrm>
          <a:off x="5639" y="204396"/>
          <a:ext cx="1529329" cy="1529188"/>
        </a:xfrm>
        <a:prstGeom prst="ellipse">
          <a:avLst/>
        </a:prstGeom>
        <a:solidFill>
          <a:srgbClr val="8E2B9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n-US" sz="2100" kern="1200" dirty="0" smtClean="0"/>
            <a:t>THE</a:t>
          </a:r>
        </a:p>
        <a:p>
          <a:pPr lvl="0" algn="ctr" defTabSz="933450" rtl="0">
            <a:lnSpc>
              <a:spcPct val="90000"/>
            </a:lnSpc>
            <a:spcBef>
              <a:spcPct val="0"/>
            </a:spcBef>
            <a:spcAft>
              <a:spcPct val="35000"/>
            </a:spcAft>
          </a:pPr>
          <a:r>
            <a:rPr lang="en-US" sz="2100" kern="1200" dirty="0" smtClean="0"/>
            <a:t>PAST.</a:t>
          </a:r>
          <a:endParaRPr lang="en-US" sz="2100" kern="1200" dirty="0"/>
        </a:p>
      </dsp:txBody>
      <dsp:txXfrm>
        <a:off x="229604" y="428340"/>
        <a:ext cx="1081399" cy="1081300"/>
      </dsp:txXfrm>
    </dsp:sp>
    <dsp:sp modelId="{9E3B18F1-653C-4403-B220-5FEE073A2B7F}">
      <dsp:nvSpPr>
        <dsp:cNvPr id="0" name=""/>
        <dsp:cNvSpPr/>
      </dsp:nvSpPr>
      <dsp:spPr>
        <a:xfrm>
          <a:off x="6709534" y="893449"/>
          <a:ext cx="151032" cy="151083"/>
        </a:xfrm>
        <a:prstGeom prst="ellips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020D55-58AF-4C7F-8239-C3FC9470C46E}">
      <dsp:nvSpPr>
        <dsp:cNvPr id="0" name=""/>
        <dsp:cNvSpPr/>
      </dsp:nvSpPr>
      <dsp:spPr>
        <a:xfrm>
          <a:off x="6452874" y="893449"/>
          <a:ext cx="151032" cy="151083"/>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760B04-2DA3-405C-97E0-7E4068BD5602}">
      <dsp:nvSpPr>
        <dsp:cNvPr id="0" name=""/>
        <dsp:cNvSpPr/>
      </dsp:nvSpPr>
      <dsp:spPr>
        <a:xfrm>
          <a:off x="6196215" y="893449"/>
          <a:ext cx="151032" cy="151083"/>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48A0F2-0ED4-4A2C-8D98-8E8C9723B78D}">
      <dsp:nvSpPr>
        <dsp:cNvPr id="0" name=""/>
        <dsp:cNvSpPr/>
      </dsp:nvSpPr>
      <dsp:spPr>
        <a:xfrm>
          <a:off x="5939555" y="893449"/>
          <a:ext cx="151032" cy="151083"/>
        </a:xfrm>
        <a:prstGeom prst="ellips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5DDE775-0653-4605-95A1-1FE0F50D53CE}">
      <dsp:nvSpPr>
        <dsp:cNvPr id="0" name=""/>
        <dsp:cNvSpPr/>
      </dsp:nvSpPr>
      <dsp:spPr>
        <a:xfrm>
          <a:off x="5682896" y="893449"/>
          <a:ext cx="151032" cy="151083"/>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0CBE75-201F-4772-8767-24E0D5C79678}">
      <dsp:nvSpPr>
        <dsp:cNvPr id="0" name=""/>
        <dsp:cNvSpPr/>
      </dsp:nvSpPr>
      <dsp:spPr>
        <a:xfrm>
          <a:off x="5274881" y="817907"/>
          <a:ext cx="302387" cy="302167"/>
        </a:xfrm>
        <a:prstGeom prst="ellips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47B462-A24B-41E5-8339-22B6869DB758}">
      <dsp:nvSpPr>
        <dsp:cNvPr id="0" name=""/>
        <dsp:cNvSpPr/>
      </dsp:nvSpPr>
      <dsp:spPr>
        <a:xfrm>
          <a:off x="6463179" y="581341"/>
          <a:ext cx="151032" cy="151083"/>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4557CB-8D75-4A72-AA7E-AB89902DE29D}">
      <dsp:nvSpPr>
        <dsp:cNvPr id="0" name=""/>
        <dsp:cNvSpPr/>
      </dsp:nvSpPr>
      <dsp:spPr>
        <a:xfrm>
          <a:off x="6463179" y="1207850"/>
          <a:ext cx="151032" cy="151083"/>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1CB195-C8A6-4786-B501-BB3D467EA4E0}">
      <dsp:nvSpPr>
        <dsp:cNvPr id="0" name=""/>
        <dsp:cNvSpPr/>
      </dsp:nvSpPr>
      <dsp:spPr>
        <a:xfrm>
          <a:off x="6598110" y="717133"/>
          <a:ext cx="151032" cy="151083"/>
        </a:xfrm>
        <a:prstGeom prst="ellips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6A0A92-4B8E-463D-87F3-B80E845F2C1E}">
      <dsp:nvSpPr>
        <dsp:cNvPr id="0" name=""/>
        <dsp:cNvSpPr/>
      </dsp:nvSpPr>
      <dsp:spPr>
        <a:xfrm>
          <a:off x="6607127" y="1072822"/>
          <a:ext cx="151032" cy="151083"/>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B107FF-C659-4DB1-B9BE-8188A37D8DC8}">
      <dsp:nvSpPr>
        <dsp:cNvPr id="0" name=""/>
        <dsp:cNvSpPr/>
      </dsp:nvSpPr>
      <dsp:spPr>
        <a:xfrm>
          <a:off x="3640248" y="204396"/>
          <a:ext cx="1529329" cy="1529188"/>
        </a:xfrm>
        <a:prstGeom prst="ellipse">
          <a:avLst/>
        </a:prstGeom>
        <a:solidFill>
          <a:srgbClr val="FF8A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n-US" sz="2100" kern="1200" dirty="0" smtClean="0"/>
            <a:t>THE</a:t>
          </a:r>
        </a:p>
        <a:p>
          <a:pPr lvl="0" algn="ctr" defTabSz="933450" rtl="0">
            <a:lnSpc>
              <a:spcPct val="90000"/>
            </a:lnSpc>
            <a:spcBef>
              <a:spcPct val="0"/>
            </a:spcBef>
            <a:spcAft>
              <a:spcPct val="35000"/>
            </a:spcAft>
          </a:pPr>
          <a:r>
            <a:rPr lang="en-US" sz="2100" kern="1200" dirty="0" smtClean="0"/>
            <a:t>PRESENT.</a:t>
          </a:r>
          <a:endParaRPr lang="en-US" sz="2100" kern="1200" dirty="0"/>
        </a:p>
      </dsp:txBody>
      <dsp:txXfrm>
        <a:off x="3864213" y="428340"/>
        <a:ext cx="1081399" cy="1081300"/>
      </dsp:txXfrm>
    </dsp:sp>
    <dsp:sp modelId="{E6E01311-2A35-4B4B-9F9A-4C78CF52097D}">
      <dsp:nvSpPr>
        <dsp:cNvPr id="0" name=""/>
        <dsp:cNvSpPr/>
      </dsp:nvSpPr>
      <dsp:spPr>
        <a:xfrm>
          <a:off x="10344142" y="893449"/>
          <a:ext cx="151032" cy="151083"/>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A82CC9-BA7D-402C-BE20-EE113DB59379}">
      <dsp:nvSpPr>
        <dsp:cNvPr id="0" name=""/>
        <dsp:cNvSpPr/>
      </dsp:nvSpPr>
      <dsp:spPr>
        <a:xfrm>
          <a:off x="10087483" y="893449"/>
          <a:ext cx="151032" cy="151083"/>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1FACF4-CD9B-4F28-B45D-C85FB2FF71C4}">
      <dsp:nvSpPr>
        <dsp:cNvPr id="0" name=""/>
        <dsp:cNvSpPr/>
      </dsp:nvSpPr>
      <dsp:spPr>
        <a:xfrm>
          <a:off x="9830824" y="893449"/>
          <a:ext cx="151032" cy="151083"/>
        </a:xfrm>
        <a:prstGeom prst="ellips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8CA391-211E-4580-9030-F77EC3BA52D1}">
      <dsp:nvSpPr>
        <dsp:cNvPr id="0" name=""/>
        <dsp:cNvSpPr/>
      </dsp:nvSpPr>
      <dsp:spPr>
        <a:xfrm>
          <a:off x="9574164" y="893449"/>
          <a:ext cx="151032" cy="151083"/>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FD9EE2-4ABB-4B77-9206-1CC9D53685E5}">
      <dsp:nvSpPr>
        <dsp:cNvPr id="0" name=""/>
        <dsp:cNvSpPr/>
      </dsp:nvSpPr>
      <dsp:spPr>
        <a:xfrm>
          <a:off x="9317505" y="893449"/>
          <a:ext cx="151032" cy="151083"/>
        </a:xfrm>
        <a:prstGeom prst="ellips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2FA2CE-C451-4FDA-9819-6A2ACB23B580}">
      <dsp:nvSpPr>
        <dsp:cNvPr id="0" name=""/>
        <dsp:cNvSpPr/>
      </dsp:nvSpPr>
      <dsp:spPr>
        <a:xfrm>
          <a:off x="8909490" y="817907"/>
          <a:ext cx="302387" cy="302167"/>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F38A89-1BB1-4CAD-90F3-2C80BAA8E081}">
      <dsp:nvSpPr>
        <dsp:cNvPr id="0" name=""/>
        <dsp:cNvSpPr/>
      </dsp:nvSpPr>
      <dsp:spPr>
        <a:xfrm>
          <a:off x="10097788" y="581341"/>
          <a:ext cx="151032" cy="151083"/>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D38488-D128-4AAF-8585-4FFC9C1B27BE}">
      <dsp:nvSpPr>
        <dsp:cNvPr id="0" name=""/>
        <dsp:cNvSpPr/>
      </dsp:nvSpPr>
      <dsp:spPr>
        <a:xfrm>
          <a:off x="10097788" y="1207850"/>
          <a:ext cx="151032" cy="151083"/>
        </a:xfrm>
        <a:prstGeom prst="ellips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0A6F66-50DB-4D50-937C-C19FCCFA12F1}">
      <dsp:nvSpPr>
        <dsp:cNvPr id="0" name=""/>
        <dsp:cNvSpPr/>
      </dsp:nvSpPr>
      <dsp:spPr>
        <a:xfrm>
          <a:off x="10232719" y="717133"/>
          <a:ext cx="151032" cy="151083"/>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206137-918F-4CB5-8162-9BB1A4CD0392}">
      <dsp:nvSpPr>
        <dsp:cNvPr id="0" name=""/>
        <dsp:cNvSpPr/>
      </dsp:nvSpPr>
      <dsp:spPr>
        <a:xfrm>
          <a:off x="10241736" y="1072822"/>
          <a:ext cx="151032" cy="151083"/>
        </a:xfrm>
        <a:prstGeom prst="ellips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E138595-1446-4B0F-A621-B247549003D3}">
      <dsp:nvSpPr>
        <dsp:cNvPr id="0" name=""/>
        <dsp:cNvSpPr/>
      </dsp:nvSpPr>
      <dsp:spPr>
        <a:xfrm>
          <a:off x="7274856" y="204396"/>
          <a:ext cx="1529329" cy="1529188"/>
        </a:xfrm>
        <a:prstGeom prst="ellipse">
          <a:avLst/>
        </a:prstGeom>
        <a:solidFill>
          <a:srgbClr val="00B0F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n-US" sz="2100" kern="1200" dirty="0" smtClean="0"/>
            <a:t>THE FUTURE.</a:t>
          </a:r>
          <a:endParaRPr lang="en-US" sz="2100" kern="1200" dirty="0"/>
        </a:p>
      </dsp:txBody>
      <dsp:txXfrm>
        <a:off x="7498821" y="428340"/>
        <a:ext cx="1081399" cy="1081300"/>
      </dsp:txXfrm>
    </dsp:sp>
  </dsp:spTree>
</dsp:drawing>
</file>

<file path=ppt/diagrams/layout1.xml><?xml version="1.0" encoding="utf-8"?>
<dgm:layoutDef xmlns:dgm="http://schemas.openxmlformats.org/drawingml/2006/diagram" xmlns:a="http://schemas.openxmlformats.org/drawingml/2006/main" uniqueId="urn:microsoft.com/office/officeart/2011/layout/ConvergingText#1">
  <dgm:title val="Converging Text"/>
  <dgm:desc val="Use to show multiple steps or parts that merge into a whole. Works best with a small number of Level 1 shapes. Unused text does not appear, but remains available if you switch layout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6D4C4A-CE1D-4A4B-8AE3-676C727A290A}" type="datetimeFigureOut">
              <a:rPr lang="zh-CN" altLang="en-US" smtClean="0"/>
              <a:t>2016/1/27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66747A-F305-497E-AFC6-6BA0FD9ACAE9}" type="slidenum">
              <a:rPr lang="zh-CN" altLang="en-US" smtClean="0"/>
              <a:t>‹#›</a:t>
            </a:fld>
            <a:endParaRPr lang="zh-CN" altLang="en-US"/>
          </a:p>
        </p:txBody>
      </p:sp>
    </p:spTree>
    <p:extLst>
      <p:ext uri="{BB962C8B-B14F-4D97-AF65-F5344CB8AC3E}">
        <p14:creationId xmlns:p14="http://schemas.microsoft.com/office/powerpoint/2010/main" val="486392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通过自主开发具有核心技术的产品、系统、方案和服务，通过与遍布全国具有良好合作基础的众多伙伴合作，向广大用户提供优良的产品、技术和服务，在给用户带来价值的同时，实现多方共赢。</a:t>
            </a:r>
            <a:endParaRPr lang="zh-CN" altLang="en-US" dirty="0"/>
          </a:p>
        </p:txBody>
      </p:sp>
      <p:sp>
        <p:nvSpPr>
          <p:cNvPr id="4" name="灯片编号占位符 3"/>
          <p:cNvSpPr>
            <a:spLocks noGrp="1"/>
          </p:cNvSpPr>
          <p:nvPr>
            <p:ph type="sldNum" sz="quarter" idx="10"/>
          </p:nvPr>
        </p:nvSpPr>
        <p:spPr/>
        <p:txBody>
          <a:bodyPr/>
          <a:lstStyle/>
          <a:p>
            <a:fld id="{D266747A-F305-497E-AFC6-6BA0FD9ACAE9}" type="slidenum">
              <a:rPr lang="zh-CN" altLang="en-US" smtClean="0"/>
              <a:t>1</a:t>
            </a:fld>
            <a:endParaRPr lang="zh-CN" altLang="en-US"/>
          </a:p>
        </p:txBody>
      </p:sp>
    </p:spTree>
    <p:extLst>
      <p:ext uri="{BB962C8B-B14F-4D97-AF65-F5344CB8AC3E}">
        <p14:creationId xmlns:p14="http://schemas.microsoft.com/office/powerpoint/2010/main" val="10995729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AA34AB-0407-4AF2-8983-A8054D74959F}" type="slidenum">
              <a:rPr lang="en-US" smtClean="0"/>
              <a:pPr/>
              <a:t>26</a:t>
            </a:fld>
            <a:endParaRPr lang="en-US" dirty="0"/>
          </a:p>
        </p:txBody>
      </p:sp>
    </p:spTree>
    <p:extLst>
      <p:ext uri="{BB962C8B-B14F-4D97-AF65-F5344CB8AC3E}">
        <p14:creationId xmlns:p14="http://schemas.microsoft.com/office/powerpoint/2010/main" val="4116535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基于信息系统生命周期的安全服务</a:t>
            </a:r>
            <a:endParaRPr lang="en-US" altLang="zh-CN" dirty="0" smtClean="0"/>
          </a:p>
          <a:p>
            <a:r>
              <a:rPr lang="zh-CN" altLang="en-US" dirty="0" smtClean="0"/>
              <a:t>基于信息技术基础架构的运维管理</a:t>
            </a:r>
            <a:endParaRPr lang="en-US" altLang="zh-CN" dirty="0" smtClean="0"/>
          </a:p>
          <a:p>
            <a:r>
              <a:rPr lang="zh-CN" altLang="en-US" dirty="0" smtClean="0"/>
              <a:t>基于大数据分析和</a:t>
            </a:r>
            <a:r>
              <a:rPr lang="en-US" altLang="zh-CN" dirty="0" smtClean="0"/>
              <a:t>CDP</a:t>
            </a:r>
            <a:r>
              <a:rPr lang="zh-CN" altLang="en-US" dirty="0" smtClean="0"/>
              <a:t>技术的容灾备份系统</a:t>
            </a:r>
            <a:endParaRPr lang="en-US" altLang="zh-CN" dirty="0" smtClean="0"/>
          </a:p>
          <a:p>
            <a:r>
              <a:rPr lang="zh-CN" altLang="en-US" dirty="0" smtClean="0"/>
              <a:t>基于构件复用技术的应用整合平台</a:t>
            </a:r>
            <a:endParaRPr lang="zh-CN" altLang="en-US" dirty="0"/>
          </a:p>
        </p:txBody>
      </p:sp>
      <p:sp>
        <p:nvSpPr>
          <p:cNvPr id="4" name="灯片编号占位符 3"/>
          <p:cNvSpPr>
            <a:spLocks noGrp="1"/>
          </p:cNvSpPr>
          <p:nvPr>
            <p:ph type="sldNum" sz="quarter" idx="10"/>
          </p:nvPr>
        </p:nvSpPr>
        <p:spPr/>
        <p:txBody>
          <a:bodyPr/>
          <a:lstStyle/>
          <a:p>
            <a:fld id="{D266747A-F305-497E-AFC6-6BA0FD9ACAE9}" type="slidenum">
              <a:rPr lang="zh-CN" altLang="en-US" smtClean="0"/>
              <a:t>28</a:t>
            </a:fld>
            <a:endParaRPr lang="zh-CN" altLang="en-US"/>
          </a:p>
        </p:txBody>
      </p:sp>
    </p:spTree>
    <p:extLst>
      <p:ext uri="{BB962C8B-B14F-4D97-AF65-F5344CB8AC3E}">
        <p14:creationId xmlns:p14="http://schemas.microsoft.com/office/powerpoint/2010/main" val="5331851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normAutofit/>
          </a:bodyPr>
          <a:lstStyle/>
          <a:p>
            <a:pPr marL="212981" lvl="1" indent="0">
              <a:buFont typeface="Arial" pitchFamily="34" charset="0"/>
              <a:buNone/>
            </a:pPr>
            <a:r>
              <a:rPr lang="zh-CN" altLang="en-US" dirty="0" smtClean="0"/>
              <a:t>合作优势：</a:t>
            </a:r>
            <a:endParaRPr lang="en-US" altLang="zh-CN" dirty="0" smtClean="0"/>
          </a:p>
          <a:p>
            <a:pPr marL="212981" lvl="1" indent="0">
              <a:buFont typeface="Arial" pitchFamily="34" charset="0"/>
              <a:buNone/>
            </a:pPr>
            <a:r>
              <a:rPr lang="en-US" altLang="zh-CN" dirty="0" smtClean="0"/>
              <a:t>a</a:t>
            </a:r>
            <a:r>
              <a:rPr lang="zh-CN" altLang="en-US" dirty="0" smtClean="0"/>
              <a:t>：降低合作伙伴需求调研所耗费的时间和资金成本</a:t>
            </a:r>
            <a:endParaRPr lang="en-US" altLang="zh-CN" dirty="0" smtClean="0"/>
          </a:p>
          <a:p>
            <a:pPr marL="212981" lvl="1" indent="0">
              <a:buFont typeface="Arial" pitchFamily="34" charset="0"/>
              <a:buNone/>
            </a:pPr>
            <a:r>
              <a:rPr lang="en-US" altLang="zh-CN" dirty="0" smtClean="0"/>
              <a:t>b</a:t>
            </a:r>
            <a:r>
              <a:rPr lang="zh-CN" altLang="en-US" dirty="0" smtClean="0"/>
              <a:t>：迅速开发具有针对性的，满足个性化需求的产品</a:t>
            </a:r>
            <a:endParaRPr lang="en-US" altLang="zh-CN" dirty="0" smtClean="0"/>
          </a:p>
          <a:p>
            <a:pPr marL="212981" lvl="1" indent="0">
              <a:buFont typeface="Arial" pitchFamily="34" charset="0"/>
              <a:buNone/>
            </a:pPr>
            <a:r>
              <a:rPr lang="en-US" altLang="zh-CN" dirty="0" smtClean="0"/>
              <a:t>c</a:t>
            </a:r>
            <a:r>
              <a:rPr lang="zh-CN" altLang="en-US" dirty="0" smtClean="0"/>
              <a:t>：结合自有业务低成本快速开发</a:t>
            </a:r>
            <a:r>
              <a:rPr lang="en-US" altLang="zh-CN" dirty="0" smtClean="0"/>
              <a:t>—</a:t>
            </a:r>
            <a:r>
              <a:rPr lang="zh-CN" altLang="en-US" dirty="0" smtClean="0"/>
              <a:t>扩大产品线</a:t>
            </a:r>
            <a:r>
              <a:rPr lang="en-US" altLang="zh-CN" dirty="0" smtClean="0"/>
              <a:t>—</a:t>
            </a:r>
            <a:r>
              <a:rPr lang="zh-CN" altLang="en-US" dirty="0" smtClean="0"/>
              <a:t>加速拓展市场范围</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751650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瑞信，是国内首家提出“灾难预测</a:t>
            </a:r>
            <a:r>
              <a:rPr lang="en-US" altLang="zh-CN" dirty="0" smtClean="0"/>
              <a:t>+</a:t>
            </a:r>
            <a:r>
              <a:rPr lang="zh-CN" altLang="en-US" dirty="0" smtClean="0"/>
              <a:t>容灾备份”概念的厂商</a:t>
            </a:r>
            <a:endParaRPr lang="zh-CN" altLang="en-US" dirty="0"/>
          </a:p>
        </p:txBody>
      </p:sp>
      <p:sp>
        <p:nvSpPr>
          <p:cNvPr id="4" name="灯片编号占位符 3"/>
          <p:cNvSpPr>
            <a:spLocks noGrp="1"/>
          </p:cNvSpPr>
          <p:nvPr>
            <p:ph type="sldNum" sz="quarter" idx="10"/>
          </p:nvPr>
        </p:nvSpPr>
        <p:spPr/>
        <p:txBody>
          <a:bodyPr/>
          <a:lstStyle/>
          <a:p>
            <a:fld id="{D266747A-F305-497E-AFC6-6BA0FD9ACAE9}" type="slidenum">
              <a:rPr lang="zh-CN" altLang="en-US" smtClean="0"/>
              <a:t>2</a:t>
            </a:fld>
            <a:endParaRPr lang="zh-CN" altLang="en-US"/>
          </a:p>
        </p:txBody>
      </p:sp>
    </p:spTree>
    <p:extLst>
      <p:ext uri="{BB962C8B-B14F-4D97-AF65-F5344CB8AC3E}">
        <p14:creationId xmlns:p14="http://schemas.microsoft.com/office/powerpoint/2010/main" val="2330540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zh-CN" altLang="en-US" b="1" baseline="0" dirty="0" smtClean="0"/>
              <a:t>大数据：指的是所涉及的资料量规模巨大到，透过目前主流软件工具，无法在合理时间内达到获取、管理、处理这些数据，更无法整理成为帮助用户经营决策的资讯。</a:t>
            </a:r>
            <a:endParaRPr lang="en-US" altLang="zh-CN" b="1"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altLang="zh-CN" b="1" baseline="0" dirty="0" smtClean="0"/>
              <a:t>4V</a:t>
            </a:r>
            <a:r>
              <a:rPr lang="zh-CN" altLang="en-US" b="1" baseline="0" dirty="0" smtClean="0"/>
              <a:t>特点：更大、更快、更复杂、更有价值</a:t>
            </a:r>
            <a:endParaRPr lang="en-US" b="1" baseline="0" dirty="0" smtClean="0"/>
          </a:p>
        </p:txBody>
      </p:sp>
      <p:sp>
        <p:nvSpPr>
          <p:cNvPr id="4" name="Slide Number Placeholder 3"/>
          <p:cNvSpPr>
            <a:spLocks noGrp="1"/>
          </p:cNvSpPr>
          <p:nvPr>
            <p:ph type="sldNum" sz="quarter" idx="10"/>
          </p:nvPr>
        </p:nvSpPr>
        <p:spPr/>
        <p:txBody>
          <a:bodyPr/>
          <a:lstStyle/>
          <a:p>
            <a:fld id="{82AABF77-E2E4-44CA-BA5C-65E132CF08D8}" type="slidenum">
              <a:rPr lang="en-US" smtClean="0"/>
              <a:pPr/>
              <a:t>5</a:t>
            </a:fld>
            <a:endParaRPr lang="en-US" dirty="0"/>
          </a:p>
        </p:txBody>
      </p:sp>
    </p:spTree>
    <p:extLst>
      <p:ext uri="{BB962C8B-B14F-4D97-AF65-F5344CB8AC3E}">
        <p14:creationId xmlns:p14="http://schemas.microsoft.com/office/powerpoint/2010/main" val="3243191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261209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3977785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Rot="1" noChangeAspect="1" noChangeArrowheads="1" noTextEdit="1"/>
          </p:cNvSpPr>
          <p:nvPr>
            <p:ph type="sldImg"/>
          </p:nvPr>
        </p:nvSpPr>
        <p:spPr bwMode="auto">
          <a:xfrm>
            <a:off x="382588" y="687388"/>
            <a:ext cx="6096000" cy="3429000"/>
          </a:xfrm>
          <a:noFill/>
          <a:ln>
            <a:solidFill>
              <a:srgbClr val="000000"/>
            </a:solidFill>
            <a:miter lim="800000"/>
            <a:headEnd/>
            <a:tailEnd/>
          </a:ln>
        </p:spPr>
      </p:sp>
      <p:sp>
        <p:nvSpPr>
          <p:cNvPr id="2" name="Date Placeholder 1"/>
          <p:cNvSpPr>
            <a:spLocks noGrp="1"/>
          </p:cNvSpPr>
          <p:nvPr>
            <p:ph type="dt" idx="10"/>
          </p:nvPr>
        </p:nvSpPr>
        <p:spPr/>
        <p:txBody>
          <a:bodyPr/>
          <a:lstStyle/>
          <a:p>
            <a:fld id="{FDD4F352-EDAA-47D8-8989-9C7AE4443587}" type="datetime1">
              <a:rPr lang="en-US" smtClean="0"/>
              <a:pPr/>
              <a:t>1/27/2016</a:t>
            </a:fld>
            <a:endParaRPr lang="en-US" dirty="0"/>
          </a:p>
        </p:txBody>
      </p:sp>
      <p:sp>
        <p:nvSpPr>
          <p:cNvPr id="3" name="Footer Placeholder 2"/>
          <p:cNvSpPr>
            <a:spLocks noGrp="1"/>
          </p:cNvSpPr>
          <p:nvPr>
            <p:ph type="ftr" sz="quarter" idx="11"/>
          </p:nvPr>
        </p:nvSpPr>
        <p:spPr/>
        <p:txBody>
          <a:bodyPr/>
          <a:lstStyle/>
          <a:p>
            <a:r>
              <a:rPr lang="en-US" sz="50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Segoe UI" pitchFamily="34" charset="0"/>
              </a:rPr>
            </a:br>
            <a:r>
              <a:rPr lang="en-US" sz="500" smtClean="0">
                <a:solidFill>
                  <a:srgbClr val="000000"/>
                </a:solidFill>
                <a:latin typeface="Segoe UI" pitchFamily="34" charset="0"/>
              </a:rPr>
              <a:t>MICROSOFT MAKES NO WARRANTIES, EXPRESS, IMPLIED OR STATUTORY, AS TO THE INFORMATION IN THIS PRESENTATION.</a:t>
            </a:r>
            <a:endParaRPr lang="en-US" sz="500" dirty="0" smtClean="0">
              <a:solidFill>
                <a:srgbClr val="000000"/>
              </a:solidFill>
              <a:latin typeface="Segoe UI" pitchFamily="34" charset="0"/>
            </a:endParaRPr>
          </a:p>
        </p:txBody>
      </p:sp>
      <p:sp>
        <p:nvSpPr>
          <p:cNvPr id="4" name="Slide Number Placeholder 3"/>
          <p:cNvSpPr>
            <a:spLocks noGrp="1"/>
          </p:cNvSpPr>
          <p:nvPr>
            <p:ph type="sldNum" sz="quarter" idx="12"/>
          </p:nvPr>
        </p:nvSpPr>
        <p:spPr/>
        <p:txBody>
          <a:bodyPr/>
          <a:lstStyle/>
          <a:p>
            <a:fld id="{8B263312-38AA-4E1E-B2B5-0F8F122B24FE}" type="slidenum">
              <a:rPr lang="en-US" smtClean="0"/>
              <a:pPr/>
              <a:t>10</a:t>
            </a:fld>
            <a:endParaRPr lang="en-US" dirty="0"/>
          </a:p>
        </p:txBody>
      </p:sp>
      <p:sp>
        <p:nvSpPr>
          <p:cNvPr id="5" name="Header Placeholder 4"/>
          <p:cNvSpPr>
            <a:spLocks noGrp="1"/>
          </p:cNvSpPr>
          <p:nvPr>
            <p:ph type="hdr" sz="quarter" idx="13"/>
          </p:nvPr>
        </p:nvSpPr>
        <p:spPr/>
        <p:txBody>
          <a:bodyPr/>
          <a:lstStyle/>
          <a:p>
            <a:r>
              <a:rPr lang="en-US" smtClean="0"/>
              <a:t>TechEd 2011</a:t>
            </a:r>
            <a:endParaRPr lang="en-US" dirty="0"/>
          </a:p>
        </p:txBody>
      </p:sp>
    </p:spTree>
    <p:extLst>
      <p:ext uri="{BB962C8B-B14F-4D97-AF65-F5344CB8AC3E}">
        <p14:creationId xmlns:p14="http://schemas.microsoft.com/office/powerpoint/2010/main" val="39244838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normAutofit/>
          </a:bodyPr>
          <a:lstStyle/>
          <a:p>
            <a:pPr marL="212981" lvl="1" indent="0">
              <a:buFont typeface="Arial" pitchFamily="34" charset="0"/>
              <a:buNone/>
            </a:pPr>
            <a:r>
              <a:rPr lang="zh-CN" altLang="en-US" dirty="0" smtClean="0"/>
              <a:t>合作优势：</a:t>
            </a:r>
            <a:endParaRPr lang="en-US" altLang="zh-CN" dirty="0" smtClean="0"/>
          </a:p>
          <a:p>
            <a:pPr marL="212981" lvl="1" indent="0">
              <a:buFont typeface="Arial" pitchFamily="34" charset="0"/>
              <a:buNone/>
            </a:pPr>
            <a:r>
              <a:rPr lang="en-US" altLang="zh-CN" dirty="0" smtClean="0"/>
              <a:t>a</a:t>
            </a:r>
            <a:r>
              <a:rPr lang="zh-CN" altLang="en-US" dirty="0" smtClean="0"/>
              <a:t>：降低合作伙伴需求调研所耗费的时间和资金成本</a:t>
            </a:r>
            <a:endParaRPr lang="en-US" altLang="zh-CN" dirty="0" smtClean="0"/>
          </a:p>
          <a:p>
            <a:pPr marL="212981" lvl="1" indent="0">
              <a:buFont typeface="Arial" pitchFamily="34" charset="0"/>
              <a:buNone/>
            </a:pPr>
            <a:r>
              <a:rPr lang="en-US" altLang="zh-CN" dirty="0" smtClean="0"/>
              <a:t>b</a:t>
            </a:r>
            <a:r>
              <a:rPr lang="zh-CN" altLang="en-US" dirty="0" smtClean="0"/>
              <a:t>：迅速开发具有针对性的，满足个性化需求的产品</a:t>
            </a:r>
            <a:endParaRPr lang="en-US" altLang="zh-CN" dirty="0" smtClean="0"/>
          </a:p>
          <a:p>
            <a:pPr marL="212981" lvl="1" indent="0">
              <a:buFont typeface="Arial" pitchFamily="34" charset="0"/>
              <a:buNone/>
            </a:pPr>
            <a:r>
              <a:rPr lang="en-US" altLang="zh-CN" dirty="0" smtClean="0"/>
              <a:t>c</a:t>
            </a:r>
            <a:r>
              <a:rPr lang="zh-CN" altLang="en-US" dirty="0" smtClean="0"/>
              <a:t>：结合自有业务低成本快速开发</a:t>
            </a:r>
            <a:r>
              <a:rPr lang="en-US" altLang="zh-CN" dirty="0" smtClean="0"/>
              <a:t>—</a:t>
            </a:r>
            <a:r>
              <a:rPr lang="zh-CN" altLang="en-US" dirty="0" smtClean="0"/>
              <a:t>扩大产品线</a:t>
            </a:r>
            <a:r>
              <a:rPr lang="en-US" altLang="zh-CN" dirty="0" smtClean="0"/>
              <a:t>—</a:t>
            </a:r>
            <a:r>
              <a:rPr lang="zh-CN" altLang="en-US" dirty="0" smtClean="0"/>
              <a:t>加速拓展市场范围</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237426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normAutofit/>
          </a:bodyPr>
          <a:lstStyle/>
          <a:p>
            <a:pPr marL="212981" lvl="1" indent="0">
              <a:buFont typeface="Arial" pitchFamily="34" charset="0"/>
              <a:buNone/>
            </a:pPr>
            <a:r>
              <a:rPr lang="zh-CN" altLang="en-US" dirty="0" smtClean="0"/>
              <a:t>合作优势：</a:t>
            </a:r>
            <a:endParaRPr lang="en-US" altLang="zh-CN" dirty="0" smtClean="0"/>
          </a:p>
          <a:p>
            <a:pPr marL="212981" lvl="1" indent="0">
              <a:buFont typeface="Arial" pitchFamily="34" charset="0"/>
              <a:buNone/>
            </a:pPr>
            <a:r>
              <a:rPr lang="en-US" altLang="zh-CN" dirty="0" smtClean="0"/>
              <a:t>a</a:t>
            </a:r>
            <a:r>
              <a:rPr lang="zh-CN" altLang="en-US" dirty="0" smtClean="0"/>
              <a:t>：降低合作伙伴需求调研所耗费的时间和资金成本</a:t>
            </a:r>
            <a:endParaRPr lang="en-US" altLang="zh-CN" dirty="0" smtClean="0"/>
          </a:p>
          <a:p>
            <a:pPr marL="212981" lvl="1" indent="0">
              <a:buFont typeface="Arial" pitchFamily="34" charset="0"/>
              <a:buNone/>
            </a:pPr>
            <a:r>
              <a:rPr lang="en-US" altLang="zh-CN" dirty="0" smtClean="0"/>
              <a:t>b</a:t>
            </a:r>
            <a:r>
              <a:rPr lang="zh-CN" altLang="en-US" dirty="0" smtClean="0"/>
              <a:t>：迅速开发具有针对性的，满足个性化需求的产品</a:t>
            </a:r>
            <a:endParaRPr lang="en-US" altLang="zh-CN" dirty="0" smtClean="0"/>
          </a:p>
          <a:p>
            <a:pPr marL="212981" lvl="1" indent="0">
              <a:buFont typeface="Arial" pitchFamily="34" charset="0"/>
              <a:buNone/>
            </a:pPr>
            <a:r>
              <a:rPr lang="en-US" altLang="zh-CN" dirty="0" smtClean="0"/>
              <a:t>c</a:t>
            </a:r>
            <a:r>
              <a:rPr lang="zh-CN" altLang="en-US" dirty="0" smtClean="0"/>
              <a:t>：结合自有业务低成本快速开发</a:t>
            </a:r>
            <a:r>
              <a:rPr lang="en-US" altLang="zh-CN" dirty="0" smtClean="0"/>
              <a:t>—</a:t>
            </a:r>
            <a:r>
              <a:rPr lang="zh-CN" altLang="en-US" dirty="0" smtClean="0"/>
              <a:t>扩大产品线</a:t>
            </a:r>
            <a:r>
              <a:rPr lang="en-US" altLang="zh-CN" dirty="0" smtClean="0"/>
              <a:t>—</a:t>
            </a:r>
            <a:r>
              <a:rPr lang="zh-CN" altLang="en-US" dirty="0" smtClean="0"/>
              <a:t>加速拓展市场范围</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431333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1529742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1310682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2015432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2085736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2"/>
            <a:ext cx="11151917"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802"/>
            <a:ext cx="11151917"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91264847"/>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34570237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2228462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838683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37252619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17371497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11650062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2619787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41590471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2354909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3652528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14443154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D97075-E66C-4659-9957-49E14A8968C0}"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32237441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248" y="228602"/>
            <a:ext cx="11151917" cy="609399"/>
          </a:xfrm>
          <a:prstGeom prst="rect">
            <a:avLst/>
          </a:prstGeo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8" y="1447802"/>
            <a:ext cx="11151917" cy="200054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14173671"/>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4065509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290360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3438180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4072931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1711265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3036361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09C5B45-8C19-4F87-8469-2DE2D3AA75FF}" type="datetimeFigureOut">
              <a:rPr lang="zh-CN" altLang="en-US" smtClean="0"/>
              <a:t>2016/1/27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1725944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9C5B45-8C19-4F87-8469-2DE2D3AA75FF}" type="datetimeFigureOut">
              <a:rPr lang="zh-CN" altLang="en-US" smtClean="0"/>
              <a:t>2016/1/27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FAF74D-BEC0-41E8-A803-C25E7AC85CEC}" type="slidenum">
              <a:rPr lang="zh-CN" altLang="en-US" smtClean="0"/>
              <a:t>‹#›</a:t>
            </a:fld>
            <a:endParaRPr lang="zh-CN" altLang="en-US"/>
          </a:p>
        </p:txBody>
      </p:sp>
    </p:spTree>
    <p:extLst>
      <p:ext uri="{BB962C8B-B14F-4D97-AF65-F5344CB8AC3E}">
        <p14:creationId xmlns:p14="http://schemas.microsoft.com/office/powerpoint/2010/main" val="158754648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D97075-E66C-4659-9957-49E14A8968C0}" type="datetimeFigureOut">
              <a:rPr lang="zh-CN" altLang="en-US" smtClean="0"/>
              <a:t>2016/1/27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BC8EE1-A5CA-4EF8-B67B-40C6C9F7A846}" type="slidenum">
              <a:rPr lang="zh-CN" altLang="en-US" smtClean="0"/>
              <a:t>‹#›</a:t>
            </a:fld>
            <a:endParaRPr lang="zh-CN" altLang="en-US"/>
          </a:p>
        </p:txBody>
      </p:sp>
    </p:spTree>
    <p:extLst>
      <p:ext uri="{BB962C8B-B14F-4D97-AF65-F5344CB8AC3E}">
        <p14:creationId xmlns:p14="http://schemas.microsoft.com/office/powerpoint/2010/main" val="13895561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3" Type="http://schemas.openxmlformats.org/officeDocument/2006/relationships/image" Target="../media/image14.png"/><Relationship Id="rId18" Type="http://schemas.openxmlformats.org/officeDocument/2006/relationships/image" Target="../media/image19.png"/><Relationship Id="rId26" Type="http://schemas.openxmlformats.org/officeDocument/2006/relationships/image" Target="../media/image27.png"/><Relationship Id="rId3" Type="http://schemas.openxmlformats.org/officeDocument/2006/relationships/notesSlide" Target="../notesSlides/notesSlide6.xml"/><Relationship Id="rId21" Type="http://schemas.openxmlformats.org/officeDocument/2006/relationships/image" Target="../media/image22.png"/><Relationship Id="rId34" Type="http://schemas.openxmlformats.org/officeDocument/2006/relationships/image" Target="../media/image3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5" Type="http://schemas.openxmlformats.org/officeDocument/2006/relationships/image" Target="../media/image26.png"/><Relationship Id="rId33" Type="http://schemas.microsoft.com/office/2007/relationships/hdphoto" Target="../media/hdphoto2.wdp"/><Relationship Id="rId2" Type="http://schemas.openxmlformats.org/officeDocument/2006/relationships/slideLayout" Target="../slideLayouts/slideLayout7.xml"/><Relationship Id="rId16" Type="http://schemas.openxmlformats.org/officeDocument/2006/relationships/image" Target="../media/image17.png"/><Relationship Id="rId20" Type="http://schemas.openxmlformats.org/officeDocument/2006/relationships/image" Target="../media/image21.png"/><Relationship Id="rId29" Type="http://schemas.openxmlformats.org/officeDocument/2006/relationships/image" Target="../media/image30.png"/><Relationship Id="rId1" Type="http://schemas.openxmlformats.org/officeDocument/2006/relationships/tags" Target="../tags/tag1.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5.png"/><Relationship Id="rId32" Type="http://schemas.openxmlformats.org/officeDocument/2006/relationships/image" Target="../media/image33.pn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28" Type="http://schemas.openxmlformats.org/officeDocument/2006/relationships/image" Target="../media/image29.png"/><Relationship Id="rId10" Type="http://schemas.openxmlformats.org/officeDocument/2006/relationships/image" Target="../media/image11.png"/><Relationship Id="rId19" Type="http://schemas.openxmlformats.org/officeDocument/2006/relationships/image" Target="../media/image20.png"/><Relationship Id="rId31" Type="http://schemas.openxmlformats.org/officeDocument/2006/relationships/image" Target="../media/image32.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png"/><Relationship Id="rId27" Type="http://schemas.openxmlformats.org/officeDocument/2006/relationships/image" Target="../media/image28.png"/><Relationship Id="rId30" Type="http://schemas.openxmlformats.org/officeDocument/2006/relationships/image" Target="../media/image31.png"/><Relationship Id="rId8"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5.png"/><Relationship Id="rId3" Type="http://schemas.openxmlformats.org/officeDocument/2006/relationships/image" Target="../media/image36.png"/><Relationship Id="rId7" Type="http://schemas.openxmlformats.org/officeDocument/2006/relationships/image" Target="../media/image40.png"/><Relationship Id="rId12" Type="http://schemas.microsoft.com/office/2007/relationships/hdphoto" Target="../media/hdphoto3.wdp"/><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7.emf"/><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9.xml"/><Relationship Id="rId18" Type="http://schemas.openxmlformats.org/officeDocument/2006/relationships/image" Target="../media/image52.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19.xml"/><Relationship Id="rId17" Type="http://schemas.openxmlformats.org/officeDocument/2006/relationships/image" Target="../media/image36.png"/><Relationship Id="rId2" Type="http://schemas.openxmlformats.org/officeDocument/2006/relationships/tags" Target="../tags/tag2.xml"/><Relationship Id="rId16" Type="http://schemas.openxmlformats.org/officeDocument/2006/relationships/image" Target="../media/image51.png"/><Relationship Id="rId1" Type="http://schemas.openxmlformats.org/officeDocument/2006/relationships/vmlDrawing" Target="../drawings/vmlDrawing1.v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50.emf"/><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46.emf"/><Relationship Id="rId2" Type="http://schemas.openxmlformats.org/officeDocument/2006/relationships/image" Target="../media/image47.emf"/><Relationship Id="rId1" Type="http://schemas.openxmlformats.org/officeDocument/2006/relationships/slideLayout" Target="../slideLayouts/slideLayout19.xml"/><Relationship Id="rId6" Type="http://schemas.openxmlformats.org/officeDocument/2006/relationships/image" Target="../media/image56.emf"/><Relationship Id="rId5" Type="http://schemas.openxmlformats.org/officeDocument/2006/relationships/image" Target="../media/image55.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46.emf"/><Relationship Id="rId7" Type="http://schemas.openxmlformats.org/officeDocument/2006/relationships/image" Target="../media/image58.png"/><Relationship Id="rId2" Type="http://schemas.openxmlformats.org/officeDocument/2006/relationships/image" Target="../media/image47.emf"/><Relationship Id="rId1" Type="http://schemas.openxmlformats.org/officeDocument/2006/relationships/slideLayout" Target="../slideLayouts/slideLayout19.xml"/><Relationship Id="rId6" Type="http://schemas.openxmlformats.org/officeDocument/2006/relationships/image" Target="../media/image53.png"/><Relationship Id="rId5" Type="http://schemas.openxmlformats.org/officeDocument/2006/relationships/image" Target="../media/image54.png"/><Relationship Id="rId4" Type="http://schemas.openxmlformats.org/officeDocument/2006/relationships/image" Target="../media/image57.png"/></Relationships>
</file>

<file path=ppt/slides/_rels/slide22.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6.emf"/><Relationship Id="rId1" Type="http://schemas.openxmlformats.org/officeDocument/2006/relationships/slideLayout" Target="../slideLayouts/slideLayout19.xml"/><Relationship Id="rId4" Type="http://schemas.openxmlformats.org/officeDocument/2006/relationships/image" Target="../media/image47.emf"/></Relationships>
</file>

<file path=ppt/slides/_rels/slide2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9.png"/><Relationship Id="rId7" Type="http://schemas.openxmlformats.org/officeDocument/2006/relationships/image" Target="../media/image57.png"/><Relationship Id="rId2" Type="http://schemas.openxmlformats.org/officeDocument/2006/relationships/image" Target="../media/image47.emf"/><Relationship Id="rId1" Type="http://schemas.openxmlformats.org/officeDocument/2006/relationships/slideLayout" Target="../slideLayouts/slideLayout19.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image" Target="../media/image63.png"/><Relationship Id="rId4" Type="http://schemas.openxmlformats.org/officeDocument/2006/relationships/image" Target="../media/image60.png"/><Relationship Id="rId9" Type="http://schemas.openxmlformats.org/officeDocument/2006/relationships/image" Target="../media/image53.png"/></Relationships>
</file>

<file path=ppt/slides/_rels/slide25.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image" Target="../media/image57.png"/><Relationship Id="rId7" Type="http://schemas.openxmlformats.org/officeDocument/2006/relationships/image" Target="../media/image64.emf"/><Relationship Id="rId2" Type="http://schemas.openxmlformats.org/officeDocument/2006/relationships/image" Target="../media/image47.emf"/><Relationship Id="rId1" Type="http://schemas.openxmlformats.org/officeDocument/2006/relationships/slideLayout" Target="../slideLayouts/slideLayout19.xml"/><Relationship Id="rId6" Type="http://schemas.openxmlformats.org/officeDocument/2006/relationships/image" Target="../media/image58.png"/><Relationship Id="rId5" Type="http://schemas.openxmlformats.org/officeDocument/2006/relationships/image" Target="../media/image53.png"/><Relationship Id="rId4" Type="http://schemas.openxmlformats.org/officeDocument/2006/relationships/image" Target="../media/image54.png"/><Relationship Id="rId9" Type="http://schemas.openxmlformats.org/officeDocument/2006/relationships/image" Target="../media/image20.png"/></Relationships>
</file>

<file path=ppt/slides/_rels/slide26.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notesSlide" Target="../notesSlides/notesSlide10.xml"/><Relationship Id="rId7" Type="http://schemas.openxmlformats.org/officeDocument/2006/relationships/image" Target="../media/image69.png"/><Relationship Id="rId2" Type="http://schemas.openxmlformats.org/officeDocument/2006/relationships/slideLayout" Target="../slideLayouts/slideLayout6.xml"/><Relationship Id="rId1" Type="http://schemas.openxmlformats.org/officeDocument/2006/relationships/tags" Target="../tags/tag1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71.png"/></Relationships>
</file>

<file path=ppt/slides/_rels/slide27.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2.png"/><Relationship Id="rId18" Type="http://schemas.openxmlformats.org/officeDocument/2006/relationships/image" Target="../media/image34.png"/><Relationship Id="rId3" Type="http://schemas.openxmlformats.org/officeDocument/2006/relationships/image" Target="../media/image73.png"/><Relationship Id="rId21" Type="http://schemas.openxmlformats.org/officeDocument/2006/relationships/image" Target="../media/image87.png"/><Relationship Id="rId7" Type="http://schemas.openxmlformats.org/officeDocument/2006/relationships/image" Target="../media/image77.png"/><Relationship Id="rId12" Type="http://schemas.openxmlformats.org/officeDocument/2006/relationships/image" Target="../media/image81.png"/><Relationship Id="rId17" Type="http://schemas.openxmlformats.org/officeDocument/2006/relationships/image" Target="../media/image84.png"/><Relationship Id="rId2" Type="http://schemas.openxmlformats.org/officeDocument/2006/relationships/image" Target="../media/image72.png"/><Relationship Id="rId16" Type="http://schemas.microsoft.com/office/2007/relationships/hdphoto" Target="../media/hdphoto6.wdp"/><Relationship Id="rId20" Type="http://schemas.openxmlformats.org/officeDocument/2006/relationships/image" Target="../media/image86.png"/><Relationship Id="rId1" Type="http://schemas.openxmlformats.org/officeDocument/2006/relationships/slideLayout" Target="../slideLayouts/slideLayout12.xml"/><Relationship Id="rId6" Type="http://schemas.openxmlformats.org/officeDocument/2006/relationships/image" Target="../media/image76.png"/><Relationship Id="rId11" Type="http://schemas.microsoft.com/office/2007/relationships/hdphoto" Target="../media/hdphoto4.wdp"/><Relationship Id="rId24" Type="http://schemas.openxmlformats.org/officeDocument/2006/relationships/image" Target="../media/image90.png"/><Relationship Id="rId5" Type="http://schemas.openxmlformats.org/officeDocument/2006/relationships/image" Target="../media/image75.png"/><Relationship Id="rId15" Type="http://schemas.openxmlformats.org/officeDocument/2006/relationships/image" Target="../media/image83.png"/><Relationship Id="rId23" Type="http://schemas.openxmlformats.org/officeDocument/2006/relationships/image" Target="../media/image89.png"/><Relationship Id="rId10" Type="http://schemas.openxmlformats.org/officeDocument/2006/relationships/image" Target="../media/image80.png"/><Relationship Id="rId19" Type="http://schemas.openxmlformats.org/officeDocument/2006/relationships/image" Target="../media/image85.png"/><Relationship Id="rId4" Type="http://schemas.openxmlformats.org/officeDocument/2006/relationships/image" Target="../media/image74.png"/><Relationship Id="rId9" Type="http://schemas.openxmlformats.org/officeDocument/2006/relationships/image" Target="../media/image79.png"/><Relationship Id="rId14" Type="http://schemas.microsoft.com/office/2007/relationships/hdphoto" Target="../media/hdphoto5.wdp"/><Relationship Id="rId22" Type="http://schemas.openxmlformats.org/officeDocument/2006/relationships/image" Target="../media/image88.png"/></Relationships>
</file>

<file path=ppt/slides/_rels/slide28.xml.rels><?xml version="1.0" encoding="UTF-8" standalone="yes"?>
<Relationships xmlns="http://schemas.openxmlformats.org/package/2006/relationships"><Relationship Id="rId8" Type="http://schemas.microsoft.com/office/2007/relationships/hdphoto" Target="../media/hdphoto9.wdp"/><Relationship Id="rId3" Type="http://schemas.openxmlformats.org/officeDocument/2006/relationships/image" Target="../media/image91.png"/><Relationship Id="rId7" Type="http://schemas.openxmlformats.org/officeDocument/2006/relationships/image" Target="../media/image93.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microsoft.com/office/2007/relationships/hdphoto" Target="../media/hdphoto8.wdp"/><Relationship Id="rId5" Type="http://schemas.openxmlformats.org/officeDocument/2006/relationships/image" Target="../media/image92.png"/><Relationship Id="rId4" Type="http://schemas.microsoft.com/office/2007/relationships/hdphoto" Target="../media/hdphoto7.wdp"/></Relationships>
</file>

<file path=ppt/slides/_rels/slide29.xml.rels><?xml version="1.0" encoding="UTF-8" standalone="yes"?>
<Relationships xmlns="http://schemas.openxmlformats.org/package/2006/relationships"><Relationship Id="rId8" Type="http://schemas.microsoft.com/office/2007/relationships/hdphoto" Target="../media/hdphoto10.wdp"/><Relationship Id="rId3" Type="http://schemas.openxmlformats.org/officeDocument/2006/relationships/diagramLayout" Target="../diagrams/layout1.xml"/><Relationship Id="rId7" Type="http://schemas.openxmlformats.org/officeDocument/2006/relationships/image" Target="../media/image9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95.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6.png"/><Relationship Id="rId7"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00.emf"/><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image" Target="../media/image101.emf"/><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image" Target="../media/image102.emf"/><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image" Target="../media/image103.emf"/><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reen"/>
          <p:cNvSpPr/>
          <p:nvPr/>
        </p:nvSpPr>
        <p:spPr bwMode="auto">
          <a:xfrm>
            <a:off x="7564030" y="28306"/>
            <a:ext cx="1831669" cy="1782647"/>
          </a:xfrm>
          <a:prstGeom prst="roundRect">
            <a:avLst>
              <a:gd name="adj" fmla="val 0"/>
            </a:avLst>
          </a:prstGeom>
          <a:solidFill>
            <a:schemeClr val="accent6"/>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fontAlgn="base">
              <a:spcBef>
                <a:spcPct val="0"/>
              </a:spcBef>
              <a:spcAft>
                <a:spcPct val="0"/>
              </a:spcAft>
            </a:pPr>
            <a:r>
              <a:rPr lang="zh-CN" altLang="en-US"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存储</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26" name="Red"/>
          <p:cNvSpPr/>
          <p:nvPr/>
        </p:nvSpPr>
        <p:spPr bwMode="auto">
          <a:xfrm>
            <a:off x="7564030" y="1914779"/>
            <a:ext cx="3864967" cy="1782647"/>
          </a:xfrm>
          <a:prstGeom prst="roundRect">
            <a:avLst>
              <a:gd name="adj" fmla="val 0"/>
            </a:avLst>
          </a:prstGeom>
          <a:solidFill>
            <a:schemeClr val="accent5"/>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fontAlgn="base">
              <a:spcBef>
                <a:spcPct val="0"/>
              </a:spcBef>
              <a:spcAft>
                <a:spcPct val="0"/>
              </a:spcAft>
            </a:pPr>
            <a:r>
              <a:rPr lang="zh-CN" altLang="en-US"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高可用</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27" name="Yellow"/>
          <p:cNvSpPr/>
          <p:nvPr/>
        </p:nvSpPr>
        <p:spPr bwMode="auto">
          <a:xfrm>
            <a:off x="5656330" y="1914779"/>
            <a:ext cx="1809233" cy="1782647"/>
          </a:xfrm>
          <a:prstGeom prst="roundRect">
            <a:avLst>
              <a:gd name="adj" fmla="val 0"/>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fontAlgn="base">
              <a:spcBef>
                <a:spcPct val="0"/>
              </a:spcBef>
              <a:spcAft>
                <a:spcPct val="0"/>
              </a:spcAft>
            </a:pPr>
            <a:r>
              <a:rPr lang="zh-CN" altLang="en-US"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容灾</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28" name="Orange"/>
          <p:cNvSpPr/>
          <p:nvPr/>
        </p:nvSpPr>
        <p:spPr bwMode="auto">
          <a:xfrm>
            <a:off x="5658723" y="28307"/>
            <a:ext cx="1809235" cy="1782647"/>
          </a:xfrm>
          <a:prstGeom prst="roundRect">
            <a:avLst>
              <a:gd name="adj" fmla="val 0"/>
            </a:avLst>
          </a:prstGeom>
          <a:solidFill>
            <a:schemeClr val="accent3"/>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a:r>
              <a:rPr lang="zh-CN" altLang="en-US"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安全</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29" name="Light Blue"/>
          <p:cNvSpPr/>
          <p:nvPr/>
        </p:nvSpPr>
        <p:spPr bwMode="auto">
          <a:xfrm>
            <a:off x="9493383" y="3"/>
            <a:ext cx="1935615" cy="1808887"/>
          </a:xfrm>
          <a:prstGeom prst="roundRect">
            <a:avLst>
              <a:gd name="adj" fmla="val 0"/>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a:r>
              <a:rPr lang="en-US" altLang="zh-CN"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CDP</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31" name="Green"/>
          <p:cNvSpPr/>
          <p:nvPr/>
        </p:nvSpPr>
        <p:spPr bwMode="auto">
          <a:xfrm>
            <a:off x="11505216" y="40506"/>
            <a:ext cx="686784" cy="1775703"/>
          </a:xfrm>
          <a:prstGeom prst="roundRect">
            <a:avLst>
              <a:gd name="adj" fmla="val 0"/>
            </a:avLst>
          </a:prstGeom>
          <a:solidFill>
            <a:schemeClr val="accent6"/>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fontAlgn="base">
              <a:spcBef>
                <a:spcPct val="0"/>
              </a:spcBef>
              <a:spcAft>
                <a:spcPct val="0"/>
              </a:spcAft>
            </a:pP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33" name="Red"/>
          <p:cNvSpPr/>
          <p:nvPr/>
        </p:nvSpPr>
        <p:spPr bwMode="auto">
          <a:xfrm>
            <a:off x="5656330" y="3779955"/>
            <a:ext cx="3744257" cy="1782647"/>
          </a:xfrm>
          <a:prstGeom prst="roundRect">
            <a:avLst>
              <a:gd name="adj" fmla="val 0"/>
            </a:avLst>
          </a:prstGeom>
          <a:solidFill>
            <a:srgbClr val="7030A0"/>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fontAlgn="base">
              <a:spcBef>
                <a:spcPct val="0"/>
              </a:spcBef>
              <a:spcAft>
                <a:spcPct val="0"/>
              </a:spcAft>
            </a:pPr>
            <a:r>
              <a:rPr lang="zh-CN" altLang="en-US"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大数据</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36" name="Orange"/>
          <p:cNvSpPr/>
          <p:nvPr/>
        </p:nvSpPr>
        <p:spPr bwMode="auto">
          <a:xfrm>
            <a:off x="11505216" y="3779955"/>
            <a:ext cx="686784" cy="1782647"/>
          </a:xfrm>
          <a:prstGeom prst="roundRect">
            <a:avLst>
              <a:gd name="adj" fmla="val 0"/>
            </a:avLst>
          </a:prstGeom>
          <a:solidFill>
            <a:srgbClr val="92D050"/>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37" name="Yellow"/>
          <p:cNvSpPr/>
          <p:nvPr/>
        </p:nvSpPr>
        <p:spPr bwMode="auto">
          <a:xfrm>
            <a:off x="9493380" y="3779955"/>
            <a:ext cx="1935616" cy="1782647"/>
          </a:xfrm>
          <a:prstGeom prst="roundRect">
            <a:avLst>
              <a:gd name="adj" fmla="val 0"/>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fontAlgn="base">
              <a:spcBef>
                <a:spcPct val="0"/>
              </a:spcBef>
              <a:spcAft>
                <a:spcPct val="0"/>
              </a:spcAft>
            </a:pPr>
            <a:r>
              <a:rPr lang="zh-CN" altLang="en-US"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高性能</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39" name="Orange"/>
          <p:cNvSpPr/>
          <p:nvPr/>
        </p:nvSpPr>
        <p:spPr bwMode="auto">
          <a:xfrm>
            <a:off x="11505216" y="1905002"/>
            <a:ext cx="686784" cy="1792423"/>
          </a:xfrm>
          <a:prstGeom prst="roundRect">
            <a:avLst>
              <a:gd name="adj" fmla="val 0"/>
            </a:avLst>
          </a:prstGeom>
          <a:solidFill>
            <a:schemeClr val="accent3"/>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1444" tIns="45723" rIns="91444" bIns="45723" numCol="1" rtlCol="0" anchor="ctr" anchorCtr="0" compatLnSpc="1">
            <a:prstTxWarp prst="textNoShape">
              <a:avLst/>
            </a:prstTxWarp>
          </a:bodyPr>
          <a:lstStyle/>
          <a:p>
            <a:pPr algn="ctr" defTabSz="914160"/>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41" name="Orange"/>
          <p:cNvSpPr/>
          <p:nvPr/>
        </p:nvSpPr>
        <p:spPr bwMode="auto">
          <a:xfrm>
            <a:off x="5656329" y="5645747"/>
            <a:ext cx="1809235" cy="1219199"/>
          </a:xfrm>
          <a:prstGeom prst="roundRect">
            <a:avLst>
              <a:gd name="adj" fmla="val 0"/>
            </a:avLst>
          </a:prstGeom>
          <a:solidFill>
            <a:srgbClr val="92D050"/>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1444" tIns="45723" rIns="91444" bIns="45723" numCol="1" rtlCol="0" anchor="b" anchorCtr="0" compatLnSpc="1">
            <a:prstTxWarp prst="textNoShape">
              <a:avLst/>
            </a:prstTxWarp>
          </a:bodyPr>
          <a:lstStyle/>
          <a:p>
            <a:pPr algn="ctr" defTabSz="914160"/>
            <a:r>
              <a:rPr lang="zh-CN" altLang="en-US"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智能</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43" name="Green"/>
          <p:cNvSpPr/>
          <p:nvPr/>
        </p:nvSpPr>
        <p:spPr bwMode="auto">
          <a:xfrm>
            <a:off x="11505216" y="5653631"/>
            <a:ext cx="686784" cy="1212255"/>
          </a:xfrm>
          <a:prstGeom prst="roundRect">
            <a:avLst>
              <a:gd name="adj" fmla="val 0"/>
            </a:avLst>
          </a:prstGeom>
          <a:solidFill>
            <a:srgbClr val="7030A0"/>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44" tIns="45723" rIns="91444" bIns="45723" numCol="1" rtlCol="0" anchor="b" anchorCtr="0" compatLnSpc="1">
            <a:prstTxWarp prst="textNoShape">
              <a:avLst/>
            </a:prstTxWarp>
          </a:bodyPr>
          <a:lstStyle/>
          <a:p>
            <a:pPr algn="ctr" defTabSz="914160" fontAlgn="base">
              <a:spcBef>
                <a:spcPct val="0"/>
              </a:spcBef>
              <a:spcAft>
                <a:spcPct val="0"/>
              </a:spcAft>
            </a:pP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44" name="Orange"/>
          <p:cNvSpPr/>
          <p:nvPr/>
        </p:nvSpPr>
        <p:spPr bwMode="auto">
          <a:xfrm>
            <a:off x="7564031" y="5638802"/>
            <a:ext cx="1836556" cy="1226145"/>
          </a:xfrm>
          <a:prstGeom prst="roundRect">
            <a:avLst>
              <a:gd name="adj" fmla="val 0"/>
            </a:avLst>
          </a:prstGeom>
          <a:solidFill>
            <a:schemeClr val="accent3"/>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1444" tIns="45723" rIns="91444" bIns="45723" numCol="1" rtlCol="0" anchor="b" anchorCtr="0" compatLnSpc="1">
            <a:prstTxWarp prst="textNoShape">
              <a:avLst/>
            </a:prstTxWarp>
          </a:bodyPr>
          <a:lstStyle/>
          <a:p>
            <a:pPr algn="ctr" defTabSz="914160"/>
            <a:r>
              <a:rPr lang="zh-CN" altLang="en-US"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备份</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45" name="Orange"/>
          <p:cNvSpPr/>
          <p:nvPr/>
        </p:nvSpPr>
        <p:spPr bwMode="auto">
          <a:xfrm>
            <a:off x="9493383" y="5638803"/>
            <a:ext cx="1935615" cy="1219199"/>
          </a:xfrm>
          <a:prstGeom prst="roundRect">
            <a:avLst>
              <a:gd name="adj" fmla="val 0"/>
            </a:avLst>
          </a:prstGeom>
          <a:solidFill>
            <a:srgbClr val="00B0F0"/>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1444" tIns="45723" rIns="91444" bIns="45723" numCol="1" rtlCol="0" anchor="b" anchorCtr="0" compatLnSpc="1">
            <a:prstTxWarp prst="textNoShape">
              <a:avLst/>
            </a:prstTxWarp>
          </a:bodyPr>
          <a:lstStyle/>
          <a:p>
            <a:pPr algn="ctr" defTabSz="914160"/>
            <a:r>
              <a:rPr lang="zh-CN" altLang="en-US" sz="2267" dirty="0" smtClean="0">
                <a:solidFill>
                  <a:schemeClr val="tx1">
                    <a:alpha val="99000"/>
                  </a:schemeClr>
                </a:solidFill>
                <a:latin typeface="微软雅黑" panose="020B0503020204020204" pitchFamily="34" charset="-122"/>
                <a:ea typeface="微软雅黑" panose="020B0503020204020204" pitchFamily="34" charset="-122"/>
                <a:cs typeface="Segoe UI" pitchFamily="34" charset="0"/>
              </a:rPr>
              <a:t>运维</a:t>
            </a:r>
            <a:endParaRPr lang="en-US" sz="2267" dirty="0">
              <a:solidFill>
                <a:schemeClr val="tx1">
                  <a:alpha val="99000"/>
                </a:schemeClr>
              </a:solidFill>
              <a:latin typeface="微软雅黑" panose="020B0503020204020204" pitchFamily="34" charset="-122"/>
              <a:ea typeface="微软雅黑" panose="020B0503020204020204" pitchFamily="34" charset="-122"/>
              <a:cs typeface="Segoe UI" pitchFamily="34" charset="0"/>
            </a:endParaRPr>
          </a:p>
        </p:txBody>
      </p:sp>
      <p:sp>
        <p:nvSpPr>
          <p:cNvPr id="5" name="TextBox 4"/>
          <p:cNvSpPr txBox="1"/>
          <p:nvPr/>
        </p:nvSpPr>
        <p:spPr>
          <a:xfrm>
            <a:off x="151442" y="928357"/>
            <a:ext cx="5969408" cy="1108076"/>
          </a:xfrm>
          <a:prstGeom prst="rect">
            <a:avLst/>
          </a:prstGeom>
          <a:noFill/>
        </p:spPr>
        <p:txBody>
          <a:bodyPr wrap="square" lIns="91448" tIns="91448" rIns="91448" bIns="91448" rtlCol="0">
            <a:spAutoFit/>
          </a:bodyPr>
          <a:lstStyle/>
          <a:p>
            <a:pPr>
              <a:lnSpc>
                <a:spcPct val="90000"/>
              </a:lnSpc>
              <a:spcBef>
                <a:spcPct val="20000"/>
              </a:spcBef>
              <a:buSzPct val="90000"/>
            </a:pPr>
            <a:r>
              <a:rPr lang="en-US" sz="6667" b="1" dirty="0" err="1" smtClean="0">
                <a:solidFill>
                  <a:schemeClr val="tx1">
                    <a:alpha val="99000"/>
                  </a:schemeClr>
                </a:solidFill>
                <a:latin typeface="微软雅黑" panose="020B0503020204020204" pitchFamily="34" charset="-122"/>
                <a:ea typeface="微软雅黑" panose="020B0503020204020204" pitchFamily="34" charset="-122"/>
              </a:rPr>
              <a:t>Resun</a:t>
            </a:r>
            <a:r>
              <a:rPr lang="en-US" sz="6667" b="1" dirty="0">
                <a:solidFill>
                  <a:schemeClr val="tx1">
                    <a:alpha val="99000"/>
                  </a:schemeClr>
                </a:solidFill>
                <a:latin typeface="微软雅黑" panose="020B0503020204020204" pitchFamily="34" charset="-122"/>
                <a:ea typeface="微软雅黑" panose="020B0503020204020204" pitchFamily="34" charset="-122"/>
              </a:rPr>
              <a:t> </a:t>
            </a:r>
            <a:r>
              <a:rPr lang="zh-CN" altLang="en-US" sz="4400" b="1" dirty="0" smtClean="0">
                <a:solidFill>
                  <a:schemeClr val="tx1">
                    <a:alpha val="99000"/>
                  </a:schemeClr>
                </a:solidFill>
                <a:latin typeface="微软雅黑" panose="020B0503020204020204" pitchFamily="34" charset="-122"/>
                <a:ea typeface="微软雅黑" panose="020B0503020204020204" pitchFamily="34" charset="-122"/>
              </a:rPr>
              <a:t>瑞</a:t>
            </a:r>
            <a:r>
              <a:rPr lang="zh-CN" altLang="en-US" sz="4400" b="1" dirty="0">
                <a:solidFill>
                  <a:schemeClr val="tx1">
                    <a:alpha val="99000"/>
                  </a:schemeClr>
                </a:solidFill>
                <a:latin typeface="微软雅黑" panose="020B0503020204020204" pitchFamily="34" charset="-122"/>
                <a:ea typeface="微软雅黑" panose="020B0503020204020204" pitchFamily="34" charset="-122"/>
              </a:rPr>
              <a:t>信</a:t>
            </a:r>
            <a:endParaRPr lang="en-US" sz="4400" b="1" dirty="0">
              <a:solidFill>
                <a:schemeClr val="tx1">
                  <a:alpha val="99000"/>
                </a:schemeClr>
              </a:solidFill>
              <a:latin typeface="微软雅黑" panose="020B0503020204020204" pitchFamily="34" charset="-122"/>
              <a:ea typeface="微软雅黑" panose="020B0503020204020204" pitchFamily="34" charset="-122"/>
            </a:endParaRPr>
          </a:p>
        </p:txBody>
      </p:sp>
      <p:sp>
        <p:nvSpPr>
          <p:cNvPr id="19" name="TextBox 4"/>
          <p:cNvSpPr txBox="1"/>
          <p:nvPr/>
        </p:nvSpPr>
        <p:spPr>
          <a:xfrm>
            <a:off x="151442" y="2288713"/>
            <a:ext cx="5969408" cy="517081"/>
          </a:xfrm>
          <a:prstGeom prst="rect">
            <a:avLst/>
          </a:prstGeom>
          <a:noFill/>
        </p:spPr>
        <p:txBody>
          <a:bodyPr wrap="square" lIns="91448" tIns="91448" rIns="91448" bIns="91448" rtlCol="0">
            <a:spAutoFit/>
          </a:bodyPr>
          <a:lstStyle/>
          <a:p>
            <a:pPr>
              <a:lnSpc>
                <a:spcPct val="90000"/>
              </a:lnSpc>
              <a:spcBef>
                <a:spcPct val="20000"/>
              </a:spcBef>
              <a:buSzPct val="90000"/>
            </a:pPr>
            <a:r>
              <a:rPr lang="zh-CN" altLang="en-US" sz="2400" b="1" dirty="0" smtClean="0">
                <a:solidFill>
                  <a:schemeClr val="tx1">
                    <a:alpha val="99000"/>
                  </a:schemeClr>
                </a:solidFill>
                <a:latin typeface="微软雅黑" panose="020B0503020204020204" pitchFamily="34" charset="-122"/>
                <a:ea typeface="微软雅黑" panose="020B0503020204020204" pitchFamily="34" charset="-122"/>
              </a:rPr>
              <a:t>专业信息安全产品及解决方案提供商</a:t>
            </a:r>
            <a:endParaRPr lang="en-US" sz="2400" b="1" dirty="0">
              <a:solidFill>
                <a:schemeClr val="tx1">
                  <a:alpha val="99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5581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0-#ppt_w/2"/>
                                          </p:val>
                                        </p:tav>
                                        <p:tav tm="100000">
                                          <p:val>
                                            <p:strVal val="#ppt_x"/>
                                          </p:val>
                                        </p:tav>
                                      </p:tavLst>
                                    </p:anim>
                                    <p:anim calcmode="lin" valueType="num">
                                      <p:cBhvr additive="base">
                                        <p:cTn id="16" dur="5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12" fill="hold" grpId="0" nodeType="withEffect">
                                  <p:stCondLst>
                                    <p:cond delay="2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0-#ppt_w/2"/>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5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3" fill="hold" grpId="0"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50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ppt_x"/>
                                          </p:val>
                                        </p:tav>
                                        <p:tav tm="100000">
                                          <p:val>
                                            <p:strVal val="#ppt_x"/>
                                          </p:val>
                                        </p:tav>
                                      </p:tavLst>
                                    </p:anim>
                                    <p:anim calcmode="lin" valueType="num">
                                      <p:cBhvr additive="base">
                                        <p:cTn id="36" dur="500" fill="hold"/>
                                        <p:tgtEl>
                                          <p:spTgt spid="44"/>
                                        </p:tgtEl>
                                        <p:attrNameLst>
                                          <p:attrName>ppt_y</p:attrName>
                                        </p:attrNameLst>
                                      </p:cBhvr>
                                      <p:tavLst>
                                        <p:tav tm="0">
                                          <p:val>
                                            <p:strVal val="0-#ppt_h/2"/>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1+#ppt_w/2"/>
                                          </p:val>
                                        </p:tav>
                                        <p:tav tm="100000">
                                          <p:val>
                                            <p:strVal val="#ppt_x"/>
                                          </p:val>
                                        </p:tav>
                                      </p:tavLst>
                                    </p:anim>
                                    <p:anim calcmode="lin" valueType="num">
                                      <p:cBhvr additive="base">
                                        <p:cTn id="40" dur="500" fill="hold"/>
                                        <p:tgtEl>
                                          <p:spTgt spid="45"/>
                                        </p:tgtEl>
                                        <p:attrNameLst>
                                          <p:attrName>ppt_y</p:attrName>
                                        </p:attrNameLst>
                                      </p:cBhvr>
                                      <p:tavLst>
                                        <p:tav tm="0">
                                          <p:val>
                                            <p:strVal val="#ppt_y"/>
                                          </p:val>
                                        </p:tav>
                                        <p:tav tm="100000">
                                          <p:val>
                                            <p:strVal val="#ppt_y"/>
                                          </p:val>
                                        </p:tav>
                                      </p:tavLst>
                                    </p:anim>
                                  </p:childTnLst>
                                </p:cTn>
                              </p:par>
                              <p:par>
                                <p:cTn id="41" presetID="2" presetClass="entr" presetSubtype="9" fill="hold" grpId="0" nodeType="withEffect">
                                  <p:stCondLst>
                                    <p:cond delay="50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0-#ppt_w/2"/>
                                          </p:val>
                                        </p:tav>
                                        <p:tav tm="100000">
                                          <p:val>
                                            <p:strVal val="#ppt_x"/>
                                          </p:val>
                                        </p:tav>
                                      </p:tavLst>
                                    </p:anim>
                                    <p:anim calcmode="lin" valueType="num">
                                      <p:cBhvr additive="base">
                                        <p:cTn id="44" dur="500" fill="hold"/>
                                        <p:tgtEl>
                                          <p:spTgt spid="37"/>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50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ppt_x"/>
                                          </p:val>
                                        </p:tav>
                                        <p:tav tm="100000">
                                          <p:val>
                                            <p:strVal val="#ppt_x"/>
                                          </p:val>
                                        </p:tav>
                                      </p:tavLst>
                                    </p:anim>
                                    <p:anim calcmode="lin" valueType="num">
                                      <p:cBhvr additive="base">
                                        <p:cTn id="56" dur="500" fill="hold"/>
                                        <p:tgtEl>
                                          <p:spTgt spid="36"/>
                                        </p:tgtEl>
                                        <p:attrNameLst>
                                          <p:attrName>ppt_y</p:attrName>
                                        </p:attrNameLst>
                                      </p:cBhvr>
                                      <p:tavLst>
                                        <p:tav tm="0">
                                          <p:val>
                                            <p:strVal val="1+#ppt_h/2"/>
                                          </p:val>
                                        </p:tav>
                                        <p:tav tm="100000">
                                          <p:val>
                                            <p:strVal val="#ppt_y"/>
                                          </p:val>
                                        </p:tav>
                                      </p:tavLst>
                                    </p:anim>
                                  </p:childTnLst>
                                </p:cTn>
                              </p:par>
                              <p:par>
                                <p:cTn id="57" presetID="2" presetClass="entr" presetSubtype="8" fill="hold" grpId="0" nodeType="withEffect">
                                  <p:stCondLst>
                                    <p:cond delay="500"/>
                                  </p:stCondLst>
                                  <p:childTnLst>
                                    <p:set>
                                      <p:cBhvr>
                                        <p:cTn id="58" dur="1" fill="hold">
                                          <p:stCondLst>
                                            <p:cond delay="0"/>
                                          </p:stCondLst>
                                        </p:cTn>
                                        <p:tgtEl>
                                          <p:spTgt spid="43"/>
                                        </p:tgtEl>
                                        <p:attrNameLst>
                                          <p:attrName>style.visibility</p:attrName>
                                        </p:attrNameLst>
                                      </p:cBhvr>
                                      <p:to>
                                        <p:strVal val="visible"/>
                                      </p:to>
                                    </p:set>
                                    <p:anim calcmode="lin" valueType="num">
                                      <p:cBhvr additive="base">
                                        <p:cTn id="59" dur="500" fill="hold"/>
                                        <p:tgtEl>
                                          <p:spTgt spid="43"/>
                                        </p:tgtEl>
                                        <p:attrNameLst>
                                          <p:attrName>ppt_x</p:attrName>
                                        </p:attrNameLst>
                                      </p:cBhvr>
                                      <p:tavLst>
                                        <p:tav tm="0">
                                          <p:val>
                                            <p:strVal val="0-#ppt_w/2"/>
                                          </p:val>
                                        </p:tav>
                                        <p:tav tm="100000">
                                          <p:val>
                                            <p:strVal val="#ppt_x"/>
                                          </p:val>
                                        </p:tav>
                                      </p:tavLst>
                                    </p:anim>
                                    <p:anim calcmode="lin" valueType="num">
                                      <p:cBhvr additive="base">
                                        <p:cTn id="60"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1" grpId="0" animBg="1"/>
      <p:bldP spid="33" grpId="0" animBg="1"/>
      <p:bldP spid="36" grpId="0" animBg="1"/>
      <p:bldP spid="37" grpId="0" animBg="1"/>
      <p:bldP spid="39" grpId="0" animBg="1"/>
      <p:bldP spid="41" grpId="0" animBg="1"/>
      <p:bldP spid="43" grpId="0" animBg="1"/>
      <p:bldP spid="44" grpId="0" animBg="1"/>
      <p:bldP spid="4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 name="Group 104"/>
          <p:cNvGrpSpPr/>
          <p:nvPr/>
        </p:nvGrpSpPr>
        <p:grpSpPr>
          <a:xfrm>
            <a:off x="2360024" y="1788617"/>
            <a:ext cx="1182559" cy="4284924"/>
            <a:chOff x="1770017" y="1562986"/>
            <a:chExt cx="886919" cy="4284924"/>
          </a:xfrm>
        </p:grpSpPr>
        <p:cxnSp>
          <p:nvCxnSpPr>
            <p:cNvPr id="24" name="Straight Connector 23"/>
            <p:cNvCxnSpPr/>
            <p:nvPr/>
          </p:nvCxnSpPr>
          <p:spPr>
            <a:xfrm rot="16200000" flipH="1">
              <a:off x="-69114" y="3684182"/>
              <a:ext cx="4284924" cy="42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1770017" y="1879600"/>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flipV="1">
              <a:off x="1795895" y="2666620"/>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flipV="1">
              <a:off x="1813147" y="3389953"/>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flipV="1">
              <a:off x="1813147" y="4088263"/>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flipV="1">
              <a:off x="1813147" y="4786573"/>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flipV="1">
              <a:off x="1813147" y="5571319"/>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flipV="1">
              <a:off x="2069066" y="2075132"/>
              <a:ext cx="281467" cy="4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p:cNvCxnSpPr/>
            <p:nvPr/>
          </p:nvCxnSpPr>
          <p:spPr>
            <a:xfrm flipV="1">
              <a:off x="2103570" y="5262113"/>
              <a:ext cx="553366" cy="2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8" name="Group 107"/>
          <p:cNvGrpSpPr/>
          <p:nvPr/>
        </p:nvGrpSpPr>
        <p:grpSpPr>
          <a:xfrm>
            <a:off x="6262400" y="2126733"/>
            <a:ext cx="2360372" cy="1283078"/>
            <a:chOff x="4696800" y="1901102"/>
            <a:chExt cx="1770279" cy="1283078"/>
          </a:xfrm>
        </p:grpSpPr>
        <p:sp>
          <p:nvSpPr>
            <p:cNvPr id="131" name="Text Box 67"/>
            <p:cNvSpPr txBox="1">
              <a:spLocks noChangeArrowheads="1"/>
            </p:cNvSpPr>
            <p:nvPr/>
          </p:nvSpPr>
          <p:spPr bwMode="auto">
            <a:xfrm>
              <a:off x="4904086" y="1901102"/>
              <a:ext cx="984878" cy="261604"/>
            </a:xfrm>
            <a:prstGeom prst="rect">
              <a:avLst/>
            </a:prstGeom>
            <a:noFill/>
            <a:ln w="9525">
              <a:noFill/>
              <a:miter lim="800000"/>
              <a:headEnd/>
              <a:tailEnd/>
            </a:ln>
            <a:effectLst/>
          </p:spPr>
          <p:txBody>
            <a:bodyPr wrap="none" lIns="91435" tIns="45717" rIns="91435" bIns="45717">
              <a:spAutoFit/>
            </a:bodyPr>
            <a:lstStyle/>
            <a:p>
              <a:pPr algn="l" rtl="0" eaLnBrk="0" hangingPunct="0">
                <a:defRPr/>
              </a:pPr>
              <a:r>
                <a:rPr lang="zh-CN" altLang="en-US" sz="1100" dirty="0">
                  <a:latin typeface="微软雅黑" panose="020B0503020204020204" pitchFamily="34" charset="-122"/>
                  <a:ea typeface="微软雅黑" panose="020B0503020204020204" pitchFamily="34" charset="-122"/>
                </a:rPr>
                <a:t>本地</a:t>
              </a:r>
              <a:r>
                <a:rPr lang="zh-CN" altLang="en-US" sz="1100" kern="1200" dirty="0" smtClean="0">
                  <a:latin typeface="微软雅黑" panose="020B0503020204020204" pitchFamily="34" charset="-122"/>
                  <a:ea typeface="微软雅黑" panose="020B0503020204020204" pitchFamily="34" charset="-122"/>
                </a:rPr>
                <a:t>在线实时备份</a:t>
              </a:r>
              <a:endParaRPr lang="en-US" sz="1100" kern="1200" dirty="0">
                <a:latin typeface="微软雅黑" panose="020B0503020204020204" pitchFamily="34" charset="-122"/>
                <a:ea typeface="微软雅黑" panose="020B0503020204020204" pitchFamily="34" charset="-122"/>
              </a:endParaRPr>
            </a:p>
          </p:txBody>
        </p:sp>
        <p:grpSp>
          <p:nvGrpSpPr>
            <p:cNvPr id="151" name="Group 150"/>
            <p:cNvGrpSpPr/>
            <p:nvPr/>
          </p:nvGrpSpPr>
          <p:grpSpPr>
            <a:xfrm>
              <a:off x="5080192" y="2223673"/>
              <a:ext cx="1386887" cy="691184"/>
              <a:chOff x="4878173" y="1575080"/>
              <a:chExt cx="1386887" cy="691184"/>
            </a:xfrm>
          </p:grpSpPr>
          <p:sp>
            <p:nvSpPr>
              <p:cNvPr id="152" name="TextBox 89"/>
              <p:cNvSpPr txBox="1">
                <a:spLocks noChangeArrowheads="1"/>
              </p:cNvSpPr>
              <p:nvPr/>
            </p:nvSpPr>
            <p:spPr bwMode="auto">
              <a:xfrm>
                <a:off x="5597577" y="1575080"/>
                <a:ext cx="667483" cy="430881"/>
              </a:xfrm>
              <a:prstGeom prst="rect">
                <a:avLst/>
              </a:prstGeom>
              <a:noFill/>
              <a:ln w="9525">
                <a:noFill/>
                <a:miter lim="800000"/>
                <a:headEnd/>
                <a:tailEnd/>
              </a:ln>
            </p:spPr>
            <p:txBody>
              <a:bodyPr wrap="none" lIns="91435" tIns="45717" rIns="91435" bIns="45717">
                <a:spAutoFit/>
              </a:bodyPr>
              <a:lstStyle/>
              <a:p>
                <a:pPr algn="ctr" rtl="0" eaLnBrk="0" hangingPunct="0">
                  <a:defRPr/>
                </a:pPr>
                <a:r>
                  <a:rPr lang="zh-CN" altLang="en-US" sz="1100" kern="1200" dirty="0" smtClean="0">
                    <a:latin typeface="微软雅黑" panose="020B0503020204020204" pitchFamily="34" charset="-122"/>
                    <a:ea typeface="微软雅黑" panose="020B0503020204020204" pitchFamily="34" charset="-122"/>
                  </a:rPr>
                  <a:t>任意时间点</a:t>
                </a:r>
                <a:endParaRPr lang="en-US" altLang="zh-CN" sz="1100" kern="1200" dirty="0" smtClean="0">
                  <a:latin typeface="微软雅黑" panose="020B0503020204020204" pitchFamily="34" charset="-122"/>
                  <a:ea typeface="微软雅黑" panose="020B0503020204020204" pitchFamily="34" charset="-122"/>
                </a:endParaRPr>
              </a:p>
              <a:p>
                <a:pPr algn="ctr" rtl="0" eaLnBrk="0" hangingPunct="0">
                  <a:defRPr/>
                </a:pPr>
                <a:r>
                  <a:rPr lang="zh-CN" altLang="en-US" sz="1100" dirty="0">
                    <a:latin typeface="微软雅黑" panose="020B0503020204020204" pitchFamily="34" charset="-122"/>
                    <a:ea typeface="微软雅黑" panose="020B0503020204020204" pitchFamily="34" charset="-122"/>
                  </a:rPr>
                  <a:t>数据恢复</a:t>
                </a:r>
                <a:endParaRPr lang="en-US" sz="1100" kern="1200" dirty="0">
                  <a:latin typeface="微软雅黑" panose="020B0503020204020204" pitchFamily="34" charset="-122"/>
                  <a:ea typeface="微软雅黑" panose="020B0503020204020204" pitchFamily="34" charset="-122"/>
                </a:endParaRPr>
              </a:p>
            </p:txBody>
          </p:sp>
          <p:grpSp>
            <p:nvGrpSpPr>
              <p:cNvPr id="153" name="Group 152"/>
              <p:cNvGrpSpPr/>
              <p:nvPr/>
            </p:nvGrpSpPr>
            <p:grpSpPr>
              <a:xfrm>
                <a:off x="4878173" y="1640582"/>
                <a:ext cx="698536" cy="625682"/>
                <a:chOff x="5047509" y="1561560"/>
                <a:chExt cx="838220" cy="750798"/>
              </a:xfrm>
            </p:grpSpPr>
            <p:pic>
              <p:nvPicPr>
                <p:cNvPr id="154" name="Picture 64"/>
                <p:cNvPicPr>
                  <a:picLocks noChangeAspect="1" noChangeArrowheads="1"/>
                </p:cNvPicPr>
                <p:nvPr/>
              </p:nvPicPr>
              <p:blipFill>
                <a:blip r:embed="rId4"/>
                <a:srcRect/>
                <a:stretch>
                  <a:fillRect/>
                </a:stretch>
              </p:blipFill>
              <p:spPr bwMode="auto">
                <a:xfrm>
                  <a:off x="5047509" y="1561560"/>
                  <a:ext cx="500074" cy="368256"/>
                </a:xfrm>
                <a:prstGeom prst="rect">
                  <a:avLst/>
                </a:prstGeom>
                <a:noFill/>
                <a:ln w="9525">
                  <a:noFill/>
                  <a:miter lim="800000"/>
                  <a:headEnd/>
                  <a:tailEnd/>
                </a:ln>
              </p:spPr>
            </p:pic>
            <p:pic>
              <p:nvPicPr>
                <p:cNvPr id="155" name="Picture 65"/>
                <p:cNvPicPr>
                  <a:picLocks noChangeAspect="1" noChangeArrowheads="1"/>
                </p:cNvPicPr>
                <p:nvPr/>
              </p:nvPicPr>
              <p:blipFill>
                <a:blip r:embed="rId5" cstate="print"/>
                <a:srcRect/>
                <a:stretch>
                  <a:fillRect/>
                </a:stretch>
              </p:blipFill>
              <p:spPr bwMode="auto">
                <a:xfrm>
                  <a:off x="5131648" y="1656798"/>
                  <a:ext cx="501662" cy="368256"/>
                </a:xfrm>
                <a:prstGeom prst="rect">
                  <a:avLst/>
                </a:prstGeom>
                <a:noFill/>
                <a:ln w="9525">
                  <a:noFill/>
                  <a:miter lim="800000"/>
                  <a:headEnd/>
                  <a:tailEnd/>
                </a:ln>
              </p:spPr>
            </p:pic>
            <p:pic>
              <p:nvPicPr>
                <p:cNvPr id="156" name="Picture 66"/>
                <p:cNvPicPr>
                  <a:picLocks noChangeAspect="1" noChangeArrowheads="1"/>
                </p:cNvPicPr>
                <p:nvPr/>
              </p:nvPicPr>
              <p:blipFill>
                <a:blip r:embed="rId6"/>
                <a:srcRect/>
                <a:stretch>
                  <a:fillRect/>
                </a:stretch>
              </p:blipFill>
              <p:spPr bwMode="auto">
                <a:xfrm>
                  <a:off x="5215788" y="1752037"/>
                  <a:ext cx="501662" cy="369844"/>
                </a:xfrm>
                <a:prstGeom prst="rect">
                  <a:avLst/>
                </a:prstGeom>
                <a:noFill/>
                <a:ln w="9525">
                  <a:noFill/>
                  <a:miter lim="800000"/>
                  <a:headEnd/>
                  <a:tailEnd/>
                </a:ln>
              </p:spPr>
            </p:pic>
            <p:pic>
              <p:nvPicPr>
                <p:cNvPr id="157" name="Picture 67"/>
                <p:cNvPicPr>
                  <a:picLocks noChangeAspect="1" noChangeArrowheads="1"/>
                </p:cNvPicPr>
                <p:nvPr/>
              </p:nvPicPr>
              <p:blipFill>
                <a:blip r:embed="rId7"/>
                <a:srcRect/>
                <a:stretch>
                  <a:fillRect/>
                </a:stretch>
              </p:blipFill>
              <p:spPr bwMode="auto">
                <a:xfrm>
                  <a:off x="5299927" y="1848863"/>
                  <a:ext cx="501662" cy="368256"/>
                </a:xfrm>
                <a:prstGeom prst="rect">
                  <a:avLst/>
                </a:prstGeom>
                <a:noFill/>
                <a:ln w="9525">
                  <a:noFill/>
                  <a:miter lim="800000"/>
                  <a:headEnd/>
                  <a:tailEnd/>
                </a:ln>
              </p:spPr>
            </p:pic>
            <p:pic>
              <p:nvPicPr>
                <p:cNvPr id="160" name="Picture 68"/>
                <p:cNvPicPr>
                  <a:picLocks noChangeAspect="1" noChangeArrowheads="1"/>
                </p:cNvPicPr>
                <p:nvPr/>
              </p:nvPicPr>
              <p:blipFill>
                <a:blip r:embed="rId8"/>
                <a:srcRect/>
                <a:stretch>
                  <a:fillRect/>
                </a:stretch>
              </p:blipFill>
              <p:spPr bwMode="auto">
                <a:xfrm>
                  <a:off x="5384067" y="1944102"/>
                  <a:ext cx="501662" cy="368256"/>
                </a:xfrm>
                <a:prstGeom prst="rect">
                  <a:avLst/>
                </a:prstGeom>
                <a:noFill/>
                <a:ln w="9525">
                  <a:noFill/>
                  <a:miter lim="800000"/>
                  <a:headEnd/>
                  <a:tailEnd/>
                </a:ln>
              </p:spPr>
            </p:pic>
          </p:grpSp>
        </p:grpSp>
        <p:sp>
          <p:nvSpPr>
            <p:cNvPr id="161" name="AutoShape 69"/>
            <p:cNvSpPr>
              <a:spLocks noChangeArrowheads="1"/>
            </p:cNvSpPr>
            <p:nvPr/>
          </p:nvSpPr>
          <p:spPr bwMode="auto">
            <a:xfrm rot="19375050">
              <a:off x="4696800" y="2833620"/>
              <a:ext cx="660205" cy="350560"/>
            </a:xfrm>
            <a:prstGeom prst="rightArrow">
              <a:avLst>
                <a:gd name="adj1" fmla="val 64315"/>
                <a:gd name="adj2" fmla="val 66256"/>
              </a:avLst>
            </a:prstGeom>
            <a:ln>
              <a:headEnd/>
              <a:tailEnd/>
            </a:ln>
          </p:spPr>
          <p:style>
            <a:lnRef idx="1">
              <a:schemeClr val="accent2"/>
            </a:lnRef>
            <a:fillRef idx="3">
              <a:schemeClr val="accent2"/>
            </a:fillRef>
            <a:effectRef idx="2">
              <a:schemeClr val="accent2"/>
            </a:effectRef>
            <a:fontRef idx="minor">
              <a:schemeClr val="lt1"/>
            </a:fontRef>
          </p:style>
          <p:txBody>
            <a:bodyPr wrap="none" lIns="91435" tIns="45717" rIns="91435" bIns="45717" anchor="ctr"/>
            <a:lstStyle/>
            <a:p>
              <a:pPr algn="ctr" defTabSz="914400" eaLnBrk="0" hangingPunct="0"/>
              <a:endParaRPr lang="en-GB" sz="900" dirty="0">
                <a:solidFill>
                  <a:srgbClr val="FFFF99"/>
                </a:solidFill>
                <a:latin typeface="Arial" pitchFamily="34" charset="0"/>
              </a:endParaRPr>
            </a:p>
          </p:txBody>
        </p:sp>
      </p:grpSp>
      <p:grpSp>
        <p:nvGrpSpPr>
          <p:cNvPr id="19" name="Group 18"/>
          <p:cNvGrpSpPr/>
          <p:nvPr/>
        </p:nvGrpSpPr>
        <p:grpSpPr>
          <a:xfrm>
            <a:off x="498401" y="2484859"/>
            <a:ext cx="2083988" cy="555912"/>
            <a:chOff x="373800" y="2259228"/>
            <a:chExt cx="1562991" cy="555912"/>
          </a:xfrm>
        </p:grpSpPr>
        <p:pic>
          <p:nvPicPr>
            <p:cNvPr id="167" name="Picture 3"/>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373800" y="2447910"/>
              <a:ext cx="951633" cy="322303"/>
            </a:xfrm>
            <a:prstGeom prst="rect">
              <a:avLst/>
            </a:prstGeom>
            <a:noFill/>
            <a:ln>
              <a:noFill/>
            </a:ln>
          </p:spPr>
        </p:pic>
        <p:grpSp>
          <p:nvGrpSpPr>
            <p:cNvPr id="179" name="Group 178"/>
            <p:cNvGrpSpPr/>
            <p:nvPr/>
          </p:nvGrpSpPr>
          <p:grpSpPr>
            <a:xfrm>
              <a:off x="1296588" y="2259228"/>
              <a:ext cx="640203" cy="555912"/>
              <a:chOff x="1705369" y="2022475"/>
              <a:chExt cx="708891" cy="615556"/>
            </a:xfrm>
          </p:grpSpPr>
          <p:pic>
            <p:nvPicPr>
              <p:cNvPr id="180" name="Picture 2" descr="D:\Projects\Microsoft\DPM_Deck\images\Vista (344).png"/>
              <p:cNvPicPr>
                <a:picLocks noChangeAspect="1" noChangeArrowheads="1"/>
              </p:cNvPicPr>
              <p:nvPr/>
            </p:nvPicPr>
            <p:blipFill>
              <a:blip r:embed="rId10" cstate="print"/>
              <a:srcRect/>
              <a:stretch>
                <a:fillRect/>
              </a:stretch>
            </p:blipFill>
            <p:spPr bwMode="auto">
              <a:xfrm>
                <a:off x="1705369" y="2022475"/>
                <a:ext cx="615556" cy="615556"/>
              </a:xfrm>
              <a:prstGeom prst="rect">
                <a:avLst/>
              </a:prstGeom>
              <a:noFill/>
            </p:spPr>
          </p:pic>
          <p:grpSp>
            <p:nvGrpSpPr>
              <p:cNvPr id="181" name="Group 16"/>
              <p:cNvGrpSpPr/>
              <p:nvPr/>
            </p:nvGrpSpPr>
            <p:grpSpPr>
              <a:xfrm>
                <a:off x="2089904" y="2320602"/>
                <a:ext cx="324356" cy="317429"/>
                <a:chOff x="6691381" y="3538566"/>
                <a:chExt cx="1282751" cy="1346654"/>
              </a:xfrm>
            </p:grpSpPr>
            <p:sp>
              <p:nvSpPr>
                <p:cNvPr id="183" name="Oval 18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dirty="0">
                    <a:solidFill>
                      <a:sysClr val="window" lastClr="FFFFFF"/>
                    </a:solidFill>
                    <a:latin typeface="Arial" pitchFamily="34" charset="0"/>
                    <a:ea typeface="+mn-ea"/>
                    <a:cs typeface="+mn-cs"/>
                  </a:endParaRPr>
                </a:p>
              </p:txBody>
            </p:sp>
            <p:grpSp>
              <p:nvGrpSpPr>
                <p:cNvPr id="184" name="Group 17"/>
                <p:cNvGrpSpPr/>
                <p:nvPr/>
              </p:nvGrpSpPr>
              <p:grpSpPr>
                <a:xfrm flipH="1">
                  <a:off x="6802955" y="3538566"/>
                  <a:ext cx="915230" cy="1242090"/>
                  <a:chOff x="8100716" y="3773214"/>
                  <a:chExt cx="441437" cy="599089"/>
                </a:xfrm>
              </p:grpSpPr>
              <p:sp>
                <p:nvSpPr>
                  <p:cNvPr id="185" name="Flowchart: Magnetic Disk 18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dirty="0">
                      <a:solidFill>
                        <a:sysClr val="window" lastClr="FFFFFF"/>
                      </a:solidFill>
                      <a:latin typeface="Arial" pitchFamily="34" charset="0"/>
                      <a:ea typeface="+mn-ea"/>
                      <a:cs typeface="+mn-cs"/>
                    </a:endParaRPr>
                  </a:p>
                </p:txBody>
              </p:sp>
              <p:sp>
                <p:nvSpPr>
                  <p:cNvPr id="186" name="Oval 18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dirty="0">
                      <a:solidFill>
                        <a:sysClr val="window" lastClr="FFFFFF"/>
                      </a:solidFill>
                      <a:latin typeface="Arial" pitchFamily="34" charset="0"/>
                      <a:ea typeface="+mn-ea"/>
                      <a:cs typeface="+mn-cs"/>
                    </a:endParaRPr>
                  </a:p>
                </p:txBody>
              </p:sp>
            </p:grpSp>
          </p:grpSp>
        </p:grpSp>
      </p:grpSp>
      <p:grpSp>
        <p:nvGrpSpPr>
          <p:cNvPr id="187" name="Group 186"/>
          <p:cNvGrpSpPr/>
          <p:nvPr/>
        </p:nvGrpSpPr>
        <p:grpSpPr>
          <a:xfrm>
            <a:off x="1727144" y="3196060"/>
            <a:ext cx="855244" cy="538537"/>
            <a:chOff x="1705369" y="2742142"/>
            <a:chExt cx="733168" cy="615556"/>
          </a:xfrm>
        </p:grpSpPr>
        <p:pic>
          <p:nvPicPr>
            <p:cNvPr id="189" name="Picture 2" descr="D:\Projects\Microsoft\DPM_Deck\images\Vista (344).png"/>
            <p:cNvPicPr>
              <a:picLocks noChangeAspect="1" noChangeArrowheads="1"/>
            </p:cNvPicPr>
            <p:nvPr/>
          </p:nvPicPr>
          <p:blipFill>
            <a:blip r:embed="rId11" cstate="print"/>
            <a:srcRect/>
            <a:stretch>
              <a:fillRect/>
            </a:stretch>
          </p:blipFill>
          <p:spPr bwMode="auto">
            <a:xfrm>
              <a:off x="1705369" y="2742142"/>
              <a:ext cx="615556" cy="615556"/>
            </a:xfrm>
            <a:prstGeom prst="rect">
              <a:avLst/>
            </a:prstGeom>
            <a:noFill/>
          </p:spPr>
        </p:pic>
        <p:grpSp>
          <p:nvGrpSpPr>
            <p:cNvPr id="190" name="Group 16"/>
            <p:cNvGrpSpPr/>
            <p:nvPr/>
          </p:nvGrpSpPr>
          <p:grpSpPr>
            <a:xfrm>
              <a:off x="2114181" y="3040269"/>
              <a:ext cx="324356" cy="317429"/>
              <a:chOff x="6691381" y="3538566"/>
              <a:chExt cx="1282751" cy="1346654"/>
            </a:xfrm>
          </p:grpSpPr>
          <p:sp>
            <p:nvSpPr>
              <p:cNvPr id="191" name="Oval 19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uLnTx/>
                  <a:uFillTx/>
                  <a:latin typeface="Arial" pitchFamily="34" charset="0"/>
                  <a:ea typeface="+mn-ea"/>
                  <a:cs typeface="+mn-cs"/>
                </a:endParaRPr>
              </a:p>
            </p:txBody>
          </p:sp>
          <p:grpSp>
            <p:nvGrpSpPr>
              <p:cNvPr id="192" name="Group 17"/>
              <p:cNvGrpSpPr/>
              <p:nvPr/>
            </p:nvGrpSpPr>
            <p:grpSpPr>
              <a:xfrm flipH="1">
                <a:off x="6802955" y="3538566"/>
                <a:ext cx="915230" cy="1242090"/>
                <a:chOff x="8100716" y="3773214"/>
                <a:chExt cx="441437" cy="599089"/>
              </a:xfrm>
            </p:grpSpPr>
            <p:sp>
              <p:nvSpPr>
                <p:cNvPr id="193" name="Flowchart: Magnetic Disk 192"/>
                <p:cNvSpPr/>
                <p:nvPr/>
              </p:nvSpPr>
              <p:spPr>
                <a:xfrm>
                  <a:off x="8100719" y="3773214"/>
                  <a:ext cx="441434" cy="599089"/>
                </a:xfrm>
                <a:prstGeom prst="flowChartMagneticDisk">
                  <a:avLst/>
                </a:prstGeom>
                <a:gradFill>
                  <a:gsLst>
                    <a:gs pos="0">
                      <a:srgbClr val="691987">
                        <a:lumMod val="60000"/>
                        <a:lumOff val="40000"/>
                      </a:srgb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uLnTx/>
                    <a:uFillTx/>
                    <a:latin typeface="Arial" pitchFamily="34" charset="0"/>
                    <a:ea typeface="+mn-ea"/>
                    <a:cs typeface="+mn-cs"/>
                  </a:endParaRPr>
                </a:p>
              </p:txBody>
            </p:sp>
            <p:sp>
              <p:nvSpPr>
                <p:cNvPr id="195" name="Oval 194"/>
                <p:cNvSpPr/>
                <p:nvPr/>
              </p:nvSpPr>
              <p:spPr>
                <a:xfrm>
                  <a:off x="8100716" y="3773214"/>
                  <a:ext cx="438912" cy="194854"/>
                </a:xfrm>
                <a:prstGeom prst="ellipse">
                  <a:avLst/>
                </a:prstGeom>
                <a:gradFill>
                  <a:gsLst>
                    <a:gs pos="31000">
                      <a:sysClr val="window" lastClr="FFFFFF"/>
                    </a:gs>
                    <a:gs pos="82000">
                      <a:srgbClr val="691987">
                        <a:lumMod val="40000"/>
                        <a:lumOff val="60000"/>
                      </a:srgbClr>
                    </a:gs>
                  </a:gsLst>
                  <a:lin ang="17400000" scaled="0"/>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uLnTx/>
                    <a:uFillTx/>
                    <a:latin typeface="Arial" pitchFamily="34" charset="0"/>
                    <a:ea typeface="+mn-ea"/>
                    <a:cs typeface="+mn-cs"/>
                  </a:endParaRPr>
                </a:p>
              </p:txBody>
            </p:sp>
          </p:grpSp>
        </p:grpSp>
      </p:grpSp>
      <p:grpSp>
        <p:nvGrpSpPr>
          <p:cNvPr id="1024" name="Group 1023"/>
          <p:cNvGrpSpPr/>
          <p:nvPr/>
        </p:nvGrpSpPr>
        <p:grpSpPr>
          <a:xfrm>
            <a:off x="6277526" y="4831694"/>
            <a:ext cx="2390129" cy="1038668"/>
            <a:chOff x="4708145" y="4606063"/>
            <a:chExt cx="1792597" cy="1038668"/>
          </a:xfrm>
        </p:grpSpPr>
        <p:sp>
          <p:nvSpPr>
            <p:cNvPr id="199" name="AutoShape 69"/>
            <p:cNvSpPr>
              <a:spLocks noChangeArrowheads="1"/>
            </p:cNvSpPr>
            <p:nvPr/>
          </p:nvSpPr>
          <p:spPr bwMode="auto">
            <a:xfrm rot="2224950" flipV="1">
              <a:off x="4708145" y="4606063"/>
              <a:ext cx="660205" cy="348802"/>
            </a:xfrm>
            <a:prstGeom prst="rightArrow">
              <a:avLst>
                <a:gd name="adj1" fmla="val 64315"/>
                <a:gd name="adj2" fmla="val 74428"/>
              </a:avLst>
            </a:prstGeom>
            <a:ln>
              <a:headEnd/>
              <a:tailEnd/>
            </a:ln>
          </p:spPr>
          <p:style>
            <a:lnRef idx="1">
              <a:schemeClr val="accent2"/>
            </a:lnRef>
            <a:fillRef idx="3">
              <a:schemeClr val="accent2"/>
            </a:fillRef>
            <a:effectRef idx="2">
              <a:schemeClr val="accent2"/>
            </a:effectRef>
            <a:fontRef idx="minor">
              <a:schemeClr val="lt1"/>
            </a:fontRef>
          </p:style>
          <p:txBody>
            <a:bodyPr wrap="none" lIns="91435" tIns="45717" rIns="91435" bIns="45717" anchor="ctr"/>
            <a:lstStyle/>
            <a:p>
              <a:pPr algn="ctr" defTabSz="914400" eaLnBrk="0" hangingPunct="0"/>
              <a:endParaRPr lang="en-GB" sz="900" dirty="0">
                <a:solidFill>
                  <a:srgbClr val="FFFF99"/>
                </a:solidFill>
                <a:latin typeface="Arial" pitchFamily="34" charset="0"/>
              </a:endParaRPr>
            </a:p>
          </p:txBody>
        </p:sp>
        <p:grpSp>
          <p:nvGrpSpPr>
            <p:cNvPr id="200" name="Group 199"/>
            <p:cNvGrpSpPr/>
            <p:nvPr/>
          </p:nvGrpSpPr>
          <p:grpSpPr>
            <a:xfrm>
              <a:off x="5066680" y="4974435"/>
              <a:ext cx="1434062" cy="670296"/>
              <a:chOff x="4864661" y="4195217"/>
              <a:chExt cx="1434062" cy="670296"/>
            </a:xfrm>
          </p:grpSpPr>
          <p:sp>
            <p:nvSpPr>
              <p:cNvPr id="201" name="TextBox 97"/>
              <p:cNvSpPr txBox="1">
                <a:spLocks noChangeArrowheads="1"/>
              </p:cNvSpPr>
              <p:nvPr/>
            </p:nvSpPr>
            <p:spPr bwMode="auto">
              <a:xfrm>
                <a:off x="5525442" y="4255339"/>
                <a:ext cx="773281" cy="261604"/>
              </a:xfrm>
              <a:prstGeom prst="rect">
                <a:avLst/>
              </a:prstGeom>
              <a:noFill/>
              <a:ln w="9525">
                <a:noFill/>
                <a:miter lim="800000"/>
                <a:headEnd/>
                <a:tailEnd/>
              </a:ln>
            </p:spPr>
            <p:txBody>
              <a:bodyPr wrap="none" lIns="91435" tIns="45717" rIns="91435" bIns="45717">
                <a:spAutoFit/>
              </a:bodyPr>
              <a:lstStyle/>
              <a:p>
                <a:pPr algn="l" rtl="0" eaLnBrk="0" hangingPunct="0">
                  <a:defRPr/>
                </a:pPr>
                <a:r>
                  <a:rPr lang="zh-CN" altLang="en-US" sz="1100" kern="1200" dirty="0" smtClean="0">
                    <a:latin typeface="微软雅黑" panose="020B0503020204020204" pitchFamily="34" charset="-122"/>
                    <a:ea typeface="微软雅黑" panose="020B0503020204020204" pitchFamily="34" charset="-122"/>
                  </a:rPr>
                  <a:t>存储介质管理</a:t>
                </a:r>
                <a:endParaRPr lang="en-US" sz="1100" kern="1200" dirty="0">
                  <a:latin typeface="微软雅黑" panose="020B0503020204020204" pitchFamily="34" charset="-122"/>
                  <a:ea typeface="微软雅黑" panose="020B0503020204020204" pitchFamily="34" charset="-122"/>
                </a:endParaRPr>
              </a:p>
            </p:txBody>
          </p:sp>
          <p:grpSp>
            <p:nvGrpSpPr>
              <p:cNvPr id="202" name="Group 190"/>
              <p:cNvGrpSpPr/>
              <p:nvPr/>
            </p:nvGrpSpPr>
            <p:grpSpPr>
              <a:xfrm>
                <a:off x="4864661" y="4195217"/>
                <a:ext cx="793273" cy="670296"/>
                <a:chOff x="6517947" y="3648401"/>
                <a:chExt cx="978544" cy="826845"/>
              </a:xfrm>
            </p:grpSpPr>
            <p:sp>
              <p:nvSpPr>
                <p:cNvPr id="203" name="Oval 202"/>
                <p:cNvSpPr/>
                <p:nvPr/>
              </p:nvSpPr>
              <p:spPr>
                <a:xfrm rot="20898827">
                  <a:off x="6517947" y="4097589"/>
                  <a:ext cx="978544" cy="377657"/>
                </a:xfrm>
                <a:prstGeom prst="ellipse">
                  <a:avLst/>
                </a:prstGeom>
                <a:gradFill flip="none" rotWithShape="1">
                  <a:gsLst>
                    <a:gs pos="0">
                      <a:srgbClr val="000000">
                        <a:alpha val="66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uLnTx/>
                    <a:uFillTx/>
                    <a:latin typeface="Arial" pitchFamily="34" charset="0"/>
                    <a:ea typeface="+mn-ea"/>
                    <a:cs typeface="+mn-cs"/>
                  </a:endParaRPr>
                </a:p>
              </p:txBody>
            </p:sp>
            <p:grpSp>
              <p:nvGrpSpPr>
                <p:cNvPr id="204" name="Group 226"/>
                <p:cNvGrpSpPr/>
                <p:nvPr/>
              </p:nvGrpSpPr>
              <p:grpSpPr>
                <a:xfrm>
                  <a:off x="6577525" y="3648397"/>
                  <a:ext cx="754063" cy="809275"/>
                  <a:chOff x="5231969" y="4111454"/>
                  <a:chExt cx="754063" cy="929276"/>
                </a:xfrm>
              </p:grpSpPr>
              <p:pic>
                <p:nvPicPr>
                  <p:cNvPr id="205" name="Picture 10" descr="D:\Projects\Microsoft\DPM PartnerVideo\images\tape.png"/>
                  <p:cNvPicPr>
                    <a:picLocks noChangeAspect="1" noChangeArrowheads="1"/>
                  </p:cNvPicPr>
                  <p:nvPr/>
                </p:nvPicPr>
                <p:blipFill>
                  <a:blip r:embed="rId12">
                    <a:duotone>
                      <a:prstClr val="black"/>
                      <a:srgbClr val="64BE46">
                        <a:lumMod val="75000"/>
                        <a:tint val="45000"/>
                        <a:satMod val="400000"/>
                      </a:srgbClr>
                    </a:duotone>
                  </a:blip>
                  <a:srcRect/>
                  <a:stretch>
                    <a:fillRect/>
                  </a:stretch>
                </p:blipFill>
                <p:spPr bwMode="auto">
                  <a:xfrm>
                    <a:off x="5231969" y="4586362"/>
                    <a:ext cx="663272" cy="454368"/>
                  </a:xfrm>
                  <a:prstGeom prst="rect">
                    <a:avLst/>
                  </a:prstGeom>
                  <a:noFill/>
                </p:spPr>
              </p:pic>
              <p:pic>
                <p:nvPicPr>
                  <p:cNvPr id="206" name="Picture 10" descr="D:\Projects\Microsoft\DPM PartnerVideo\images\tape.png"/>
                  <p:cNvPicPr>
                    <a:picLocks noChangeAspect="1" noChangeArrowheads="1"/>
                  </p:cNvPicPr>
                  <p:nvPr/>
                </p:nvPicPr>
                <p:blipFill>
                  <a:blip r:embed="rId12">
                    <a:lum contrast="20000"/>
                  </a:blip>
                  <a:srcRect/>
                  <a:stretch>
                    <a:fillRect/>
                  </a:stretch>
                </p:blipFill>
                <p:spPr bwMode="auto">
                  <a:xfrm>
                    <a:off x="5316581" y="4463621"/>
                    <a:ext cx="663272" cy="454368"/>
                  </a:xfrm>
                  <a:prstGeom prst="rect">
                    <a:avLst/>
                  </a:prstGeom>
                  <a:noFill/>
                </p:spPr>
              </p:pic>
              <p:pic>
                <p:nvPicPr>
                  <p:cNvPr id="207" name="Picture 10" descr="D:\Projects\Microsoft\DPM PartnerVideo\images\tape.png"/>
                  <p:cNvPicPr>
                    <a:picLocks noChangeAspect="1" noChangeArrowheads="1"/>
                  </p:cNvPicPr>
                  <p:nvPr/>
                </p:nvPicPr>
                <p:blipFill>
                  <a:blip r:embed="rId12">
                    <a:duotone>
                      <a:srgbClr val="F3E207">
                        <a:shade val="45000"/>
                        <a:satMod val="135000"/>
                      </a:srgbClr>
                      <a:prstClr val="white"/>
                    </a:duotone>
                  </a:blip>
                  <a:srcRect/>
                  <a:stretch>
                    <a:fillRect/>
                  </a:stretch>
                </p:blipFill>
                <p:spPr bwMode="auto">
                  <a:xfrm>
                    <a:off x="5254797" y="4383302"/>
                    <a:ext cx="663272" cy="454368"/>
                  </a:xfrm>
                  <a:prstGeom prst="rect">
                    <a:avLst/>
                  </a:prstGeom>
                  <a:noFill/>
                </p:spPr>
              </p:pic>
              <p:pic>
                <p:nvPicPr>
                  <p:cNvPr id="208" name="Picture 10" descr="D:\Projects\Microsoft\DPM PartnerVideo\images\tape.png"/>
                  <p:cNvPicPr>
                    <a:picLocks noChangeAspect="1" noChangeArrowheads="1"/>
                  </p:cNvPicPr>
                  <p:nvPr/>
                </p:nvPicPr>
                <p:blipFill>
                  <a:blip r:embed="rId12">
                    <a:duotone>
                      <a:prstClr val="black"/>
                      <a:srgbClr val="FFA514">
                        <a:tint val="45000"/>
                        <a:satMod val="400000"/>
                      </a:srgbClr>
                    </a:duotone>
                  </a:blip>
                  <a:srcRect/>
                  <a:stretch>
                    <a:fillRect/>
                  </a:stretch>
                </p:blipFill>
                <p:spPr bwMode="auto">
                  <a:xfrm>
                    <a:off x="5291868" y="4241200"/>
                    <a:ext cx="663272" cy="454368"/>
                  </a:xfrm>
                  <a:prstGeom prst="rect">
                    <a:avLst/>
                  </a:prstGeom>
                  <a:noFill/>
                </p:spPr>
              </p:pic>
              <p:pic>
                <p:nvPicPr>
                  <p:cNvPr id="213" name="Picture 10" descr="D:\Projects\Microsoft\DPM PartnerVideo\images\tape.png"/>
                  <p:cNvPicPr>
                    <a:picLocks noChangeAspect="1" noChangeArrowheads="1"/>
                  </p:cNvPicPr>
                  <p:nvPr/>
                </p:nvPicPr>
                <p:blipFill>
                  <a:blip r:embed="rId12">
                    <a:duotone>
                      <a:prstClr val="black"/>
                      <a:srgbClr val="FF0000">
                        <a:tint val="45000"/>
                        <a:satMod val="400000"/>
                      </a:srgbClr>
                    </a:duotone>
                  </a:blip>
                  <a:srcRect/>
                  <a:stretch>
                    <a:fillRect/>
                  </a:stretch>
                </p:blipFill>
                <p:spPr bwMode="auto">
                  <a:xfrm>
                    <a:off x="5322760" y="4111454"/>
                    <a:ext cx="663272" cy="454368"/>
                  </a:xfrm>
                  <a:prstGeom prst="rect">
                    <a:avLst/>
                  </a:prstGeom>
                  <a:noFill/>
                </p:spPr>
              </p:pic>
            </p:grpSp>
          </p:grpSp>
        </p:grpSp>
      </p:grpSp>
      <p:grpSp>
        <p:nvGrpSpPr>
          <p:cNvPr id="18" name="Group 17"/>
          <p:cNvGrpSpPr/>
          <p:nvPr/>
        </p:nvGrpSpPr>
        <p:grpSpPr>
          <a:xfrm>
            <a:off x="427511" y="1784947"/>
            <a:ext cx="2048531" cy="531598"/>
            <a:chOff x="311650" y="1559316"/>
            <a:chExt cx="1536398" cy="531598"/>
          </a:xfrm>
        </p:grpSpPr>
        <p:pic>
          <p:nvPicPr>
            <p:cNvPr id="163" name="Picture 2"/>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311650" y="1797021"/>
              <a:ext cx="1036925" cy="261817"/>
            </a:xfrm>
            <a:prstGeom prst="rect">
              <a:avLst/>
            </a:prstGeom>
            <a:noFill/>
            <a:ln>
              <a:noFill/>
            </a:ln>
          </p:spPr>
        </p:pic>
        <p:grpSp>
          <p:nvGrpSpPr>
            <p:cNvPr id="225" name="Group 224"/>
            <p:cNvGrpSpPr/>
            <p:nvPr/>
          </p:nvGrpSpPr>
          <p:grpSpPr>
            <a:xfrm>
              <a:off x="1316450" y="1559316"/>
              <a:ext cx="531598" cy="531598"/>
              <a:chOff x="1705369" y="1277408"/>
              <a:chExt cx="615556" cy="615556"/>
            </a:xfrm>
          </p:grpSpPr>
          <p:pic>
            <p:nvPicPr>
              <p:cNvPr id="226" name="Picture 2" descr="D:\Projects\Microsoft\DPM_Deck\images\Vista (344).png"/>
              <p:cNvPicPr>
                <a:picLocks noChangeAspect="1" noChangeArrowheads="1"/>
              </p:cNvPicPr>
              <p:nvPr/>
            </p:nvPicPr>
            <p:blipFill>
              <a:blip r:embed="rId14" cstate="print"/>
              <a:srcRect/>
              <a:stretch>
                <a:fillRect/>
              </a:stretch>
            </p:blipFill>
            <p:spPr bwMode="auto">
              <a:xfrm>
                <a:off x="1705369" y="1277408"/>
                <a:ext cx="615556" cy="615556"/>
              </a:xfrm>
              <a:prstGeom prst="rect">
                <a:avLst/>
              </a:prstGeom>
              <a:noFill/>
            </p:spPr>
          </p:pic>
          <p:pic>
            <p:nvPicPr>
              <p:cNvPr id="227" name="Picture 5" descr="D:\ref\air\buttons\All_Vista\VISTA_05\oobefldr.dll_I0066_0409.png"/>
              <p:cNvPicPr>
                <a:picLocks noChangeAspect="1" noChangeArrowheads="1"/>
              </p:cNvPicPr>
              <p:nvPr/>
            </p:nvPicPr>
            <p:blipFill>
              <a:blip r:embed="rId15" cstate="print"/>
              <a:stretch>
                <a:fillRect/>
              </a:stretch>
            </p:blipFill>
            <p:spPr bwMode="auto">
              <a:xfrm>
                <a:off x="2001817" y="1552655"/>
                <a:ext cx="238307" cy="317660"/>
              </a:xfrm>
              <a:prstGeom prst="rect">
                <a:avLst/>
              </a:prstGeom>
              <a:noFill/>
              <a:ln>
                <a:noFill/>
              </a:ln>
            </p:spPr>
          </p:pic>
        </p:grpSp>
      </p:grpSp>
      <p:grpSp>
        <p:nvGrpSpPr>
          <p:cNvPr id="2" name="Group 1"/>
          <p:cNvGrpSpPr/>
          <p:nvPr/>
        </p:nvGrpSpPr>
        <p:grpSpPr>
          <a:xfrm>
            <a:off x="2760453" y="3357780"/>
            <a:ext cx="4176010" cy="1332402"/>
            <a:chOff x="2759734" y="3357780"/>
            <a:chExt cx="4174922" cy="1332402"/>
          </a:xfrm>
        </p:grpSpPr>
        <p:sp>
          <p:nvSpPr>
            <p:cNvPr id="130" name="Text Box 66"/>
            <p:cNvSpPr txBox="1">
              <a:spLocks noChangeArrowheads="1"/>
            </p:cNvSpPr>
            <p:nvPr/>
          </p:nvSpPr>
          <p:spPr bwMode="auto">
            <a:xfrm>
              <a:off x="4512799" y="4413189"/>
              <a:ext cx="2377573" cy="276993"/>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zh-CN" altLang="en-US" sz="1200" b="1" dirty="0">
                  <a:latin typeface="Arial" pitchFamily="34" charset="0"/>
                </a:rPr>
                <a:t>容灾</a:t>
              </a:r>
              <a:r>
                <a:rPr lang="zh-CN" altLang="en-US" sz="1200" b="1" dirty="0" smtClean="0">
                  <a:latin typeface="Arial" pitchFamily="34" charset="0"/>
                </a:rPr>
                <a:t>备份管理平台</a:t>
              </a:r>
              <a:endParaRPr lang="en-US" sz="1200" b="1" dirty="0">
                <a:latin typeface="Arial" pitchFamily="34" charset="0"/>
              </a:endParaRPr>
            </a:p>
          </p:txBody>
        </p:sp>
        <p:pic>
          <p:nvPicPr>
            <p:cNvPr id="197" name="Picture 2" descr="D:\Projects\Microsoft\DPM PartnerVideo\images\platform.png"/>
            <p:cNvPicPr>
              <a:picLocks noChangeAspect="1" noChangeArrowheads="1"/>
            </p:cNvPicPr>
            <p:nvPr/>
          </p:nvPicPr>
          <p:blipFill>
            <a:blip r:embed="rId16">
              <a:duotone>
                <a:srgbClr val="5082B9">
                  <a:shade val="45000"/>
                  <a:satMod val="135000"/>
                </a:srgbClr>
                <a:prstClr val="white"/>
              </a:duotone>
              <a:lum bright="-30000"/>
            </a:blip>
            <a:srcRect/>
            <a:stretch>
              <a:fillRect/>
            </a:stretch>
          </p:blipFill>
          <p:spPr bwMode="auto">
            <a:xfrm>
              <a:off x="4633849" y="3529952"/>
              <a:ext cx="2300807" cy="1063963"/>
            </a:xfrm>
            <a:prstGeom prst="rect">
              <a:avLst/>
            </a:prstGeom>
            <a:noFill/>
            <a:effectLst>
              <a:outerShdw blurRad="50800" dist="38100" dir="2700000" algn="tl" rotWithShape="0">
                <a:prstClr val="black">
                  <a:alpha val="40000"/>
                </a:prstClr>
              </a:outerShdw>
            </a:effectLst>
          </p:spPr>
        </p:pic>
        <p:sp>
          <p:nvSpPr>
            <p:cNvPr id="198" name="AutoShape 65"/>
            <p:cNvSpPr>
              <a:spLocks noChangeArrowheads="1"/>
            </p:cNvSpPr>
            <p:nvPr/>
          </p:nvSpPr>
          <p:spPr bwMode="auto">
            <a:xfrm>
              <a:off x="2759734" y="3694534"/>
              <a:ext cx="2294797" cy="519334"/>
            </a:xfrm>
            <a:prstGeom prst="rightArrow">
              <a:avLst>
                <a:gd name="adj1" fmla="val 59620"/>
                <a:gd name="adj2" fmla="val 75808"/>
              </a:avLst>
            </a:prstGeom>
            <a:ln>
              <a:headEnd/>
              <a:tailEnd/>
            </a:ln>
          </p:spPr>
          <p:style>
            <a:lnRef idx="1">
              <a:schemeClr val="accent2"/>
            </a:lnRef>
            <a:fillRef idx="3">
              <a:schemeClr val="accent2"/>
            </a:fillRef>
            <a:effectRef idx="2">
              <a:schemeClr val="accent2"/>
            </a:effectRef>
            <a:fontRef idx="minor">
              <a:schemeClr val="lt1"/>
            </a:fontRef>
          </p:style>
          <p:txBody>
            <a:bodyPr wrap="none" lIns="91435" tIns="45717" rIns="91435" bIns="45717" anchor="ct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rgbClr val="FFFF99"/>
                  </a:solidFill>
                  <a:uLnTx/>
                  <a:uFillTx/>
                  <a:latin typeface="Arial" pitchFamily="34" charset="0"/>
                  <a:ea typeface="+mn-ea"/>
                  <a:cs typeface="+mn-cs"/>
                </a:rPr>
                <a:t>CDP</a:t>
              </a:r>
              <a:r>
                <a:rPr lang="zh-CN" altLang="en-US" sz="1000" dirty="0" smtClean="0">
                  <a:solidFill>
                    <a:srgbClr val="FFFF99"/>
                  </a:solidFill>
                  <a:latin typeface="Arial" pitchFamily="34" charset="0"/>
                </a:rPr>
                <a:t>持续数据保护</a:t>
              </a:r>
              <a:endParaRPr kumimoji="0" lang="en-GB" sz="1000" b="0" i="0" u="none" strike="noStrike" kern="1200" cap="none" spc="0" normalizeH="0" baseline="0" noProof="0" dirty="0">
                <a:ln>
                  <a:noFill/>
                </a:ln>
                <a:solidFill>
                  <a:srgbClr val="FFFF99"/>
                </a:solidFill>
                <a:uLnTx/>
                <a:uFillTx/>
                <a:latin typeface="Arial" pitchFamily="34" charset="0"/>
                <a:ea typeface="+mn-ea"/>
                <a:cs typeface="+mn-cs"/>
              </a:endParaRPr>
            </a:p>
          </p:txBody>
        </p:sp>
        <p:pic>
          <p:nvPicPr>
            <p:cNvPr id="265" name="Picture 8" descr="E:\Projects\Microsoft\DPM_video\connect.dll_I2908_0409.png"/>
            <p:cNvPicPr>
              <a:picLocks noChangeAspect="1" noChangeArrowheads="1"/>
            </p:cNvPicPr>
            <p:nvPr/>
          </p:nvPicPr>
          <p:blipFill>
            <a:blip r:embed="rId17">
              <a:grayscl/>
            </a:blip>
            <a:srcRect/>
            <a:stretch>
              <a:fillRect/>
            </a:stretch>
          </p:blipFill>
          <p:spPr bwMode="auto">
            <a:xfrm>
              <a:off x="4912720" y="3357780"/>
              <a:ext cx="1253032" cy="940019"/>
            </a:xfrm>
            <a:prstGeom prst="rect">
              <a:avLst/>
            </a:prstGeom>
            <a:noFill/>
          </p:spPr>
        </p:pic>
        <p:grpSp>
          <p:nvGrpSpPr>
            <p:cNvPr id="266" name="Group 265"/>
            <p:cNvGrpSpPr/>
            <p:nvPr/>
          </p:nvGrpSpPr>
          <p:grpSpPr>
            <a:xfrm>
              <a:off x="5732816" y="3679173"/>
              <a:ext cx="902282" cy="564465"/>
              <a:chOff x="4797868" y="2793215"/>
              <a:chExt cx="654664" cy="545933"/>
            </a:xfrm>
          </p:grpSpPr>
          <p:grpSp>
            <p:nvGrpSpPr>
              <p:cNvPr id="267" name="Group 207"/>
              <p:cNvGrpSpPr/>
              <p:nvPr/>
            </p:nvGrpSpPr>
            <p:grpSpPr>
              <a:xfrm>
                <a:off x="4797868" y="3023255"/>
                <a:ext cx="654664" cy="315893"/>
                <a:chOff x="4848128" y="2984430"/>
                <a:chExt cx="676566" cy="326460"/>
              </a:xfrm>
            </p:grpSpPr>
            <p:sp>
              <p:nvSpPr>
                <p:cNvPr id="288" name="Oval 287"/>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uLnTx/>
                    <a:uFillTx/>
                    <a:latin typeface="Arial" pitchFamily="34" charset="0"/>
                    <a:ea typeface="+mn-ea"/>
                    <a:cs typeface="+mn-cs"/>
                  </a:endParaRPr>
                </a:p>
              </p:txBody>
            </p:sp>
            <p:sp>
              <p:nvSpPr>
                <p:cNvPr id="289" name="Oval 288"/>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uLnTx/>
                    <a:uFillTx/>
                    <a:latin typeface="Arial" pitchFamily="34" charset="0"/>
                    <a:ea typeface="+mn-ea"/>
                    <a:cs typeface="+mn-cs"/>
                  </a:endParaRPr>
                </a:p>
              </p:txBody>
            </p:sp>
            <p:sp>
              <p:nvSpPr>
                <p:cNvPr id="290" name="Oval 289"/>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uLnTx/>
                    <a:uFillTx/>
                    <a:latin typeface="Arial" pitchFamily="34" charset="0"/>
                    <a:ea typeface="+mn-ea"/>
                    <a:cs typeface="+mn-cs"/>
                  </a:endParaRPr>
                </a:p>
              </p:txBody>
            </p:sp>
          </p:grpSp>
          <p:grpSp>
            <p:nvGrpSpPr>
              <p:cNvPr id="268" name="Group 204"/>
              <p:cNvGrpSpPr/>
              <p:nvPr/>
            </p:nvGrpSpPr>
            <p:grpSpPr>
              <a:xfrm>
                <a:off x="4822458" y="2793218"/>
                <a:ext cx="551050" cy="520930"/>
                <a:chOff x="4572000" y="2655375"/>
                <a:chExt cx="720817" cy="681417"/>
              </a:xfrm>
            </p:grpSpPr>
            <p:grpSp>
              <p:nvGrpSpPr>
                <p:cNvPr id="269" name="Group 189"/>
                <p:cNvGrpSpPr/>
                <p:nvPr/>
              </p:nvGrpSpPr>
              <p:grpSpPr>
                <a:xfrm>
                  <a:off x="4673854" y="2655375"/>
                  <a:ext cx="403810" cy="395185"/>
                  <a:chOff x="4904375" y="2755269"/>
                  <a:chExt cx="324356" cy="317428"/>
                </a:xfrm>
              </p:grpSpPr>
              <p:sp>
                <p:nvSpPr>
                  <p:cNvPr id="285" name="Oval 28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286" name="Flowchart: Magnetic Disk 28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287" name="Oval 28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grpSp>
            <p:grpSp>
              <p:nvGrpSpPr>
                <p:cNvPr id="270" name="Group 190"/>
                <p:cNvGrpSpPr/>
                <p:nvPr/>
              </p:nvGrpSpPr>
              <p:grpSpPr>
                <a:xfrm>
                  <a:off x="4889007" y="2747583"/>
                  <a:ext cx="403810" cy="395185"/>
                  <a:chOff x="4904375" y="2755269"/>
                  <a:chExt cx="324356" cy="317428"/>
                </a:xfrm>
              </p:grpSpPr>
              <p:sp>
                <p:nvSpPr>
                  <p:cNvPr id="282" name="Oval 28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283" name="Flowchart: Magnetic Disk 28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284" name="Oval 28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grpSp>
            <p:grpSp>
              <p:nvGrpSpPr>
                <p:cNvPr id="271" name="Group 195"/>
                <p:cNvGrpSpPr/>
                <p:nvPr/>
              </p:nvGrpSpPr>
              <p:grpSpPr>
                <a:xfrm>
                  <a:off x="4572000" y="2832108"/>
                  <a:ext cx="403810" cy="395185"/>
                  <a:chOff x="4904375" y="2755269"/>
                  <a:chExt cx="324356" cy="317428"/>
                </a:xfrm>
              </p:grpSpPr>
              <p:sp>
                <p:nvSpPr>
                  <p:cNvPr id="279" name="Oval 27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280" name="Flowchart: Magnetic Disk 279"/>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281" name="Oval 280"/>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grpSp>
            <p:grpSp>
              <p:nvGrpSpPr>
                <p:cNvPr id="272" name="Group 199"/>
                <p:cNvGrpSpPr/>
                <p:nvPr/>
              </p:nvGrpSpPr>
              <p:grpSpPr>
                <a:xfrm>
                  <a:off x="4810205" y="2941607"/>
                  <a:ext cx="403810" cy="395185"/>
                  <a:chOff x="4904375" y="2755269"/>
                  <a:chExt cx="324356" cy="317428"/>
                </a:xfrm>
              </p:grpSpPr>
              <p:sp>
                <p:nvSpPr>
                  <p:cNvPr id="276" name="Oval 27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277" name="Flowchart: Magnetic Disk 276"/>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278" name="Oval 277"/>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grpSp>
          </p:grpSp>
        </p:grpSp>
      </p:grpSp>
      <p:grpSp>
        <p:nvGrpSpPr>
          <p:cNvPr id="1025" name="Group 1024"/>
          <p:cNvGrpSpPr/>
          <p:nvPr/>
        </p:nvGrpSpPr>
        <p:grpSpPr>
          <a:xfrm>
            <a:off x="6874408" y="3316783"/>
            <a:ext cx="5317594" cy="1565471"/>
            <a:chOff x="5155805" y="3091151"/>
            <a:chExt cx="3988195" cy="1565471"/>
          </a:xfrm>
        </p:grpSpPr>
        <p:sp>
          <p:nvSpPr>
            <p:cNvPr id="114" name="AutoShape 69"/>
            <p:cNvSpPr>
              <a:spLocks noChangeArrowheads="1"/>
            </p:cNvSpPr>
            <p:nvPr/>
          </p:nvSpPr>
          <p:spPr bwMode="auto">
            <a:xfrm>
              <a:off x="5155805" y="3661738"/>
              <a:ext cx="838771" cy="305092"/>
            </a:xfrm>
            <a:prstGeom prst="rightArrow">
              <a:avLst>
                <a:gd name="adj1" fmla="val 64315"/>
                <a:gd name="adj2" fmla="val 68049"/>
              </a:avLst>
            </a:prstGeom>
            <a:gradFill rotWithShape="1">
              <a:gsLst>
                <a:gs pos="0">
                  <a:srgbClr val="000000">
                    <a:lumMod val="85000"/>
                    <a:lumOff val="15000"/>
                    <a:alpha val="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fontAlgn="auto" hangingPunct="0">
                <a:spcBef>
                  <a:spcPts val="0"/>
                </a:spcBef>
                <a:spcAft>
                  <a:spcPts val="0"/>
                </a:spcAft>
                <a:defRPr/>
              </a:pPr>
              <a:endParaRPr lang="en-GB" sz="900" dirty="0">
                <a:latin typeface="Arial" pitchFamily="34" charset="0"/>
              </a:endParaRPr>
            </a:p>
          </p:txBody>
        </p:sp>
        <p:sp>
          <p:nvSpPr>
            <p:cNvPr id="134" name="Rectangle 133"/>
            <p:cNvSpPr/>
            <p:nvPr/>
          </p:nvSpPr>
          <p:spPr bwMode="auto">
            <a:xfrm>
              <a:off x="7839762" y="4041361"/>
              <a:ext cx="533400" cy="381000"/>
            </a:xfrm>
            <a:prstGeom prst="rect">
              <a:avLst/>
            </a:prstGeom>
            <a:noFill/>
          </p:spPr>
          <p:txBody>
            <a:bodyPr lIns="91435" tIns="45717" rIns="91435" bIns="45717"/>
            <a:lstStyle/>
            <a:p>
              <a:pPr algn="l" rtl="0" eaLnBrk="0" hangingPunct="0">
                <a:defRPr/>
              </a:pPr>
              <a:endParaRPr lang="en-US" sz="3200" kern="1200" dirty="0">
                <a:latin typeface="Arial" pitchFamily="34" charset="0"/>
                <a:ea typeface="+mn-ea"/>
                <a:cs typeface="+mn-cs"/>
              </a:endParaRPr>
            </a:p>
          </p:txBody>
        </p:sp>
        <p:pic>
          <p:nvPicPr>
            <p:cNvPr id="242" name="Picture 2" descr="D:\Projects\Microsoft\DPM PartnerVideo\images\platform.png"/>
            <p:cNvPicPr>
              <a:picLocks noChangeAspect="1" noChangeArrowheads="1"/>
            </p:cNvPicPr>
            <p:nvPr/>
          </p:nvPicPr>
          <p:blipFill>
            <a:blip r:embed="rId16">
              <a:duotone>
                <a:srgbClr val="5082B9">
                  <a:shade val="45000"/>
                  <a:satMod val="135000"/>
                </a:srgbClr>
                <a:prstClr val="white"/>
              </a:duotone>
              <a:lum bright="-30000"/>
            </a:blip>
            <a:srcRect/>
            <a:stretch>
              <a:fillRect/>
            </a:stretch>
          </p:blipFill>
          <p:spPr bwMode="auto">
            <a:xfrm>
              <a:off x="7031798" y="3304320"/>
              <a:ext cx="1975555" cy="1063963"/>
            </a:xfrm>
            <a:prstGeom prst="rect">
              <a:avLst/>
            </a:prstGeom>
            <a:noFill/>
            <a:effectLst>
              <a:outerShdw blurRad="50800" dist="38100" dir="2700000" algn="tl" rotWithShape="0">
                <a:prstClr val="black">
                  <a:alpha val="40000"/>
                </a:prstClr>
              </a:outerShdw>
            </a:effectLst>
          </p:spPr>
        </p:pic>
        <p:pic>
          <p:nvPicPr>
            <p:cNvPr id="243" name="Picture 8" descr="E:\Projects\Microsoft\DPM_video\connect.dll_I2908_0409.png"/>
            <p:cNvPicPr>
              <a:picLocks noChangeAspect="1" noChangeArrowheads="1"/>
            </p:cNvPicPr>
            <p:nvPr/>
          </p:nvPicPr>
          <p:blipFill>
            <a:blip r:embed="rId17">
              <a:grayscl/>
            </a:blip>
            <a:srcRect/>
            <a:stretch>
              <a:fillRect/>
            </a:stretch>
          </p:blipFill>
          <p:spPr bwMode="auto">
            <a:xfrm>
              <a:off x="7159510" y="3091151"/>
              <a:ext cx="940019" cy="940019"/>
            </a:xfrm>
            <a:prstGeom prst="rect">
              <a:avLst/>
            </a:prstGeom>
            <a:noFill/>
          </p:spPr>
        </p:pic>
        <p:sp>
          <p:nvSpPr>
            <p:cNvPr id="244" name="Text Box 50"/>
            <p:cNvSpPr txBox="1">
              <a:spLocks noChangeArrowheads="1"/>
            </p:cNvSpPr>
            <p:nvPr/>
          </p:nvSpPr>
          <p:spPr bwMode="auto">
            <a:xfrm>
              <a:off x="7510571" y="4395018"/>
              <a:ext cx="1090676" cy="261604"/>
            </a:xfrm>
            <a:prstGeom prst="rect">
              <a:avLst/>
            </a:prstGeom>
            <a:noFill/>
            <a:ln w="9525">
              <a:noFill/>
              <a:miter lim="800000"/>
              <a:headEnd/>
              <a:tailEnd/>
            </a:ln>
            <a:effectLst/>
          </p:spPr>
          <p:txBody>
            <a:bodyPr wrap="none" lIns="91435" tIns="45717" rIns="91435" bIns="45717">
              <a:spAutoFit/>
            </a:bodyPr>
            <a:lstStyle/>
            <a:p>
              <a:pPr algn="ctr" rtl="0" eaLnBrk="0" hangingPunct="0">
                <a:defRPr/>
              </a:pPr>
              <a:r>
                <a:rPr lang="zh-CN" altLang="en-US" sz="1100" kern="1200" dirty="0" smtClean="0">
                  <a:latin typeface="微软雅黑" panose="020B0503020204020204" pitchFamily="34" charset="-122"/>
                  <a:ea typeface="微软雅黑" panose="020B0503020204020204" pitchFamily="34" charset="-122"/>
                </a:rPr>
                <a:t>灾难恢复及数据管理</a:t>
              </a:r>
              <a:endParaRPr lang="en-US" sz="1100" kern="1200" dirty="0">
                <a:latin typeface="微软雅黑" panose="020B0503020204020204" pitchFamily="34" charset="-122"/>
                <a:ea typeface="微软雅黑" panose="020B0503020204020204" pitchFamily="34" charset="-122"/>
              </a:endParaRPr>
            </a:p>
          </p:txBody>
        </p:sp>
        <p:sp>
          <p:nvSpPr>
            <p:cNvPr id="245" name="Text Box 66"/>
            <p:cNvSpPr txBox="1">
              <a:spLocks noChangeArrowheads="1"/>
            </p:cNvSpPr>
            <p:nvPr/>
          </p:nvSpPr>
          <p:spPr bwMode="auto">
            <a:xfrm>
              <a:off x="7006856" y="4206372"/>
              <a:ext cx="2137144" cy="261604"/>
            </a:xfrm>
            <a:prstGeom prst="rect">
              <a:avLst/>
            </a:prstGeom>
            <a:noFill/>
            <a:ln w="9525">
              <a:noFill/>
              <a:miter lim="800000"/>
              <a:headEnd/>
              <a:tailEnd/>
            </a:ln>
            <a:effectLst/>
          </p:spPr>
          <p:txBody>
            <a:bodyPr wrap="square" lIns="91435" tIns="45717" rIns="91435" bIns="45717">
              <a:spAutoFit/>
            </a:bodyPr>
            <a:lstStyle/>
            <a:p>
              <a:pPr algn="ctr" rtl="0" eaLnBrk="0" hangingPunct="0">
                <a:defRPr/>
              </a:pPr>
              <a:r>
                <a:rPr lang="zh-CN" altLang="en-US" sz="1100" kern="1200" dirty="0" smtClean="0">
                  <a:latin typeface="微软雅黑" panose="020B0503020204020204" pitchFamily="34" charset="-122"/>
                  <a:ea typeface="微软雅黑" panose="020B0503020204020204" pitchFamily="34" charset="-122"/>
                </a:rPr>
                <a:t>异地数据备份</a:t>
              </a:r>
              <a:endParaRPr lang="en-US" sz="1100" kern="1200" dirty="0">
                <a:latin typeface="微软雅黑" panose="020B0503020204020204" pitchFamily="34" charset="-122"/>
                <a:ea typeface="微软雅黑" panose="020B0503020204020204" pitchFamily="34" charset="-122"/>
              </a:endParaRPr>
            </a:p>
          </p:txBody>
        </p:sp>
        <p:sp>
          <p:nvSpPr>
            <p:cNvPr id="251" name="AutoShape 69"/>
            <p:cNvSpPr>
              <a:spLocks noChangeArrowheads="1"/>
            </p:cNvSpPr>
            <p:nvPr/>
          </p:nvSpPr>
          <p:spPr bwMode="auto">
            <a:xfrm>
              <a:off x="5933541" y="3654968"/>
              <a:ext cx="1148731" cy="305436"/>
            </a:xfrm>
            <a:prstGeom prst="rightArrow">
              <a:avLst>
                <a:gd name="adj1" fmla="val 64315"/>
                <a:gd name="adj2" fmla="val 100939"/>
              </a:avLst>
            </a:prstGeom>
            <a:ln>
              <a:headEnd/>
              <a:tailEnd/>
            </a:ln>
          </p:spPr>
          <p:style>
            <a:lnRef idx="1">
              <a:schemeClr val="accent2"/>
            </a:lnRef>
            <a:fillRef idx="3">
              <a:schemeClr val="accent2"/>
            </a:fillRef>
            <a:effectRef idx="2">
              <a:schemeClr val="accent2"/>
            </a:effectRef>
            <a:fontRef idx="minor">
              <a:schemeClr val="lt1"/>
            </a:fontRef>
          </p:style>
          <p:txBody>
            <a:bodyPr wrap="none" lIns="91435" tIns="45717" rIns="91435" bIns="45717" anchor="ctr"/>
            <a:lstStyle/>
            <a:p>
              <a:pPr algn="ctr" defTabSz="914400" eaLnBrk="0" hangingPunct="0"/>
              <a:endParaRPr lang="en-GB" sz="900" dirty="0">
                <a:solidFill>
                  <a:srgbClr val="FFFF99"/>
                </a:solidFill>
                <a:latin typeface="Arial" pitchFamily="34" charset="0"/>
              </a:endParaRPr>
            </a:p>
          </p:txBody>
        </p:sp>
        <p:grpSp>
          <p:nvGrpSpPr>
            <p:cNvPr id="246" name="Group 245"/>
            <p:cNvGrpSpPr/>
            <p:nvPr/>
          </p:nvGrpSpPr>
          <p:grpSpPr>
            <a:xfrm>
              <a:off x="5494542" y="3538950"/>
              <a:ext cx="973096" cy="541468"/>
              <a:chOff x="577712" y="2466885"/>
              <a:chExt cx="1131345" cy="629523"/>
            </a:xfrm>
          </p:grpSpPr>
          <p:pic>
            <p:nvPicPr>
              <p:cNvPr id="247" name="Picture 21" descr="cloud_01"/>
              <p:cNvPicPr>
                <a:picLocks noChangeAspect="1" noChangeArrowheads="1"/>
              </p:cNvPicPr>
              <p:nvPr/>
            </p:nvPicPr>
            <p:blipFill>
              <a:blip r:embed="rId18" cstate="print">
                <a:grayscl/>
              </a:blip>
              <a:srcRect/>
              <a:stretch>
                <a:fillRect/>
              </a:stretch>
            </p:blipFill>
            <p:spPr bwMode="auto">
              <a:xfrm>
                <a:off x="577712" y="2466885"/>
                <a:ext cx="864002" cy="440527"/>
              </a:xfrm>
              <a:prstGeom prst="rect">
                <a:avLst/>
              </a:prstGeom>
              <a:noFill/>
            </p:spPr>
          </p:pic>
          <p:pic>
            <p:nvPicPr>
              <p:cNvPr id="250" name="Picture 21" descr="cloud_01"/>
              <p:cNvPicPr>
                <a:picLocks noChangeAspect="1" noChangeArrowheads="1"/>
              </p:cNvPicPr>
              <p:nvPr/>
            </p:nvPicPr>
            <p:blipFill>
              <a:blip r:embed="rId19" cstate="print">
                <a:grayscl/>
              </a:blip>
              <a:srcRect/>
              <a:stretch>
                <a:fillRect/>
              </a:stretch>
            </p:blipFill>
            <p:spPr bwMode="auto">
              <a:xfrm>
                <a:off x="838199" y="2652385"/>
                <a:ext cx="870858" cy="444023"/>
              </a:xfrm>
              <a:prstGeom prst="rect">
                <a:avLst/>
              </a:prstGeom>
              <a:noFill/>
            </p:spPr>
          </p:pic>
        </p:grpSp>
        <p:grpSp>
          <p:nvGrpSpPr>
            <p:cNvPr id="252" name="Group 251"/>
            <p:cNvGrpSpPr/>
            <p:nvPr/>
          </p:nvGrpSpPr>
          <p:grpSpPr>
            <a:xfrm>
              <a:off x="8276333" y="3477350"/>
              <a:ext cx="517152" cy="558269"/>
              <a:chOff x="8040821" y="2812715"/>
              <a:chExt cx="566688" cy="611743"/>
            </a:xfrm>
          </p:grpSpPr>
          <p:grpSp>
            <p:nvGrpSpPr>
              <p:cNvPr id="253" name="Group 252"/>
              <p:cNvGrpSpPr/>
              <p:nvPr/>
            </p:nvGrpSpPr>
            <p:grpSpPr>
              <a:xfrm>
                <a:off x="8040821" y="3031577"/>
                <a:ext cx="566688" cy="392881"/>
                <a:chOff x="7696436" y="4575160"/>
                <a:chExt cx="566688" cy="392881"/>
              </a:xfrm>
            </p:grpSpPr>
            <p:pic>
              <p:nvPicPr>
                <p:cNvPr id="260" name="Picture 10" descr="D:\Projects\Microsoft\DPM PartnerVideo\images\tape.png"/>
                <p:cNvPicPr>
                  <a:picLocks noChangeAspect="1" noChangeArrowheads="1"/>
                </p:cNvPicPr>
                <p:nvPr/>
              </p:nvPicPr>
              <p:blipFill>
                <a:blip r:embed="rId20" cstate="print">
                  <a:duotone>
                    <a:prstClr val="black"/>
                    <a:srgbClr val="64BE46">
                      <a:lumMod val="75000"/>
                      <a:tint val="45000"/>
                      <a:satMod val="400000"/>
                    </a:srgbClr>
                  </a:duotone>
                </a:blip>
                <a:srcRect/>
                <a:stretch>
                  <a:fillRect/>
                </a:stretch>
              </p:blipFill>
              <p:spPr bwMode="auto">
                <a:xfrm>
                  <a:off x="7725431" y="4647265"/>
                  <a:ext cx="537693" cy="320776"/>
                </a:xfrm>
                <a:prstGeom prst="rect">
                  <a:avLst/>
                </a:prstGeom>
                <a:noFill/>
              </p:spPr>
            </p:pic>
            <p:pic>
              <p:nvPicPr>
                <p:cNvPr id="261" name="Picture 10" descr="D:\Projects\Microsoft\DPM PartnerVideo\images\tape.png"/>
                <p:cNvPicPr>
                  <a:picLocks noChangeAspect="1" noChangeArrowheads="1"/>
                </p:cNvPicPr>
                <p:nvPr/>
              </p:nvPicPr>
              <p:blipFill>
                <a:blip r:embed="rId20" cstate="print">
                  <a:duotone>
                    <a:srgbClr val="F3E207">
                      <a:shade val="45000"/>
                      <a:satMod val="135000"/>
                    </a:srgbClr>
                    <a:prstClr val="white"/>
                  </a:duotone>
                </a:blip>
                <a:srcRect/>
                <a:stretch>
                  <a:fillRect/>
                </a:stretch>
              </p:blipFill>
              <p:spPr bwMode="auto">
                <a:xfrm>
                  <a:off x="7696436" y="4575160"/>
                  <a:ext cx="537693" cy="320776"/>
                </a:xfrm>
                <a:prstGeom prst="rect">
                  <a:avLst/>
                </a:prstGeom>
                <a:noFill/>
              </p:spPr>
            </p:pic>
          </p:grpSp>
          <p:grpSp>
            <p:nvGrpSpPr>
              <p:cNvPr id="256" name="Group 183"/>
              <p:cNvGrpSpPr/>
              <p:nvPr/>
            </p:nvGrpSpPr>
            <p:grpSpPr>
              <a:xfrm>
                <a:off x="8090872" y="2812715"/>
                <a:ext cx="512450" cy="448263"/>
                <a:chOff x="5801888" y="2848326"/>
                <a:chExt cx="331718" cy="291135"/>
              </a:xfrm>
            </p:grpSpPr>
            <p:pic>
              <p:nvPicPr>
                <p:cNvPr id="257" name="Picture 10" descr="D:\Projects\Microsoft\DPM PartnerVideo\images\tape.png"/>
                <p:cNvPicPr>
                  <a:picLocks noChangeAspect="1" noChangeArrowheads="1"/>
                </p:cNvPicPr>
                <p:nvPr/>
              </p:nvPicPr>
              <p:blipFill>
                <a:blip r:embed="rId21" cstate="print">
                  <a:duotone>
                    <a:srgbClr val="D70023">
                      <a:shade val="45000"/>
                      <a:satMod val="135000"/>
                    </a:srgbClr>
                    <a:prstClr val="white"/>
                  </a:duotone>
                </a:blip>
                <a:srcRect/>
                <a:stretch>
                  <a:fillRect/>
                </a:stretch>
              </p:blipFill>
              <p:spPr bwMode="auto">
                <a:xfrm>
                  <a:off x="5801888" y="2947188"/>
                  <a:ext cx="322292" cy="192273"/>
                </a:xfrm>
                <a:prstGeom prst="rect">
                  <a:avLst/>
                </a:prstGeom>
                <a:noFill/>
              </p:spPr>
            </p:pic>
            <p:pic>
              <p:nvPicPr>
                <p:cNvPr id="258" name="Picture 10" descr="D:\Projects\Microsoft\DPM PartnerVideo\images\tape.png"/>
                <p:cNvPicPr>
                  <a:picLocks noChangeAspect="1" noChangeArrowheads="1"/>
                </p:cNvPicPr>
                <p:nvPr/>
              </p:nvPicPr>
              <p:blipFill>
                <a:blip r:embed="rId21"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259" name="Picture 10" descr="D:\Projects\Microsoft\DPM PartnerVideo\images\tape.png"/>
                <p:cNvPicPr>
                  <a:picLocks noChangeAspect="1" noChangeArrowheads="1"/>
                </p:cNvPicPr>
                <p:nvPr/>
              </p:nvPicPr>
              <p:blipFill>
                <a:blip r:embed="rId21"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291" name="Group 290"/>
            <p:cNvGrpSpPr/>
            <p:nvPr/>
          </p:nvGrpSpPr>
          <p:grpSpPr>
            <a:xfrm>
              <a:off x="7784161" y="3420885"/>
              <a:ext cx="676888" cy="564465"/>
              <a:chOff x="4797868" y="2793215"/>
              <a:chExt cx="654664" cy="545933"/>
            </a:xfrm>
          </p:grpSpPr>
          <p:grpSp>
            <p:nvGrpSpPr>
              <p:cNvPr id="292" name="Group 207"/>
              <p:cNvGrpSpPr/>
              <p:nvPr/>
            </p:nvGrpSpPr>
            <p:grpSpPr>
              <a:xfrm>
                <a:off x="4797868" y="3023255"/>
                <a:ext cx="654664" cy="315893"/>
                <a:chOff x="4848128" y="2984430"/>
                <a:chExt cx="676566" cy="326460"/>
              </a:xfrm>
            </p:grpSpPr>
            <p:sp>
              <p:nvSpPr>
                <p:cNvPr id="310" name="Oval 309"/>
                <p:cNvSpPr/>
                <p:nvPr/>
              </p:nvSpPr>
              <p:spPr>
                <a:xfrm>
                  <a:off x="5042438" y="31749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uLnTx/>
                    <a:uFillTx/>
                    <a:latin typeface="Arial" pitchFamily="34" charset="0"/>
                    <a:ea typeface="+mn-ea"/>
                    <a:cs typeface="+mn-cs"/>
                  </a:endParaRPr>
                </a:p>
              </p:txBody>
            </p:sp>
            <p:sp>
              <p:nvSpPr>
                <p:cNvPr id="311" name="Oval 310"/>
                <p:cNvSpPr/>
                <p:nvPr/>
              </p:nvSpPr>
              <p:spPr>
                <a:xfrm>
                  <a:off x="5145308" y="298443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uLnTx/>
                    <a:uFillTx/>
                    <a:latin typeface="Arial" pitchFamily="34" charset="0"/>
                    <a:ea typeface="+mn-ea"/>
                    <a:cs typeface="+mn-cs"/>
                  </a:endParaRPr>
                </a:p>
              </p:txBody>
            </p:sp>
            <p:sp>
              <p:nvSpPr>
                <p:cNvPr id="312" name="Oval 311"/>
                <p:cNvSpPr/>
                <p:nvPr/>
              </p:nvSpPr>
              <p:spPr>
                <a:xfrm>
                  <a:off x="4848128" y="3083490"/>
                  <a:ext cx="379386" cy="135960"/>
                </a:xfrm>
                <a:prstGeom prst="ellipse">
                  <a:avLst/>
                </a:prstGeom>
                <a:gradFill flip="none" rotWithShape="1">
                  <a:gsLst>
                    <a:gs pos="0">
                      <a:srgbClr val="000000">
                        <a:alpha val="59000"/>
                      </a:srgb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uLnTx/>
                    <a:uFillTx/>
                    <a:latin typeface="Arial" pitchFamily="34" charset="0"/>
                    <a:ea typeface="+mn-ea"/>
                    <a:cs typeface="+mn-cs"/>
                  </a:endParaRPr>
                </a:p>
              </p:txBody>
            </p:sp>
          </p:grpSp>
          <p:grpSp>
            <p:nvGrpSpPr>
              <p:cNvPr id="293" name="Group 204"/>
              <p:cNvGrpSpPr/>
              <p:nvPr/>
            </p:nvGrpSpPr>
            <p:grpSpPr>
              <a:xfrm>
                <a:off x="4822461" y="2793215"/>
                <a:ext cx="551050" cy="520930"/>
                <a:chOff x="4572000" y="2655375"/>
                <a:chExt cx="720817" cy="681417"/>
              </a:xfrm>
            </p:grpSpPr>
            <p:grpSp>
              <p:nvGrpSpPr>
                <p:cNvPr id="294" name="Group 189"/>
                <p:cNvGrpSpPr/>
                <p:nvPr/>
              </p:nvGrpSpPr>
              <p:grpSpPr>
                <a:xfrm>
                  <a:off x="4673854" y="2655375"/>
                  <a:ext cx="403810" cy="395185"/>
                  <a:chOff x="4904375" y="2755269"/>
                  <a:chExt cx="324356" cy="317428"/>
                </a:xfrm>
              </p:grpSpPr>
              <p:sp>
                <p:nvSpPr>
                  <p:cNvPr id="307" name="Oval 30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308" name="Flowchart: Magnetic Disk 30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309" name="Oval 30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grpSp>
            <p:grpSp>
              <p:nvGrpSpPr>
                <p:cNvPr id="295" name="Group 190"/>
                <p:cNvGrpSpPr/>
                <p:nvPr/>
              </p:nvGrpSpPr>
              <p:grpSpPr>
                <a:xfrm>
                  <a:off x="4889007" y="2747583"/>
                  <a:ext cx="403810" cy="395185"/>
                  <a:chOff x="4904375" y="2755269"/>
                  <a:chExt cx="324356" cy="317428"/>
                </a:xfrm>
              </p:grpSpPr>
              <p:sp>
                <p:nvSpPr>
                  <p:cNvPr id="304" name="Oval 30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305" name="Flowchart: Magnetic Disk 30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306" name="Oval 30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grpSp>
            <p:grpSp>
              <p:nvGrpSpPr>
                <p:cNvPr id="296" name="Group 195"/>
                <p:cNvGrpSpPr/>
                <p:nvPr/>
              </p:nvGrpSpPr>
              <p:grpSpPr>
                <a:xfrm>
                  <a:off x="4572000" y="2832108"/>
                  <a:ext cx="403810" cy="395185"/>
                  <a:chOff x="4904375" y="2755269"/>
                  <a:chExt cx="324356" cy="317428"/>
                </a:xfrm>
              </p:grpSpPr>
              <p:sp>
                <p:nvSpPr>
                  <p:cNvPr id="301" name="Oval 30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302" name="Flowchart: Magnetic Disk 30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303" name="Oval 30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grpSp>
            <p:grpSp>
              <p:nvGrpSpPr>
                <p:cNvPr id="297" name="Group 199"/>
                <p:cNvGrpSpPr/>
                <p:nvPr/>
              </p:nvGrpSpPr>
              <p:grpSpPr>
                <a:xfrm>
                  <a:off x="4810205" y="2941607"/>
                  <a:ext cx="403810" cy="395185"/>
                  <a:chOff x="4904375" y="2755269"/>
                  <a:chExt cx="324356" cy="317428"/>
                </a:xfrm>
              </p:grpSpPr>
              <p:sp>
                <p:nvSpPr>
                  <p:cNvPr id="298" name="Oval 29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299" name="Flowchart: Magnetic Disk 29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sp>
                <p:nvSpPr>
                  <p:cNvPr id="300" name="Oval 29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rtl="0">
                      <a:defRPr/>
                    </a:pPr>
                    <a:endParaRPr lang="en-US" dirty="0">
                      <a:latin typeface="Arial" pitchFamily="34" charset="0"/>
                      <a:ea typeface="+mn-ea"/>
                      <a:cs typeface="+mn-cs"/>
                    </a:endParaRPr>
                  </a:p>
                </p:txBody>
              </p:sp>
            </p:grpSp>
          </p:grpSp>
        </p:grpSp>
      </p:grpSp>
      <p:grpSp>
        <p:nvGrpSpPr>
          <p:cNvPr id="232" name="Group 231"/>
          <p:cNvGrpSpPr/>
          <p:nvPr/>
        </p:nvGrpSpPr>
        <p:grpSpPr>
          <a:xfrm>
            <a:off x="1841554" y="5408421"/>
            <a:ext cx="717350" cy="538012"/>
            <a:chOff x="1705369" y="3512608"/>
            <a:chExt cx="615556" cy="615556"/>
          </a:xfrm>
        </p:grpSpPr>
        <p:pic>
          <p:nvPicPr>
            <p:cNvPr id="233" name="Picture 2" descr="D:\Projects\Microsoft\DPM_Deck\images\Vista (344).png"/>
            <p:cNvPicPr>
              <a:picLocks noChangeAspect="1" noChangeArrowheads="1"/>
            </p:cNvPicPr>
            <p:nvPr/>
          </p:nvPicPr>
          <p:blipFill>
            <a:blip r:embed="rId22" cstate="print"/>
            <a:srcRect/>
            <a:stretch>
              <a:fillRect/>
            </a:stretch>
          </p:blipFill>
          <p:spPr bwMode="auto">
            <a:xfrm>
              <a:off x="1705369" y="3512608"/>
              <a:ext cx="615556" cy="615556"/>
            </a:xfrm>
            <a:prstGeom prst="rect">
              <a:avLst/>
            </a:prstGeom>
            <a:noFill/>
          </p:spPr>
        </p:pic>
        <p:pic>
          <p:nvPicPr>
            <p:cNvPr id="234" name="Picture 6" descr="D:\ref\air\buttons\All_Vista\VISTA_01\3.png"/>
            <p:cNvPicPr>
              <a:picLocks noChangeAspect="1" noChangeArrowheads="1"/>
            </p:cNvPicPr>
            <p:nvPr/>
          </p:nvPicPr>
          <p:blipFill>
            <a:blip r:embed="rId23" cstate="print"/>
            <a:stretch>
              <a:fillRect/>
            </a:stretch>
          </p:blipFill>
          <p:spPr bwMode="auto">
            <a:xfrm>
              <a:off x="2070120" y="3769944"/>
              <a:ext cx="242601" cy="323384"/>
            </a:xfrm>
            <a:prstGeom prst="rect">
              <a:avLst/>
            </a:prstGeom>
            <a:noFill/>
            <a:ln>
              <a:noFill/>
            </a:ln>
          </p:spPr>
        </p:pic>
      </p:grpSp>
      <p:grpSp>
        <p:nvGrpSpPr>
          <p:cNvPr id="316" name="Group 315"/>
          <p:cNvGrpSpPr/>
          <p:nvPr/>
        </p:nvGrpSpPr>
        <p:grpSpPr>
          <a:xfrm>
            <a:off x="3228564" y="5315697"/>
            <a:ext cx="580019" cy="560236"/>
            <a:chOff x="4555066" y="4411133"/>
            <a:chExt cx="581918" cy="829734"/>
          </a:xfrm>
        </p:grpSpPr>
        <p:pic>
          <p:nvPicPr>
            <p:cNvPr id="318" name="Picture 4" descr="D:\ref\air\buttons\All_Vista\VISTA_05\oobefldr.dll_I006d_0409.png"/>
            <p:cNvPicPr>
              <a:picLocks noChangeAspect="1" noChangeArrowheads="1"/>
            </p:cNvPicPr>
            <p:nvPr/>
          </p:nvPicPr>
          <p:blipFill>
            <a:blip r:embed="rId24" cstate="print"/>
            <a:stretch>
              <a:fillRect/>
            </a:stretch>
          </p:blipFill>
          <p:spPr bwMode="auto">
            <a:xfrm>
              <a:off x="4699002" y="4411133"/>
              <a:ext cx="437982" cy="646385"/>
            </a:xfrm>
            <a:prstGeom prst="rect">
              <a:avLst/>
            </a:prstGeom>
            <a:noFill/>
            <a:ln>
              <a:noFill/>
            </a:ln>
          </p:spPr>
        </p:pic>
        <p:pic>
          <p:nvPicPr>
            <p:cNvPr id="319" name="Picture 3" descr="D:\ref\air\buttons\All_Vista\VISTA_07\Keyboard.png"/>
            <p:cNvPicPr>
              <a:picLocks noChangeAspect="1" noChangeArrowheads="1"/>
            </p:cNvPicPr>
            <p:nvPr/>
          </p:nvPicPr>
          <p:blipFill>
            <a:blip r:embed="rId25" cstate="print"/>
            <a:srcRect/>
            <a:stretch>
              <a:fillRect/>
            </a:stretch>
          </p:blipFill>
          <p:spPr bwMode="auto">
            <a:xfrm>
              <a:off x="4555066" y="4707467"/>
              <a:ext cx="533400" cy="533400"/>
            </a:xfrm>
            <a:prstGeom prst="rect">
              <a:avLst/>
            </a:prstGeom>
            <a:noFill/>
          </p:spPr>
        </p:pic>
      </p:grpSp>
      <p:grpSp>
        <p:nvGrpSpPr>
          <p:cNvPr id="101" name="Group 100"/>
          <p:cNvGrpSpPr/>
          <p:nvPr/>
        </p:nvGrpSpPr>
        <p:grpSpPr>
          <a:xfrm>
            <a:off x="1746313" y="3905419"/>
            <a:ext cx="722658" cy="541993"/>
            <a:chOff x="1309734" y="3679788"/>
            <a:chExt cx="541993" cy="541993"/>
          </a:xfrm>
        </p:grpSpPr>
        <p:pic>
          <p:nvPicPr>
            <p:cNvPr id="222" name="Picture 2" descr="D:\Projects\Microsoft\DPM_Deck\images\Vista (344).png"/>
            <p:cNvPicPr>
              <a:picLocks noChangeAspect="1" noChangeArrowheads="1"/>
            </p:cNvPicPr>
            <p:nvPr/>
          </p:nvPicPr>
          <p:blipFill>
            <a:blip r:embed="rId26" cstate="print"/>
            <a:srcRect/>
            <a:stretch>
              <a:fillRect/>
            </a:stretch>
          </p:blipFill>
          <p:spPr bwMode="auto">
            <a:xfrm>
              <a:off x="1309734" y="3679788"/>
              <a:ext cx="541993" cy="541993"/>
            </a:xfrm>
            <a:prstGeom prst="rect">
              <a:avLst/>
            </a:prstGeom>
            <a:noFill/>
          </p:spPr>
        </p:pic>
        <p:pic>
          <p:nvPicPr>
            <p:cNvPr id="321" name="Picture 3" descr="D:\Pictures\- MediaBank\BizTalk and Dynamics\Dynmc-brand_rgb_alt_r.png"/>
            <p:cNvPicPr>
              <a:picLocks noChangeAspect="1" noChangeArrowheads="1"/>
            </p:cNvPicPr>
            <p:nvPr/>
          </p:nvPicPr>
          <p:blipFill rotWithShape="1">
            <a:blip r:embed="rId27" cstate="print">
              <a:extLst/>
            </a:blip>
            <a:srcRect r="61817" b="1031"/>
            <a:stretch/>
          </p:blipFill>
          <p:spPr bwMode="auto">
            <a:xfrm>
              <a:off x="1600090" y="3944889"/>
              <a:ext cx="190238" cy="234701"/>
            </a:xfrm>
            <a:prstGeom prst="rect">
              <a:avLst/>
            </a:prstGeom>
            <a:extLst/>
          </p:spPr>
        </p:pic>
      </p:grpSp>
      <p:grpSp>
        <p:nvGrpSpPr>
          <p:cNvPr id="22" name="Group 21"/>
          <p:cNvGrpSpPr/>
          <p:nvPr/>
        </p:nvGrpSpPr>
        <p:grpSpPr>
          <a:xfrm>
            <a:off x="493350" y="4685405"/>
            <a:ext cx="2020317" cy="527692"/>
            <a:chOff x="395312" y="4459773"/>
            <a:chExt cx="1515238" cy="527692"/>
          </a:xfrm>
        </p:grpSpPr>
        <p:grpSp>
          <p:nvGrpSpPr>
            <p:cNvPr id="235" name="Group 234"/>
            <p:cNvGrpSpPr/>
            <p:nvPr/>
          </p:nvGrpSpPr>
          <p:grpSpPr>
            <a:xfrm>
              <a:off x="1382858" y="4459773"/>
              <a:ext cx="527692" cy="527692"/>
              <a:chOff x="2636703" y="1590675"/>
              <a:chExt cx="615556" cy="615556"/>
            </a:xfrm>
          </p:grpSpPr>
          <p:pic>
            <p:nvPicPr>
              <p:cNvPr id="237" name="Picture 2" descr="D:\Projects\Microsoft\DPM_Deck\images\Vista (344).png"/>
              <p:cNvPicPr>
                <a:picLocks noChangeAspect="1" noChangeArrowheads="1"/>
              </p:cNvPicPr>
              <p:nvPr/>
            </p:nvPicPr>
            <p:blipFill>
              <a:blip r:embed="rId28" cstate="print"/>
              <a:srcRect/>
              <a:stretch>
                <a:fillRect/>
              </a:stretch>
            </p:blipFill>
            <p:spPr bwMode="auto">
              <a:xfrm>
                <a:off x="2636703" y="1590675"/>
                <a:ext cx="615556" cy="615556"/>
              </a:xfrm>
              <a:prstGeom prst="rect">
                <a:avLst/>
              </a:prstGeom>
              <a:noFill/>
            </p:spPr>
          </p:pic>
          <p:pic>
            <p:nvPicPr>
              <p:cNvPr id="238" name="Picture 6" descr="D:\Projects\Microsoft\DPM PartnerVideo\images\windows.png"/>
              <p:cNvPicPr>
                <a:picLocks noChangeAspect="1" noChangeArrowheads="1"/>
              </p:cNvPicPr>
              <p:nvPr/>
            </p:nvPicPr>
            <p:blipFill>
              <a:blip r:embed="rId29" cstate="print"/>
              <a:stretch>
                <a:fillRect/>
              </a:stretch>
            </p:blipFill>
            <p:spPr bwMode="auto">
              <a:xfrm>
                <a:off x="2998712" y="1844461"/>
                <a:ext cx="185510" cy="223038"/>
              </a:xfrm>
              <a:prstGeom prst="rect">
                <a:avLst/>
              </a:prstGeom>
              <a:noFill/>
              <a:ln>
                <a:noFill/>
              </a:ln>
            </p:spPr>
          </p:pic>
        </p:grpSp>
        <p:pic>
          <p:nvPicPr>
            <p:cNvPr id="1028" name="Picture 4" descr="D:\Pictures\- MediaBank\Windows Server\HyperV\HyperV-Svr-1_bL_r.png"/>
            <p:cNvPicPr>
              <a:picLocks noChangeAspect="1" noChangeArrowheads="1"/>
            </p:cNvPicPr>
            <p:nvPr/>
          </p:nvPicPr>
          <p:blipFill>
            <a:blip r:embed="rId30" cstate="print">
              <a:extLst/>
            </a:blip>
            <a:stretch>
              <a:fillRect/>
            </a:stretch>
          </p:blipFill>
          <p:spPr bwMode="auto">
            <a:xfrm>
              <a:off x="395312" y="4655444"/>
              <a:ext cx="966653" cy="213092"/>
            </a:xfrm>
            <a:prstGeom prst="rect">
              <a:avLst/>
            </a:prstGeom>
            <a:noFill/>
            <a:ln>
              <a:noFill/>
            </a:ln>
            <a:extLst/>
          </p:spPr>
        </p:pic>
      </p:grpSp>
      <p:pic>
        <p:nvPicPr>
          <p:cNvPr id="3" name="图片 2"/>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881950" y="3461997"/>
            <a:ext cx="869959" cy="224244"/>
          </a:xfrm>
          <a:prstGeom prst="rect">
            <a:avLst/>
          </a:prstGeom>
        </p:spPr>
      </p:pic>
      <p:grpSp>
        <p:nvGrpSpPr>
          <p:cNvPr id="158" name="Group 315"/>
          <p:cNvGrpSpPr/>
          <p:nvPr/>
        </p:nvGrpSpPr>
        <p:grpSpPr>
          <a:xfrm>
            <a:off x="3002452" y="2105231"/>
            <a:ext cx="580019" cy="560236"/>
            <a:chOff x="4555066" y="4411133"/>
            <a:chExt cx="581918" cy="829734"/>
          </a:xfrm>
        </p:grpSpPr>
        <p:pic>
          <p:nvPicPr>
            <p:cNvPr id="159" name="Picture 4" descr="D:\ref\air\buttons\All_Vista\VISTA_05\oobefldr.dll_I006d_0409.png"/>
            <p:cNvPicPr>
              <a:picLocks noChangeAspect="1" noChangeArrowheads="1"/>
            </p:cNvPicPr>
            <p:nvPr/>
          </p:nvPicPr>
          <p:blipFill>
            <a:blip r:embed="rId24" cstate="print"/>
            <a:stretch>
              <a:fillRect/>
            </a:stretch>
          </p:blipFill>
          <p:spPr bwMode="auto">
            <a:xfrm>
              <a:off x="4699002" y="4411133"/>
              <a:ext cx="437982" cy="646385"/>
            </a:xfrm>
            <a:prstGeom prst="rect">
              <a:avLst/>
            </a:prstGeom>
            <a:noFill/>
            <a:ln>
              <a:noFill/>
            </a:ln>
          </p:spPr>
        </p:pic>
        <p:pic>
          <p:nvPicPr>
            <p:cNvPr id="162" name="Picture 3" descr="D:\ref\air\buttons\All_Vista\VISTA_07\Keyboard.png"/>
            <p:cNvPicPr>
              <a:picLocks noChangeAspect="1" noChangeArrowheads="1"/>
            </p:cNvPicPr>
            <p:nvPr/>
          </p:nvPicPr>
          <p:blipFill>
            <a:blip r:embed="rId25" cstate="print"/>
            <a:srcRect/>
            <a:stretch>
              <a:fillRect/>
            </a:stretch>
          </p:blipFill>
          <p:spPr bwMode="auto">
            <a:xfrm>
              <a:off x="4555066" y="4707467"/>
              <a:ext cx="533400" cy="533400"/>
            </a:xfrm>
            <a:prstGeom prst="rect">
              <a:avLst/>
            </a:prstGeom>
            <a:noFill/>
          </p:spPr>
        </p:pic>
      </p:grpSp>
      <p:sp>
        <p:nvSpPr>
          <p:cNvPr id="7" name="文本框 6"/>
          <p:cNvSpPr txBox="1"/>
          <p:nvPr/>
        </p:nvSpPr>
        <p:spPr>
          <a:xfrm>
            <a:off x="222392" y="243042"/>
            <a:ext cx="5127530" cy="584775"/>
          </a:xfrm>
          <a:prstGeom prst="rect">
            <a:avLst/>
          </a:prstGeom>
          <a:noFill/>
        </p:spPr>
        <p:txBody>
          <a:bodyPr wrap="square" rtlCol="0">
            <a:spAutoFit/>
          </a:bodyPr>
          <a:lstStyle/>
          <a:p>
            <a:r>
              <a:rPr lang="zh-CN" altLang="en-US" sz="3200" b="1" dirty="0" smtClean="0">
                <a:latin typeface="微软雅黑" panose="020B0503020204020204" pitchFamily="34" charset="-122"/>
                <a:ea typeface="微软雅黑" panose="020B0503020204020204" pitchFamily="34" charset="-122"/>
              </a:rPr>
              <a:t>瑞信</a:t>
            </a:r>
            <a:r>
              <a:rPr lang="en-US" altLang="zh-CN" sz="3200" b="1" dirty="0" smtClean="0">
                <a:latin typeface="微软雅黑" panose="020B0503020204020204" pitchFamily="34" charset="-122"/>
                <a:ea typeface="微软雅黑" panose="020B0503020204020204" pitchFamily="34" charset="-122"/>
              </a:rPr>
              <a:t>CDP</a:t>
            </a:r>
            <a:r>
              <a:rPr lang="zh-CN" altLang="en-US" sz="3200" b="1" dirty="0" smtClean="0">
                <a:latin typeface="微软雅黑" panose="020B0503020204020204" pitchFamily="34" charset="-122"/>
                <a:ea typeface="微软雅黑" panose="020B0503020204020204" pitchFamily="34" charset="-122"/>
              </a:rPr>
              <a:t>系统基础架构</a:t>
            </a:r>
            <a:endParaRPr lang="zh-CN" altLang="en-US" sz="3200" b="1" dirty="0">
              <a:latin typeface="微软雅黑" panose="020B0503020204020204" pitchFamily="34" charset="-122"/>
              <a:ea typeface="微软雅黑" panose="020B0503020204020204" pitchFamily="34" charset="-122"/>
            </a:endParaRPr>
          </a:p>
        </p:txBody>
      </p:sp>
      <p:sp>
        <p:nvSpPr>
          <p:cNvPr id="164" name="文本框 163"/>
          <p:cNvSpPr txBox="1"/>
          <p:nvPr/>
        </p:nvSpPr>
        <p:spPr>
          <a:xfrm>
            <a:off x="3430987" y="913667"/>
            <a:ext cx="6012044"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满足用户现有</a:t>
            </a:r>
            <a:r>
              <a:rPr lang="en-US" altLang="zh-CN" sz="2400" b="1" dirty="0" smtClean="0">
                <a:latin typeface="微软雅黑" panose="020B0503020204020204" pitchFamily="34" charset="-122"/>
                <a:ea typeface="微软雅黑" panose="020B0503020204020204" pitchFamily="34" charset="-122"/>
              </a:rPr>
              <a:t>RTO</a:t>
            </a:r>
            <a:r>
              <a:rPr lang="zh-CN" altLang="en-US" sz="2400" b="1" dirty="0" smtClean="0">
                <a:latin typeface="微软雅黑" panose="020B0503020204020204" pitchFamily="34" charset="-122"/>
                <a:ea typeface="微软雅黑" panose="020B0503020204020204" pitchFamily="34" charset="-122"/>
              </a:rPr>
              <a:t>和</a:t>
            </a:r>
            <a:r>
              <a:rPr lang="en-US" altLang="zh-CN" sz="2400" b="1" dirty="0" smtClean="0">
                <a:latin typeface="微软雅黑" panose="020B0503020204020204" pitchFamily="34" charset="-122"/>
                <a:ea typeface="微软雅黑" panose="020B0503020204020204" pitchFamily="34" charset="-122"/>
              </a:rPr>
              <a:t>RPO</a:t>
            </a:r>
            <a:r>
              <a:rPr lang="zh-CN" altLang="en-US" sz="2400" b="1" dirty="0">
                <a:latin typeface="微软雅黑" panose="020B0503020204020204" pitchFamily="34" charset="-122"/>
                <a:ea typeface="微软雅黑" panose="020B0503020204020204" pitchFamily="34" charset="-122"/>
              </a:rPr>
              <a:t>要求</a:t>
            </a:r>
          </a:p>
        </p:txBody>
      </p:sp>
      <p:pic>
        <p:nvPicPr>
          <p:cNvPr id="147" name="Picture 34" descr="http://theitbros.com/wp-content/uploads/2011/02/vmware-logo.png"/>
          <p:cNvPicPr>
            <a:picLocks noChangeAspect="1" noChangeArrowheads="1"/>
          </p:cNvPicPr>
          <p:nvPr/>
        </p:nvPicPr>
        <p:blipFill rotWithShape="1">
          <a:blip r:embed="rId32" cstate="print">
            <a:extLst>
              <a:ext uri="{BEBA8EAE-BF5A-486C-A8C5-ECC9F3942E4B}">
                <a14:imgProps xmlns:a14="http://schemas.microsoft.com/office/drawing/2010/main">
                  <a14:imgLayer r:embed="rId33">
                    <a14:imgEffect>
                      <a14:backgroundRemoval t="30667" b="63556" l="1250" r="99375">
                        <a14:foregroundMark x1="3750" y1="34889" x2="3750" y2="34889"/>
                        <a14:foregroundMark x1="3854" y1="34889" x2="9063" y2="58000"/>
                        <a14:foregroundMark x1="41771" y1="42222" x2="41771" y2="42222"/>
                        <a14:foregroundMark x1="68438" y1="34667" x2="68438" y2="34667"/>
                        <a14:foregroundMark x1="76875" y1="36889" x2="76875" y2="36889"/>
                        <a14:foregroundMark x1="87708" y1="36000" x2="87708" y2="36000"/>
                      </a14:backgroundRemoval>
                    </a14:imgEffect>
                    <a14:imgEffect>
                      <a14:brightnessContrast bright="100000"/>
                    </a14:imgEffect>
                  </a14:imgLayer>
                </a14:imgProps>
              </a:ext>
              <a:ext uri="{28A0092B-C50C-407E-A947-70E740481C1C}">
                <a14:useLocalDpi xmlns:a14="http://schemas.microsoft.com/office/drawing/2010/main" val="0"/>
              </a:ext>
            </a:extLst>
          </a:blip>
          <a:srcRect t="29105" b="32546"/>
          <a:stretch/>
        </p:blipFill>
        <p:spPr bwMode="auto">
          <a:xfrm>
            <a:off x="785211" y="5671664"/>
            <a:ext cx="1026357" cy="184452"/>
          </a:xfrm>
          <a:prstGeom prst="rect">
            <a:avLst/>
          </a:prstGeom>
          <a:noFill/>
          <a:extLst>
            <a:ext uri="{909E8E84-426E-40DD-AFC4-6F175D3DCCD1}">
              <a14:hiddenFill xmlns:a14="http://schemas.microsoft.com/office/drawing/2010/main">
                <a:solidFill>
                  <a:srgbClr val="FFFFFF"/>
                </a:solidFill>
              </a14:hiddenFill>
            </a:ext>
          </a:extLst>
        </p:spPr>
      </p:pic>
      <p:pic>
        <p:nvPicPr>
          <p:cNvPr id="148" name="Picture 4" descr="C:\Users\sigurdg\Desktop\RedHat.png"/>
          <p:cNvPicPr>
            <a:picLocks noChangeAspect="1" noChangeArrowheads="1"/>
          </p:cNvPicPr>
          <p:nvPr/>
        </p:nvPicPr>
        <p:blipFill rotWithShape="1">
          <a:blip r:embed="rId34" cstate="print">
            <a:lum bright="100000"/>
          </a:blip>
          <a:srcRect t="27822" r="63158" b="17675"/>
          <a:stretch/>
        </p:blipFill>
        <p:spPr bwMode="auto">
          <a:xfrm>
            <a:off x="1152300" y="3958883"/>
            <a:ext cx="400154" cy="454306"/>
          </a:xfrm>
          <a:prstGeom prst="rect">
            <a:avLst/>
          </a:prstGeom>
          <a:noFill/>
        </p:spPr>
      </p:pic>
      <p:pic>
        <p:nvPicPr>
          <p:cNvPr id="149" name="Picture 4" descr="C:\Users\sigurdg\Desktop\RedHat.png"/>
          <p:cNvPicPr>
            <a:picLocks noChangeAspect="1" noChangeArrowheads="1"/>
          </p:cNvPicPr>
          <p:nvPr/>
        </p:nvPicPr>
        <p:blipFill rotWithShape="1">
          <a:blip r:embed="rId34" cstate="print">
            <a:lum bright="100000"/>
          </a:blip>
          <a:srcRect l="36842" t="12033" b="26374"/>
          <a:stretch/>
        </p:blipFill>
        <p:spPr bwMode="auto">
          <a:xfrm>
            <a:off x="1049402" y="4038433"/>
            <a:ext cx="685978" cy="467378"/>
          </a:xfrm>
          <a:prstGeom prst="rect">
            <a:avLst/>
          </a:prstGeom>
          <a:noFill/>
        </p:spPr>
      </p:pic>
    </p:spTree>
    <p:custDataLst>
      <p:tags r:id="rId1"/>
    </p:custDataLst>
    <p:extLst>
      <p:ext uri="{BB962C8B-B14F-4D97-AF65-F5344CB8AC3E}">
        <p14:creationId xmlns:p14="http://schemas.microsoft.com/office/powerpoint/2010/main" val="3135858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8"/>
                                        </p:tgtEl>
                                        <p:attrNameLst>
                                          <p:attrName>style.visibility</p:attrName>
                                        </p:attrNameLst>
                                      </p:cBhvr>
                                      <p:to>
                                        <p:strVal val="visible"/>
                                      </p:to>
                                    </p:set>
                                    <p:animEffect transition="in" filter="wipe(down)">
                                      <p:cBhvr>
                                        <p:cTn id="12" dur="500"/>
                                        <p:tgtEl>
                                          <p:spTgt spid="10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024"/>
                                        </p:tgtEl>
                                        <p:attrNameLst>
                                          <p:attrName>style.visibility</p:attrName>
                                        </p:attrNameLst>
                                      </p:cBhvr>
                                      <p:to>
                                        <p:strVal val="visible"/>
                                      </p:to>
                                    </p:set>
                                    <p:animEffect transition="in" filter="wipe(up)">
                                      <p:cBhvr>
                                        <p:cTn id="17" dur="500"/>
                                        <p:tgtEl>
                                          <p:spTgt spid="10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25"/>
                                        </p:tgtEl>
                                        <p:attrNameLst>
                                          <p:attrName>style.visibility</p:attrName>
                                        </p:attrNameLst>
                                      </p:cBhvr>
                                      <p:to>
                                        <p:strVal val="visible"/>
                                      </p:to>
                                    </p:set>
                                    <p:animEffect transition="in" filter="wipe(left)">
                                      <p:cBhvr>
                                        <p:cTn id="22" dur="5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 name="Picture 6" descr="SCCM image grnd.psd"/>
          <p:cNvPicPr>
            <a:picLocks noChangeAspect="1"/>
          </p:cNvPicPr>
          <p:nvPr/>
        </p:nvPicPr>
        <p:blipFill>
          <a:blip r:embed="rId2" cstate="print"/>
          <a:srcRect/>
          <a:stretch>
            <a:fillRect/>
          </a:stretch>
        </p:blipFill>
        <p:spPr bwMode="auto">
          <a:xfrm>
            <a:off x="0" y="9805"/>
            <a:ext cx="12176041" cy="6849023"/>
          </a:xfrm>
          <a:prstGeom prst="rect">
            <a:avLst/>
          </a:prstGeom>
          <a:noFill/>
          <a:ln w="9525">
            <a:noFill/>
            <a:miter lim="800000"/>
            <a:headEnd/>
            <a:tailEnd/>
          </a:ln>
        </p:spPr>
      </p:pic>
      <p:sp>
        <p:nvSpPr>
          <p:cNvPr id="135" name="AutoShape 2"/>
          <p:cNvSpPr>
            <a:spLocks noChangeArrowheads="1"/>
          </p:cNvSpPr>
          <p:nvPr/>
        </p:nvSpPr>
        <p:spPr bwMode="auto">
          <a:xfrm rot="16200000">
            <a:off x="961536" y="5003914"/>
            <a:ext cx="1629831" cy="905235"/>
          </a:xfrm>
          <a:custGeom>
            <a:avLst/>
            <a:gdLst>
              <a:gd name="T0" fmla="*/ 4693469 w 21600"/>
              <a:gd name="T1" fmla="*/ 800894 h 21600"/>
              <a:gd name="T2" fmla="*/ 2438400 w 21600"/>
              <a:gd name="T3" fmla="*/ 1601787 h 21600"/>
              <a:gd name="T4" fmla="*/ 183332 w 21600"/>
              <a:gd name="T5" fmla="*/ 800894 h 21600"/>
              <a:gd name="T6" fmla="*/ 2438400 w 21600"/>
              <a:gd name="T7" fmla="*/ 0 h 21600"/>
              <a:gd name="T8" fmla="*/ 0 60000 65536"/>
              <a:gd name="T9" fmla="*/ 0 60000 65536"/>
              <a:gd name="T10" fmla="*/ 0 60000 65536"/>
              <a:gd name="T11" fmla="*/ 0 60000 65536"/>
              <a:gd name="T12" fmla="*/ 2612 w 21600"/>
              <a:gd name="T13" fmla="*/ 2612 h 21600"/>
              <a:gd name="T14" fmla="*/ 18988 w 21600"/>
              <a:gd name="T15" fmla="*/ 18988 h 21600"/>
            </a:gdLst>
            <a:ahLst/>
            <a:cxnLst>
              <a:cxn ang="T8">
                <a:pos x="T0" y="T1"/>
              </a:cxn>
              <a:cxn ang="T9">
                <a:pos x="T2" y="T3"/>
              </a:cxn>
              <a:cxn ang="T10">
                <a:pos x="T4" y="T5"/>
              </a:cxn>
              <a:cxn ang="T11">
                <a:pos x="T6" y="T7"/>
              </a:cxn>
            </a:cxnLst>
            <a:rect l="T12" t="T13" r="T14" b="T15"/>
            <a:pathLst>
              <a:path w="21600" h="21600">
                <a:moveTo>
                  <a:pt x="0" y="0"/>
                </a:moveTo>
                <a:lnTo>
                  <a:pt x="1624" y="21600"/>
                </a:lnTo>
                <a:lnTo>
                  <a:pt x="19976" y="21600"/>
                </a:lnTo>
                <a:lnTo>
                  <a:pt x="21600" y="0"/>
                </a:lnTo>
                <a:close/>
              </a:path>
            </a:pathLst>
          </a:custGeom>
          <a:solidFill>
            <a:schemeClr val="bg1">
              <a:alpha val="10196"/>
            </a:schemeClr>
          </a:solidFill>
          <a:ln w="9525">
            <a:noFill/>
            <a:miter lim="800000"/>
            <a:headEnd/>
            <a:tailEnd/>
          </a:ln>
        </p:spPr>
        <p:txBody>
          <a:bodyPr vert="eaVert" lIns="91448" tIns="0" rIns="91448" bIns="0" anchor="ctr"/>
          <a:lstStyle/>
          <a:p>
            <a:pPr algn="ctr" defTabSz="914460" fontAlgn="base">
              <a:spcBef>
                <a:spcPct val="0"/>
              </a:spcBef>
              <a:spcAft>
                <a:spcPct val="0"/>
              </a:spcAft>
            </a:pPr>
            <a:endParaRPr lang="en-US" sz="1600" dirty="0">
              <a:solidFill>
                <a:srgbClr val="3DB5F1"/>
              </a:solidFill>
              <a:cs typeface="Segoe UI" pitchFamily="34" charset="0"/>
            </a:endParaRPr>
          </a:p>
        </p:txBody>
      </p:sp>
      <p:sp>
        <p:nvSpPr>
          <p:cNvPr id="3" name="AutoShape 2"/>
          <p:cNvSpPr>
            <a:spLocks noChangeArrowheads="1"/>
          </p:cNvSpPr>
          <p:nvPr/>
        </p:nvSpPr>
        <p:spPr bwMode="auto">
          <a:xfrm rot="-5400000">
            <a:off x="1483505" y="2179766"/>
            <a:ext cx="3897772" cy="1214242"/>
          </a:xfrm>
          <a:custGeom>
            <a:avLst/>
            <a:gdLst>
              <a:gd name="T0" fmla="*/ 4693469 w 21600"/>
              <a:gd name="T1" fmla="*/ 800894 h 21600"/>
              <a:gd name="T2" fmla="*/ 2438400 w 21600"/>
              <a:gd name="T3" fmla="*/ 1601787 h 21600"/>
              <a:gd name="T4" fmla="*/ 183332 w 21600"/>
              <a:gd name="T5" fmla="*/ 800894 h 21600"/>
              <a:gd name="T6" fmla="*/ 2438400 w 21600"/>
              <a:gd name="T7" fmla="*/ 0 h 21600"/>
              <a:gd name="T8" fmla="*/ 0 60000 65536"/>
              <a:gd name="T9" fmla="*/ 0 60000 65536"/>
              <a:gd name="T10" fmla="*/ 0 60000 65536"/>
              <a:gd name="T11" fmla="*/ 0 60000 65536"/>
              <a:gd name="T12" fmla="*/ 2612 w 21600"/>
              <a:gd name="T13" fmla="*/ 2612 h 21600"/>
              <a:gd name="T14" fmla="*/ 18988 w 21600"/>
              <a:gd name="T15" fmla="*/ 18988 h 21600"/>
            </a:gdLst>
            <a:ahLst/>
            <a:cxnLst>
              <a:cxn ang="T8">
                <a:pos x="T0" y="T1"/>
              </a:cxn>
              <a:cxn ang="T9">
                <a:pos x="T2" y="T3"/>
              </a:cxn>
              <a:cxn ang="T10">
                <a:pos x="T4" y="T5"/>
              </a:cxn>
              <a:cxn ang="T11">
                <a:pos x="T6" y="T7"/>
              </a:cxn>
            </a:cxnLst>
            <a:rect l="T12" t="T13" r="T14" b="T15"/>
            <a:pathLst>
              <a:path w="21600" h="21600">
                <a:moveTo>
                  <a:pt x="0" y="0"/>
                </a:moveTo>
                <a:lnTo>
                  <a:pt x="1624" y="21600"/>
                </a:lnTo>
                <a:lnTo>
                  <a:pt x="19976" y="21600"/>
                </a:lnTo>
                <a:lnTo>
                  <a:pt x="21600" y="0"/>
                </a:lnTo>
                <a:close/>
              </a:path>
            </a:pathLst>
          </a:custGeom>
          <a:solidFill>
            <a:schemeClr val="bg1">
              <a:alpha val="10196"/>
            </a:schemeClr>
          </a:solidFill>
          <a:ln w="9525">
            <a:noFill/>
            <a:miter lim="800000"/>
            <a:headEnd/>
            <a:tailEnd/>
          </a:ln>
        </p:spPr>
        <p:txBody>
          <a:bodyPr vert="eaVert" lIns="91448" tIns="0" rIns="91448" bIns="0" anchor="ctr"/>
          <a:lstStyle/>
          <a:p>
            <a:pPr algn="ctr" defTabSz="914460" fontAlgn="base">
              <a:spcBef>
                <a:spcPct val="0"/>
              </a:spcBef>
              <a:spcAft>
                <a:spcPct val="0"/>
              </a:spcAft>
            </a:pPr>
            <a:endParaRPr lang="en-US" sz="1600" dirty="0">
              <a:solidFill>
                <a:srgbClr val="3DB5F1"/>
              </a:solidFill>
              <a:cs typeface="Segoe UI" pitchFamily="34" charset="0"/>
            </a:endParaRPr>
          </a:p>
        </p:txBody>
      </p:sp>
      <p:sp>
        <p:nvSpPr>
          <p:cNvPr id="5" name="Title 1"/>
          <p:cNvSpPr txBox="1">
            <a:spLocks/>
          </p:cNvSpPr>
          <p:nvPr/>
        </p:nvSpPr>
        <p:spPr>
          <a:xfrm>
            <a:off x="177817" y="242007"/>
            <a:ext cx="4716155" cy="609399"/>
          </a:xfrm>
          <a:prstGeom prst="rect">
            <a:avLst/>
          </a:prstGeom>
        </p:spPr>
        <p:txBody>
          <a:bodyPr lIns="91448" tIns="45725" rIns="91448" bIns="45725"/>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zh-CN" altLang="en-US" sz="3200" b="1" dirty="0" smtClean="0">
                <a:latin typeface="微软雅黑" panose="020B0503020204020204" pitchFamily="34" charset="-122"/>
                <a:ea typeface="微软雅黑" panose="020B0503020204020204" pitchFamily="34" charset="-122"/>
              </a:rPr>
              <a:t>瑞信</a:t>
            </a:r>
            <a:r>
              <a:rPr lang="en-US" altLang="zh-CN" sz="3200" b="1" dirty="0" smtClean="0">
                <a:latin typeface="微软雅黑" panose="020B0503020204020204" pitchFamily="34" charset="-122"/>
                <a:ea typeface="微软雅黑" panose="020B0503020204020204" pitchFamily="34" charset="-122"/>
              </a:rPr>
              <a:t>CDP</a:t>
            </a:r>
            <a:r>
              <a:rPr lang="zh-CN" altLang="en-US" sz="3200" b="1" dirty="0" smtClean="0">
                <a:latin typeface="微软雅黑" panose="020B0503020204020204" pitchFamily="34" charset="-122"/>
                <a:ea typeface="微软雅黑" panose="020B0503020204020204" pitchFamily="34" charset="-122"/>
              </a:rPr>
              <a:t>系统部署及应用</a:t>
            </a:r>
            <a:endParaRPr lang="en-US" sz="3200" b="1" dirty="0">
              <a:latin typeface="微软雅黑" panose="020B0503020204020204" pitchFamily="34" charset="-122"/>
              <a:ea typeface="微软雅黑" panose="020B0503020204020204" pitchFamily="34" charset="-122"/>
            </a:endParaRPr>
          </a:p>
        </p:txBody>
      </p:sp>
      <p:sp>
        <p:nvSpPr>
          <p:cNvPr id="6" name="Freeform 132"/>
          <p:cNvSpPr>
            <a:spLocks/>
          </p:cNvSpPr>
          <p:nvPr/>
        </p:nvSpPr>
        <p:spPr bwMode="gray">
          <a:xfrm>
            <a:off x="4192783" y="2529717"/>
            <a:ext cx="1006737" cy="236539"/>
          </a:xfrm>
          <a:custGeom>
            <a:avLst/>
            <a:gdLst>
              <a:gd name="T0" fmla="*/ 2147483647 w 364"/>
              <a:gd name="T1" fmla="*/ 2147483647 h 86"/>
              <a:gd name="T2" fmla="*/ 2147483647 w 364"/>
              <a:gd name="T3" fmla="*/ 2147483647 h 86"/>
              <a:gd name="T4" fmla="*/ 2147483647 w 364"/>
              <a:gd name="T5" fmla="*/ 2147483647 h 86"/>
              <a:gd name="T6" fmla="*/ 2147483647 w 364"/>
              <a:gd name="T7" fmla="*/ 2147483647 h 86"/>
              <a:gd name="T8" fmla="*/ 2147483647 w 364"/>
              <a:gd name="T9" fmla="*/ 2147483647 h 86"/>
              <a:gd name="T10" fmla="*/ 2147483647 w 364"/>
              <a:gd name="T11" fmla="*/ 2147483647 h 86"/>
              <a:gd name="T12" fmla="*/ 2147483647 w 364"/>
              <a:gd name="T13" fmla="*/ 2147483647 h 86"/>
              <a:gd name="T14" fmla="*/ 2147483647 w 364"/>
              <a:gd name="T15" fmla="*/ 2147483647 h 86"/>
              <a:gd name="T16" fmla="*/ 2147483647 w 364"/>
              <a:gd name="T17" fmla="*/ 2147483647 h 86"/>
              <a:gd name="T18" fmla="*/ 2147483647 w 364"/>
              <a:gd name="T19" fmla="*/ 2147483647 h 86"/>
              <a:gd name="T20" fmla="*/ 2147483647 w 364"/>
              <a:gd name="T21" fmla="*/ 2147483647 h 86"/>
              <a:gd name="T22" fmla="*/ 2147483647 w 364"/>
              <a:gd name="T23" fmla="*/ 2147483647 h 86"/>
              <a:gd name="T24" fmla="*/ 2147483647 w 364"/>
              <a:gd name="T25" fmla="*/ 2147483647 h 86"/>
              <a:gd name="T26" fmla="*/ 2147483647 w 364"/>
              <a:gd name="T27" fmla="*/ 2147483647 h 86"/>
              <a:gd name="T28" fmla="*/ 0 w 364"/>
              <a:gd name="T29" fmla="*/ 2147483647 h 86"/>
              <a:gd name="T30" fmla="*/ 2147483647 w 364"/>
              <a:gd name="T31" fmla="*/ 2147483647 h 86"/>
              <a:gd name="T32" fmla="*/ 2147483647 w 364"/>
              <a:gd name="T33" fmla="*/ 2147483647 h 86"/>
              <a:gd name="T34" fmla="*/ 2147483647 w 364"/>
              <a:gd name="T35" fmla="*/ 0 h 86"/>
              <a:gd name="T36" fmla="*/ 2147483647 w 364"/>
              <a:gd name="T37" fmla="*/ 2147483647 h 86"/>
              <a:gd name="T38" fmla="*/ 2147483647 w 364"/>
              <a:gd name="T39" fmla="*/ 2147483647 h 86"/>
              <a:gd name="T40" fmla="*/ 2147483647 w 364"/>
              <a:gd name="T41" fmla="*/ 2147483647 h 86"/>
              <a:gd name="T42" fmla="*/ 2147483647 w 364"/>
              <a:gd name="T43" fmla="*/ 2147483647 h 86"/>
              <a:gd name="T44" fmla="*/ 2147483647 w 364"/>
              <a:gd name="T45" fmla="*/ 2147483647 h 86"/>
              <a:gd name="T46" fmla="*/ 2147483647 w 364"/>
              <a:gd name="T47" fmla="*/ 0 h 86"/>
              <a:gd name="T48" fmla="*/ 2147483647 w 364"/>
              <a:gd name="T49" fmla="*/ 2147483647 h 86"/>
              <a:gd name="T50" fmla="*/ 2147483647 w 364"/>
              <a:gd name="T51" fmla="*/ 2147483647 h 86"/>
              <a:gd name="T52" fmla="*/ 2147483647 w 364"/>
              <a:gd name="T53" fmla="*/ 2147483647 h 86"/>
              <a:gd name="T54" fmla="*/ 2147483647 w 364"/>
              <a:gd name="T55" fmla="*/ 2147483647 h 86"/>
              <a:gd name="T56" fmla="*/ 2147483647 w 364"/>
              <a:gd name="T57" fmla="*/ 2147483647 h 86"/>
              <a:gd name="T58" fmla="*/ 2147483647 w 364"/>
              <a:gd name="T59" fmla="*/ 2147483647 h 86"/>
              <a:gd name="T60" fmla="*/ 2147483647 w 364"/>
              <a:gd name="T61" fmla="*/ 2147483647 h 86"/>
              <a:gd name="T62" fmla="*/ 2147483647 w 364"/>
              <a:gd name="T63" fmla="*/ 2147483647 h 86"/>
              <a:gd name="T64" fmla="*/ 2147483647 w 364"/>
              <a:gd name="T65" fmla="*/ 2147483647 h 86"/>
              <a:gd name="T66" fmla="*/ 2147483647 w 364"/>
              <a:gd name="T67" fmla="*/ 2147483647 h 86"/>
              <a:gd name="T68" fmla="*/ 2147483647 w 364"/>
              <a:gd name="T69" fmla="*/ 2147483647 h 86"/>
              <a:gd name="T70" fmla="*/ 2147483647 w 364"/>
              <a:gd name="T71" fmla="*/ 2147483647 h 86"/>
              <a:gd name="T72" fmla="*/ 2147483647 w 364"/>
              <a:gd name="T73" fmla="*/ 2147483647 h 86"/>
              <a:gd name="T74" fmla="*/ 2147483647 w 364"/>
              <a:gd name="T75" fmla="*/ 2147483647 h 86"/>
              <a:gd name="T76" fmla="*/ 2147483647 w 364"/>
              <a:gd name="T77" fmla="*/ 2147483647 h 86"/>
              <a:gd name="T78" fmla="*/ 2147483647 w 364"/>
              <a:gd name="T79" fmla="*/ 2147483647 h 86"/>
              <a:gd name="T80" fmla="*/ 2147483647 w 364"/>
              <a:gd name="T81" fmla="*/ 2147483647 h 86"/>
              <a:gd name="T82" fmla="*/ 2147483647 w 364"/>
              <a:gd name="T83" fmla="*/ 2147483647 h 86"/>
              <a:gd name="T84" fmla="*/ 2147483647 w 364"/>
              <a:gd name="T85" fmla="*/ 2147483647 h 86"/>
              <a:gd name="T86" fmla="*/ 2147483647 w 364"/>
              <a:gd name="T87" fmla="*/ 2147483647 h 86"/>
              <a:gd name="T88" fmla="*/ 2147483647 w 364"/>
              <a:gd name="T89" fmla="*/ 2147483647 h 86"/>
              <a:gd name="T90" fmla="*/ 2147483647 w 364"/>
              <a:gd name="T91" fmla="*/ 2147483647 h 86"/>
              <a:gd name="T92" fmla="*/ 2147483647 w 364"/>
              <a:gd name="T93" fmla="*/ 2147483647 h 86"/>
              <a:gd name="T94" fmla="*/ 2147483647 w 364"/>
              <a:gd name="T95" fmla="*/ 2147483647 h 86"/>
              <a:gd name="T96" fmla="*/ 2147483647 w 364"/>
              <a:gd name="T97" fmla="*/ 2147483647 h 86"/>
              <a:gd name="T98" fmla="*/ 2147483647 w 364"/>
              <a:gd name="T99" fmla="*/ 2147483647 h 86"/>
              <a:gd name="T100" fmla="*/ 2147483647 w 364"/>
              <a:gd name="T101" fmla="*/ 2147483647 h 86"/>
              <a:gd name="T102" fmla="*/ 2147483647 w 364"/>
              <a:gd name="T103" fmla="*/ 2147483647 h 86"/>
              <a:gd name="T104" fmla="*/ 2147483647 w 364"/>
              <a:gd name="T105" fmla="*/ 2147483647 h 86"/>
              <a:gd name="T106" fmla="*/ 2147483647 w 364"/>
              <a:gd name="T107" fmla="*/ 2147483647 h 86"/>
              <a:gd name="T108" fmla="*/ 2147483647 w 364"/>
              <a:gd name="T109" fmla="*/ 2147483647 h 86"/>
              <a:gd name="T110" fmla="*/ 2147483647 w 364"/>
              <a:gd name="T111" fmla="*/ 2147483647 h 86"/>
              <a:gd name="T112" fmla="*/ 2147483647 w 364"/>
              <a:gd name="T113" fmla="*/ 2147483647 h 86"/>
              <a:gd name="T114" fmla="*/ 2147483647 w 364"/>
              <a:gd name="T115" fmla="*/ 2147483647 h 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64"/>
              <a:gd name="T175" fmla="*/ 0 h 86"/>
              <a:gd name="T176" fmla="*/ 364 w 364"/>
              <a:gd name="T177" fmla="*/ 86 h 8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64" h="86">
                <a:moveTo>
                  <a:pt x="296" y="6"/>
                </a:moveTo>
                <a:lnTo>
                  <a:pt x="334" y="44"/>
                </a:lnTo>
                <a:lnTo>
                  <a:pt x="296" y="82"/>
                </a:lnTo>
                <a:lnTo>
                  <a:pt x="326" y="82"/>
                </a:lnTo>
                <a:lnTo>
                  <a:pt x="364" y="44"/>
                </a:lnTo>
                <a:lnTo>
                  <a:pt x="326" y="6"/>
                </a:lnTo>
                <a:lnTo>
                  <a:pt x="296" y="6"/>
                </a:lnTo>
                <a:lnTo>
                  <a:pt x="180" y="56"/>
                </a:lnTo>
                <a:lnTo>
                  <a:pt x="178" y="54"/>
                </a:lnTo>
                <a:lnTo>
                  <a:pt x="154" y="54"/>
                </a:lnTo>
                <a:lnTo>
                  <a:pt x="152" y="58"/>
                </a:lnTo>
                <a:lnTo>
                  <a:pt x="162" y="64"/>
                </a:lnTo>
                <a:lnTo>
                  <a:pt x="158" y="70"/>
                </a:lnTo>
                <a:lnTo>
                  <a:pt x="148" y="64"/>
                </a:lnTo>
                <a:lnTo>
                  <a:pt x="138" y="70"/>
                </a:lnTo>
                <a:lnTo>
                  <a:pt x="128" y="74"/>
                </a:lnTo>
                <a:lnTo>
                  <a:pt x="128" y="86"/>
                </a:lnTo>
                <a:lnTo>
                  <a:pt x="120" y="86"/>
                </a:lnTo>
                <a:lnTo>
                  <a:pt x="120" y="74"/>
                </a:lnTo>
                <a:lnTo>
                  <a:pt x="114" y="72"/>
                </a:lnTo>
                <a:lnTo>
                  <a:pt x="108" y="70"/>
                </a:lnTo>
                <a:lnTo>
                  <a:pt x="100" y="76"/>
                </a:lnTo>
                <a:lnTo>
                  <a:pt x="96" y="72"/>
                </a:lnTo>
                <a:lnTo>
                  <a:pt x="102" y="64"/>
                </a:lnTo>
                <a:lnTo>
                  <a:pt x="96" y="56"/>
                </a:lnTo>
                <a:lnTo>
                  <a:pt x="96" y="54"/>
                </a:lnTo>
                <a:lnTo>
                  <a:pt x="70" y="54"/>
                </a:lnTo>
                <a:lnTo>
                  <a:pt x="68" y="58"/>
                </a:lnTo>
                <a:lnTo>
                  <a:pt x="78" y="64"/>
                </a:lnTo>
                <a:lnTo>
                  <a:pt x="74" y="70"/>
                </a:lnTo>
                <a:lnTo>
                  <a:pt x="64" y="64"/>
                </a:lnTo>
                <a:lnTo>
                  <a:pt x="56" y="70"/>
                </a:lnTo>
                <a:lnTo>
                  <a:pt x="46" y="74"/>
                </a:lnTo>
                <a:lnTo>
                  <a:pt x="44" y="86"/>
                </a:lnTo>
                <a:lnTo>
                  <a:pt x="36" y="86"/>
                </a:lnTo>
                <a:lnTo>
                  <a:pt x="36" y="74"/>
                </a:lnTo>
                <a:lnTo>
                  <a:pt x="30" y="72"/>
                </a:lnTo>
                <a:lnTo>
                  <a:pt x="24" y="70"/>
                </a:lnTo>
                <a:lnTo>
                  <a:pt x="16" y="76"/>
                </a:lnTo>
                <a:lnTo>
                  <a:pt x="12" y="72"/>
                </a:lnTo>
                <a:lnTo>
                  <a:pt x="18" y="64"/>
                </a:lnTo>
                <a:lnTo>
                  <a:pt x="14" y="56"/>
                </a:lnTo>
                <a:lnTo>
                  <a:pt x="10" y="50"/>
                </a:lnTo>
                <a:lnTo>
                  <a:pt x="0" y="50"/>
                </a:lnTo>
                <a:lnTo>
                  <a:pt x="0" y="42"/>
                </a:lnTo>
                <a:lnTo>
                  <a:pt x="10" y="40"/>
                </a:lnTo>
                <a:lnTo>
                  <a:pt x="10" y="34"/>
                </a:lnTo>
                <a:lnTo>
                  <a:pt x="14" y="28"/>
                </a:lnTo>
                <a:lnTo>
                  <a:pt x="4" y="20"/>
                </a:lnTo>
                <a:lnTo>
                  <a:pt x="8" y="16"/>
                </a:lnTo>
                <a:lnTo>
                  <a:pt x="18" y="20"/>
                </a:lnTo>
                <a:lnTo>
                  <a:pt x="26" y="14"/>
                </a:lnTo>
                <a:lnTo>
                  <a:pt x="36" y="12"/>
                </a:lnTo>
                <a:lnTo>
                  <a:pt x="38" y="0"/>
                </a:lnTo>
                <a:lnTo>
                  <a:pt x="44" y="0"/>
                </a:lnTo>
                <a:lnTo>
                  <a:pt x="46" y="12"/>
                </a:lnTo>
                <a:lnTo>
                  <a:pt x="52" y="14"/>
                </a:lnTo>
                <a:lnTo>
                  <a:pt x="58" y="16"/>
                </a:lnTo>
                <a:lnTo>
                  <a:pt x="64" y="8"/>
                </a:lnTo>
                <a:lnTo>
                  <a:pt x="70" y="14"/>
                </a:lnTo>
                <a:lnTo>
                  <a:pt x="64" y="22"/>
                </a:lnTo>
                <a:lnTo>
                  <a:pt x="68" y="28"/>
                </a:lnTo>
                <a:lnTo>
                  <a:pt x="70" y="32"/>
                </a:lnTo>
                <a:lnTo>
                  <a:pt x="96" y="32"/>
                </a:lnTo>
                <a:lnTo>
                  <a:pt x="96" y="28"/>
                </a:lnTo>
                <a:lnTo>
                  <a:pt x="88" y="20"/>
                </a:lnTo>
                <a:lnTo>
                  <a:pt x="92" y="16"/>
                </a:lnTo>
                <a:lnTo>
                  <a:pt x="102" y="20"/>
                </a:lnTo>
                <a:lnTo>
                  <a:pt x="110" y="14"/>
                </a:lnTo>
                <a:lnTo>
                  <a:pt x="120" y="12"/>
                </a:lnTo>
                <a:lnTo>
                  <a:pt x="122" y="0"/>
                </a:lnTo>
                <a:lnTo>
                  <a:pt x="128" y="0"/>
                </a:lnTo>
                <a:lnTo>
                  <a:pt x="128" y="12"/>
                </a:lnTo>
                <a:lnTo>
                  <a:pt x="136" y="14"/>
                </a:lnTo>
                <a:lnTo>
                  <a:pt x="142" y="16"/>
                </a:lnTo>
                <a:lnTo>
                  <a:pt x="148" y="8"/>
                </a:lnTo>
                <a:lnTo>
                  <a:pt x="154" y="14"/>
                </a:lnTo>
                <a:lnTo>
                  <a:pt x="148" y="22"/>
                </a:lnTo>
                <a:lnTo>
                  <a:pt x="152" y="28"/>
                </a:lnTo>
                <a:lnTo>
                  <a:pt x="154" y="32"/>
                </a:lnTo>
                <a:lnTo>
                  <a:pt x="178" y="32"/>
                </a:lnTo>
                <a:lnTo>
                  <a:pt x="180" y="28"/>
                </a:lnTo>
                <a:lnTo>
                  <a:pt x="172" y="20"/>
                </a:lnTo>
                <a:lnTo>
                  <a:pt x="174" y="16"/>
                </a:lnTo>
                <a:lnTo>
                  <a:pt x="186" y="20"/>
                </a:lnTo>
                <a:lnTo>
                  <a:pt x="194" y="14"/>
                </a:lnTo>
                <a:lnTo>
                  <a:pt x="204" y="12"/>
                </a:lnTo>
                <a:lnTo>
                  <a:pt x="206" y="0"/>
                </a:lnTo>
                <a:lnTo>
                  <a:pt x="212" y="0"/>
                </a:lnTo>
                <a:lnTo>
                  <a:pt x="212" y="12"/>
                </a:lnTo>
                <a:lnTo>
                  <a:pt x="218" y="14"/>
                </a:lnTo>
                <a:lnTo>
                  <a:pt x="224" y="16"/>
                </a:lnTo>
                <a:lnTo>
                  <a:pt x="232" y="8"/>
                </a:lnTo>
                <a:lnTo>
                  <a:pt x="238" y="14"/>
                </a:lnTo>
                <a:lnTo>
                  <a:pt x="232" y="22"/>
                </a:lnTo>
                <a:lnTo>
                  <a:pt x="236" y="28"/>
                </a:lnTo>
                <a:lnTo>
                  <a:pt x="238" y="32"/>
                </a:lnTo>
                <a:lnTo>
                  <a:pt x="276" y="32"/>
                </a:lnTo>
                <a:lnTo>
                  <a:pt x="250" y="6"/>
                </a:lnTo>
                <a:lnTo>
                  <a:pt x="280" y="6"/>
                </a:lnTo>
                <a:lnTo>
                  <a:pt x="320" y="44"/>
                </a:lnTo>
                <a:lnTo>
                  <a:pt x="280" y="82"/>
                </a:lnTo>
                <a:lnTo>
                  <a:pt x="250" y="82"/>
                </a:lnTo>
                <a:lnTo>
                  <a:pt x="278" y="54"/>
                </a:lnTo>
                <a:lnTo>
                  <a:pt x="238" y="54"/>
                </a:lnTo>
                <a:lnTo>
                  <a:pt x="236" y="58"/>
                </a:lnTo>
                <a:lnTo>
                  <a:pt x="244" y="64"/>
                </a:lnTo>
                <a:lnTo>
                  <a:pt x="242" y="70"/>
                </a:lnTo>
                <a:lnTo>
                  <a:pt x="230" y="64"/>
                </a:lnTo>
                <a:lnTo>
                  <a:pt x="222" y="70"/>
                </a:lnTo>
                <a:lnTo>
                  <a:pt x="212" y="74"/>
                </a:lnTo>
                <a:lnTo>
                  <a:pt x="210" y="86"/>
                </a:lnTo>
                <a:lnTo>
                  <a:pt x="204" y="86"/>
                </a:lnTo>
                <a:lnTo>
                  <a:pt x="204" y="74"/>
                </a:lnTo>
                <a:lnTo>
                  <a:pt x="198" y="72"/>
                </a:lnTo>
                <a:lnTo>
                  <a:pt x="192" y="70"/>
                </a:lnTo>
                <a:lnTo>
                  <a:pt x="184" y="76"/>
                </a:lnTo>
                <a:lnTo>
                  <a:pt x="178" y="72"/>
                </a:lnTo>
                <a:lnTo>
                  <a:pt x="184" y="64"/>
                </a:lnTo>
                <a:lnTo>
                  <a:pt x="180" y="56"/>
                </a:lnTo>
                <a:lnTo>
                  <a:pt x="296" y="6"/>
                </a:lnTo>
                <a:lnTo>
                  <a:pt x="26" y="50"/>
                </a:lnTo>
                <a:lnTo>
                  <a:pt x="26" y="44"/>
                </a:lnTo>
                <a:lnTo>
                  <a:pt x="26" y="38"/>
                </a:lnTo>
                <a:lnTo>
                  <a:pt x="28" y="32"/>
                </a:lnTo>
                <a:lnTo>
                  <a:pt x="34" y="28"/>
                </a:lnTo>
                <a:lnTo>
                  <a:pt x="40" y="28"/>
                </a:lnTo>
                <a:lnTo>
                  <a:pt x="46" y="28"/>
                </a:lnTo>
                <a:lnTo>
                  <a:pt x="50" y="30"/>
                </a:lnTo>
                <a:lnTo>
                  <a:pt x="54" y="36"/>
                </a:lnTo>
                <a:lnTo>
                  <a:pt x="56" y="42"/>
                </a:lnTo>
                <a:lnTo>
                  <a:pt x="56" y="48"/>
                </a:lnTo>
                <a:lnTo>
                  <a:pt x="52" y="52"/>
                </a:lnTo>
                <a:lnTo>
                  <a:pt x="48" y="56"/>
                </a:lnTo>
                <a:lnTo>
                  <a:pt x="42" y="58"/>
                </a:lnTo>
                <a:lnTo>
                  <a:pt x="36" y="58"/>
                </a:lnTo>
                <a:lnTo>
                  <a:pt x="30" y="54"/>
                </a:lnTo>
                <a:lnTo>
                  <a:pt x="26" y="50"/>
                </a:lnTo>
                <a:lnTo>
                  <a:pt x="296" y="6"/>
                </a:lnTo>
                <a:lnTo>
                  <a:pt x="110" y="50"/>
                </a:lnTo>
                <a:lnTo>
                  <a:pt x="108" y="44"/>
                </a:lnTo>
                <a:lnTo>
                  <a:pt x="110" y="38"/>
                </a:lnTo>
                <a:lnTo>
                  <a:pt x="112" y="32"/>
                </a:lnTo>
                <a:lnTo>
                  <a:pt x="118" y="28"/>
                </a:lnTo>
                <a:lnTo>
                  <a:pt x="124" y="28"/>
                </a:lnTo>
                <a:lnTo>
                  <a:pt x="128" y="28"/>
                </a:lnTo>
                <a:lnTo>
                  <a:pt x="134" y="30"/>
                </a:lnTo>
                <a:lnTo>
                  <a:pt x="138" y="36"/>
                </a:lnTo>
                <a:lnTo>
                  <a:pt x="140" y="42"/>
                </a:lnTo>
                <a:lnTo>
                  <a:pt x="138" y="48"/>
                </a:lnTo>
                <a:lnTo>
                  <a:pt x="136" y="52"/>
                </a:lnTo>
                <a:lnTo>
                  <a:pt x="132" y="56"/>
                </a:lnTo>
                <a:lnTo>
                  <a:pt x="126" y="58"/>
                </a:lnTo>
                <a:lnTo>
                  <a:pt x="120" y="58"/>
                </a:lnTo>
                <a:lnTo>
                  <a:pt x="114" y="54"/>
                </a:lnTo>
                <a:lnTo>
                  <a:pt x="110" y="50"/>
                </a:lnTo>
                <a:lnTo>
                  <a:pt x="296" y="6"/>
                </a:lnTo>
                <a:lnTo>
                  <a:pt x="194" y="50"/>
                </a:lnTo>
                <a:lnTo>
                  <a:pt x="192" y="44"/>
                </a:lnTo>
                <a:lnTo>
                  <a:pt x="194" y="38"/>
                </a:lnTo>
                <a:lnTo>
                  <a:pt x="196" y="32"/>
                </a:lnTo>
                <a:lnTo>
                  <a:pt x="200" y="28"/>
                </a:lnTo>
                <a:lnTo>
                  <a:pt x="206" y="28"/>
                </a:lnTo>
                <a:lnTo>
                  <a:pt x="212" y="28"/>
                </a:lnTo>
                <a:lnTo>
                  <a:pt x="218" y="30"/>
                </a:lnTo>
                <a:lnTo>
                  <a:pt x="222" y="36"/>
                </a:lnTo>
                <a:lnTo>
                  <a:pt x="222" y="42"/>
                </a:lnTo>
                <a:lnTo>
                  <a:pt x="222" y="48"/>
                </a:lnTo>
                <a:lnTo>
                  <a:pt x="220" y="52"/>
                </a:lnTo>
                <a:lnTo>
                  <a:pt x="214" y="56"/>
                </a:lnTo>
                <a:lnTo>
                  <a:pt x="208" y="58"/>
                </a:lnTo>
                <a:lnTo>
                  <a:pt x="202" y="58"/>
                </a:lnTo>
                <a:lnTo>
                  <a:pt x="198" y="54"/>
                </a:lnTo>
                <a:lnTo>
                  <a:pt x="194" y="50"/>
                </a:lnTo>
                <a:lnTo>
                  <a:pt x="296" y="6"/>
                </a:lnTo>
                <a:close/>
              </a:path>
            </a:pathLst>
          </a:custGeom>
          <a:solidFill>
            <a:srgbClr val="FFFFFF"/>
          </a:solidFill>
          <a:ln w="9525">
            <a:noFill/>
            <a:round/>
            <a:headEnd/>
            <a:tailEnd/>
          </a:ln>
        </p:spPr>
        <p:txBody>
          <a:bodyPr lIns="121909" tIns="60955" rIns="121909" bIns="60955"/>
          <a:lstStyle/>
          <a:p>
            <a:pPr defTabSz="912875" fontAlgn="base">
              <a:spcBef>
                <a:spcPct val="0"/>
              </a:spcBef>
              <a:spcAft>
                <a:spcPct val="0"/>
              </a:spcAft>
            </a:pPr>
            <a:endParaRPr lang="en-US" sz="2400">
              <a:solidFill>
                <a:srgbClr val="FFFFFF"/>
              </a:solidFill>
              <a:cs typeface="Arial" charset="0"/>
            </a:endParaRPr>
          </a:p>
        </p:txBody>
      </p:sp>
      <p:grpSp>
        <p:nvGrpSpPr>
          <p:cNvPr id="7" name="Group 167"/>
          <p:cNvGrpSpPr>
            <a:grpSpLocks/>
          </p:cNvGrpSpPr>
          <p:nvPr/>
        </p:nvGrpSpPr>
        <p:grpSpPr bwMode="auto">
          <a:xfrm>
            <a:off x="1493128" y="5117612"/>
            <a:ext cx="651044" cy="534988"/>
            <a:chOff x="2830513" y="1652588"/>
            <a:chExt cx="419100" cy="346075"/>
          </a:xfrm>
        </p:grpSpPr>
        <p:sp>
          <p:nvSpPr>
            <p:cNvPr id="8" name="AutoShape 3"/>
            <p:cNvSpPr>
              <a:spLocks noChangeAspect="1" noChangeArrowheads="1" noTextEdit="1"/>
            </p:cNvSpPr>
            <p:nvPr/>
          </p:nvSpPr>
          <p:spPr bwMode="auto">
            <a:xfrm>
              <a:off x="2830513" y="1652588"/>
              <a:ext cx="419100" cy="346075"/>
            </a:xfrm>
            <a:prstGeom prst="rect">
              <a:avLst/>
            </a:prstGeom>
            <a:noFill/>
            <a:ln w="9525">
              <a:noFill/>
              <a:miter lim="800000"/>
              <a:headEnd/>
              <a:tailEnd/>
            </a:ln>
          </p:spPr>
          <p:txBody>
            <a:bodyPr/>
            <a:lstStyle/>
            <a:p>
              <a:pPr defTabSz="912875" fontAlgn="base">
                <a:spcBef>
                  <a:spcPct val="0"/>
                </a:spcBef>
                <a:spcAft>
                  <a:spcPct val="0"/>
                </a:spcAft>
                <a:defRPr/>
              </a:pPr>
              <a:endParaRPr lang="en-US" sz="1467" kern="0">
                <a:solidFill>
                  <a:srgbClr val="FFFFFF"/>
                </a:solidFill>
                <a:latin typeface="Segoe Light" charset="0"/>
                <a:cs typeface="Arial" charset="0"/>
              </a:endParaRPr>
            </a:p>
          </p:txBody>
        </p:sp>
        <p:sp>
          <p:nvSpPr>
            <p:cNvPr id="9" name="Freeform 5"/>
            <p:cNvSpPr>
              <a:spLocks/>
            </p:cNvSpPr>
            <p:nvPr/>
          </p:nvSpPr>
          <p:spPr bwMode="auto">
            <a:xfrm>
              <a:off x="2856068" y="1684423"/>
              <a:ext cx="161507" cy="224897"/>
            </a:xfrm>
            <a:custGeom>
              <a:avLst/>
              <a:gdLst>
                <a:gd name="T0" fmla="*/ 2147483647 w 102"/>
                <a:gd name="T1" fmla="*/ 2147483647 h 142"/>
                <a:gd name="T2" fmla="*/ 2147483647 w 102"/>
                <a:gd name="T3" fmla="*/ 2147483647 h 142"/>
                <a:gd name="T4" fmla="*/ 2147483647 w 102"/>
                <a:gd name="T5" fmla="*/ 2147483647 h 142"/>
                <a:gd name="T6" fmla="*/ 0 w 102"/>
                <a:gd name="T7" fmla="*/ 2147483647 h 142"/>
                <a:gd name="T8" fmla="*/ 0 w 102"/>
                <a:gd name="T9" fmla="*/ 2147483647 h 142"/>
                <a:gd name="T10" fmla="*/ 2147483647 w 102"/>
                <a:gd name="T11" fmla="*/ 2147483647 h 142"/>
                <a:gd name="T12" fmla="*/ 2147483647 w 102"/>
                <a:gd name="T13" fmla="*/ 0 h 142"/>
                <a:gd name="T14" fmla="*/ 2147483647 w 102"/>
                <a:gd name="T15" fmla="*/ 0 h 142"/>
                <a:gd name="T16" fmla="*/ 2147483647 w 102"/>
                <a:gd name="T17" fmla="*/ 2147483647 h 142"/>
                <a:gd name="T18" fmla="*/ 2147483647 w 102"/>
                <a:gd name="T19" fmla="*/ 2147483647 h 142"/>
                <a:gd name="T20" fmla="*/ 2147483647 w 102"/>
                <a:gd name="T21" fmla="*/ 2147483647 h 142"/>
                <a:gd name="T22" fmla="*/ 2147483647 w 102"/>
                <a:gd name="T23" fmla="*/ 2147483647 h 142"/>
                <a:gd name="T24" fmla="*/ 2147483647 w 102"/>
                <a:gd name="T25" fmla="*/ 2147483647 h 142"/>
                <a:gd name="T26" fmla="*/ 2147483647 w 102"/>
                <a:gd name="T27" fmla="*/ 2147483647 h 142"/>
                <a:gd name="T28" fmla="*/ 2147483647 w 102"/>
                <a:gd name="T29" fmla="*/ 2147483647 h 142"/>
                <a:gd name="T30" fmla="*/ 2147483647 w 102"/>
                <a:gd name="T31" fmla="*/ 2147483647 h 142"/>
                <a:gd name="T32" fmla="*/ 2147483647 w 102"/>
                <a:gd name="T33" fmla="*/ 2147483647 h 142"/>
                <a:gd name="T34" fmla="*/ 2147483647 w 102"/>
                <a:gd name="T35" fmla="*/ 2147483647 h 142"/>
                <a:gd name="T36" fmla="*/ 2147483647 w 102"/>
                <a:gd name="T37" fmla="*/ 2147483647 h 142"/>
                <a:gd name="T38" fmla="*/ 2147483647 w 102"/>
                <a:gd name="T39" fmla="*/ 2147483647 h 142"/>
                <a:gd name="T40" fmla="*/ 2147483647 w 102"/>
                <a:gd name="T41" fmla="*/ 2147483647 h 142"/>
                <a:gd name="T42" fmla="*/ 2147483647 w 102"/>
                <a:gd name="T43" fmla="*/ 2147483647 h 142"/>
                <a:gd name="T44" fmla="*/ 2147483647 w 102"/>
                <a:gd name="T45" fmla="*/ 2147483647 h 142"/>
                <a:gd name="T46" fmla="*/ 2147483647 w 102"/>
                <a:gd name="T47" fmla="*/ 2147483647 h 142"/>
                <a:gd name="T48" fmla="*/ 2147483647 w 102"/>
                <a:gd name="T49" fmla="*/ 2147483647 h 142"/>
                <a:gd name="T50" fmla="*/ 2147483647 w 102"/>
                <a:gd name="T51" fmla="*/ 2147483647 h 142"/>
                <a:gd name="T52" fmla="*/ 2147483647 w 102"/>
                <a:gd name="T53" fmla="*/ 2147483647 h 142"/>
                <a:gd name="T54" fmla="*/ 2147483647 w 102"/>
                <a:gd name="T55" fmla="*/ 2147483647 h 142"/>
                <a:gd name="T56" fmla="*/ 2147483647 w 102"/>
                <a:gd name="T57" fmla="*/ 2147483647 h 142"/>
                <a:gd name="T58" fmla="*/ 2147483647 w 102"/>
                <a:gd name="T59" fmla="*/ 2147483647 h 142"/>
                <a:gd name="T60" fmla="*/ 2147483647 w 102"/>
                <a:gd name="T61" fmla="*/ 2147483647 h 142"/>
                <a:gd name="T62" fmla="*/ 2147483647 w 102"/>
                <a:gd name="T63" fmla="*/ 2147483647 h 142"/>
                <a:gd name="T64" fmla="*/ 2147483647 w 102"/>
                <a:gd name="T65" fmla="*/ 2147483647 h 142"/>
                <a:gd name="T66" fmla="*/ 2147483647 w 102"/>
                <a:gd name="T67" fmla="*/ 2147483647 h 142"/>
                <a:gd name="T68" fmla="*/ 2147483647 w 102"/>
                <a:gd name="T69" fmla="*/ 2147483647 h 142"/>
                <a:gd name="T70" fmla="*/ 2147483647 w 102"/>
                <a:gd name="T71" fmla="*/ 2147483647 h 142"/>
                <a:gd name="T72" fmla="*/ 2147483647 w 102"/>
                <a:gd name="T73" fmla="*/ 2147483647 h 142"/>
                <a:gd name="T74" fmla="*/ 2147483647 w 102"/>
                <a:gd name="T75" fmla="*/ 2147483647 h 142"/>
                <a:gd name="T76" fmla="*/ 2147483647 w 102"/>
                <a:gd name="T77" fmla="*/ 2147483647 h 142"/>
                <a:gd name="T78" fmla="*/ 2147483647 w 102"/>
                <a:gd name="T79" fmla="*/ 2147483647 h 142"/>
                <a:gd name="T80" fmla="*/ 2147483647 w 102"/>
                <a:gd name="T81" fmla="*/ 2147483647 h 142"/>
                <a:gd name="T82" fmla="*/ 2147483647 w 102"/>
                <a:gd name="T83" fmla="*/ 2147483647 h 142"/>
                <a:gd name="T84" fmla="*/ 2147483647 w 102"/>
                <a:gd name="T85" fmla="*/ 2147483647 h 142"/>
                <a:gd name="T86" fmla="*/ 2147483647 w 102"/>
                <a:gd name="T87" fmla="*/ 2147483647 h 142"/>
                <a:gd name="T88" fmla="*/ 2147483647 w 102"/>
                <a:gd name="T89" fmla="*/ 2147483647 h 142"/>
                <a:gd name="T90" fmla="*/ 2147483647 w 102"/>
                <a:gd name="T91" fmla="*/ 2147483647 h 142"/>
                <a:gd name="T92" fmla="*/ 2147483647 w 102"/>
                <a:gd name="T93" fmla="*/ 2147483647 h 142"/>
                <a:gd name="T94" fmla="*/ 2147483647 w 102"/>
                <a:gd name="T95" fmla="*/ 2147483647 h 142"/>
                <a:gd name="T96" fmla="*/ 2147483647 w 102"/>
                <a:gd name="T97" fmla="*/ 2147483647 h 142"/>
                <a:gd name="T98" fmla="*/ 2147483647 w 102"/>
                <a:gd name="T99" fmla="*/ 2147483647 h 142"/>
                <a:gd name="T100" fmla="*/ 2147483647 w 102"/>
                <a:gd name="T101" fmla="*/ 2147483647 h 142"/>
                <a:gd name="T102" fmla="*/ 2147483647 w 102"/>
                <a:gd name="T103" fmla="*/ 2147483647 h 142"/>
                <a:gd name="T104" fmla="*/ 2147483647 w 102"/>
                <a:gd name="T105" fmla="*/ 2147483647 h 142"/>
                <a:gd name="T106" fmla="*/ 2147483647 w 102"/>
                <a:gd name="T107" fmla="*/ 2147483647 h 142"/>
                <a:gd name="T108" fmla="*/ 2147483647 w 102"/>
                <a:gd name="T109" fmla="*/ 2147483647 h 142"/>
                <a:gd name="T110" fmla="*/ 2147483647 w 102"/>
                <a:gd name="T111" fmla="*/ 2147483647 h 142"/>
                <a:gd name="T112" fmla="*/ 2147483647 w 102"/>
                <a:gd name="T113" fmla="*/ 2147483647 h 142"/>
                <a:gd name="T114" fmla="*/ 2147483647 w 102"/>
                <a:gd name="T115" fmla="*/ 2147483647 h 142"/>
                <a:gd name="T116" fmla="*/ 2147483647 w 102"/>
                <a:gd name="T117" fmla="*/ 2147483647 h 142"/>
                <a:gd name="T118" fmla="*/ 2147483647 w 102"/>
                <a:gd name="T119" fmla="*/ 2147483647 h 142"/>
                <a:gd name="T120" fmla="*/ 2147483647 w 102"/>
                <a:gd name="T121" fmla="*/ 2147483647 h 14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2"/>
                <a:gd name="T184" fmla="*/ 0 h 142"/>
                <a:gd name="T185" fmla="*/ 102 w 102"/>
                <a:gd name="T186" fmla="*/ 142 h 14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2" h="142">
                  <a:moveTo>
                    <a:pt x="94" y="142"/>
                  </a:moveTo>
                  <a:lnTo>
                    <a:pt x="6" y="142"/>
                  </a:lnTo>
                  <a:lnTo>
                    <a:pt x="2" y="140"/>
                  </a:lnTo>
                  <a:lnTo>
                    <a:pt x="0" y="134"/>
                  </a:lnTo>
                  <a:lnTo>
                    <a:pt x="0" y="8"/>
                  </a:lnTo>
                  <a:lnTo>
                    <a:pt x="2" y="2"/>
                  </a:lnTo>
                  <a:lnTo>
                    <a:pt x="6" y="0"/>
                  </a:lnTo>
                  <a:lnTo>
                    <a:pt x="94" y="0"/>
                  </a:lnTo>
                  <a:lnTo>
                    <a:pt x="100" y="2"/>
                  </a:lnTo>
                  <a:lnTo>
                    <a:pt x="102" y="8"/>
                  </a:lnTo>
                  <a:lnTo>
                    <a:pt x="102" y="134"/>
                  </a:lnTo>
                  <a:lnTo>
                    <a:pt x="100" y="140"/>
                  </a:lnTo>
                  <a:lnTo>
                    <a:pt x="94" y="142"/>
                  </a:lnTo>
                  <a:lnTo>
                    <a:pt x="86" y="74"/>
                  </a:lnTo>
                  <a:lnTo>
                    <a:pt x="88" y="72"/>
                  </a:lnTo>
                  <a:lnTo>
                    <a:pt x="90" y="70"/>
                  </a:lnTo>
                  <a:lnTo>
                    <a:pt x="88" y="66"/>
                  </a:lnTo>
                  <a:lnTo>
                    <a:pt x="86" y="66"/>
                  </a:lnTo>
                  <a:lnTo>
                    <a:pt x="18" y="66"/>
                  </a:lnTo>
                  <a:lnTo>
                    <a:pt x="14" y="66"/>
                  </a:lnTo>
                  <a:lnTo>
                    <a:pt x="14" y="70"/>
                  </a:lnTo>
                  <a:lnTo>
                    <a:pt x="14" y="72"/>
                  </a:lnTo>
                  <a:lnTo>
                    <a:pt x="18" y="74"/>
                  </a:lnTo>
                  <a:lnTo>
                    <a:pt x="86" y="74"/>
                  </a:lnTo>
                  <a:lnTo>
                    <a:pt x="94" y="142"/>
                  </a:lnTo>
                  <a:lnTo>
                    <a:pt x="86" y="48"/>
                  </a:lnTo>
                  <a:lnTo>
                    <a:pt x="88" y="46"/>
                  </a:lnTo>
                  <a:lnTo>
                    <a:pt x="90" y="44"/>
                  </a:lnTo>
                  <a:lnTo>
                    <a:pt x="88" y="40"/>
                  </a:lnTo>
                  <a:lnTo>
                    <a:pt x="86" y="40"/>
                  </a:lnTo>
                  <a:lnTo>
                    <a:pt x="18" y="40"/>
                  </a:lnTo>
                  <a:lnTo>
                    <a:pt x="14" y="40"/>
                  </a:lnTo>
                  <a:lnTo>
                    <a:pt x="14" y="44"/>
                  </a:lnTo>
                  <a:lnTo>
                    <a:pt x="14" y="46"/>
                  </a:lnTo>
                  <a:lnTo>
                    <a:pt x="18" y="48"/>
                  </a:lnTo>
                  <a:lnTo>
                    <a:pt x="86" y="48"/>
                  </a:lnTo>
                  <a:lnTo>
                    <a:pt x="94" y="142"/>
                  </a:lnTo>
                  <a:lnTo>
                    <a:pt x="86" y="100"/>
                  </a:lnTo>
                  <a:lnTo>
                    <a:pt x="18" y="100"/>
                  </a:lnTo>
                  <a:lnTo>
                    <a:pt x="14" y="100"/>
                  </a:lnTo>
                  <a:lnTo>
                    <a:pt x="14" y="96"/>
                  </a:lnTo>
                  <a:lnTo>
                    <a:pt x="14" y="94"/>
                  </a:lnTo>
                  <a:lnTo>
                    <a:pt x="18" y="92"/>
                  </a:lnTo>
                  <a:lnTo>
                    <a:pt x="86" y="92"/>
                  </a:lnTo>
                  <a:lnTo>
                    <a:pt x="88" y="94"/>
                  </a:lnTo>
                  <a:lnTo>
                    <a:pt x="90" y="96"/>
                  </a:lnTo>
                  <a:lnTo>
                    <a:pt x="88" y="100"/>
                  </a:lnTo>
                  <a:lnTo>
                    <a:pt x="86" y="100"/>
                  </a:lnTo>
                  <a:lnTo>
                    <a:pt x="94" y="142"/>
                  </a:lnTo>
                  <a:lnTo>
                    <a:pt x="86" y="128"/>
                  </a:lnTo>
                  <a:lnTo>
                    <a:pt x="18" y="128"/>
                  </a:lnTo>
                  <a:lnTo>
                    <a:pt x="14" y="126"/>
                  </a:lnTo>
                  <a:lnTo>
                    <a:pt x="14" y="124"/>
                  </a:lnTo>
                  <a:lnTo>
                    <a:pt x="14" y="120"/>
                  </a:lnTo>
                  <a:lnTo>
                    <a:pt x="18" y="120"/>
                  </a:lnTo>
                  <a:lnTo>
                    <a:pt x="86" y="120"/>
                  </a:lnTo>
                  <a:lnTo>
                    <a:pt x="88" y="120"/>
                  </a:lnTo>
                  <a:lnTo>
                    <a:pt x="90" y="124"/>
                  </a:lnTo>
                  <a:lnTo>
                    <a:pt x="88" y="126"/>
                  </a:lnTo>
                  <a:lnTo>
                    <a:pt x="86" y="128"/>
                  </a:lnTo>
                  <a:lnTo>
                    <a:pt x="94" y="142"/>
                  </a:lnTo>
                  <a:close/>
                </a:path>
              </a:pathLst>
            </a:custGeom>
            <a:solidFill>
              <a:srgbClr val="FFFFFF"/>
            </a:solidFill>
            <a:ln w="9525">
              <a:noFill/>
              <a:round/>
              <a:headEnd/>
              <a:tailEnd/>
            </a:ln>
          </p:spPr>
          <p:txBody>
            <a:bodyPr/>
            <a:lstStyle/>
            <a:p>
              <a:pPr defTabSz="912875" fontAlgn="base">
                <a:spcBef>
                  <a:spcPct val="0"/>
                </a:spcBef>
                <a:spcAft>
                  <a:spcPct val="0"/>
                </a:spcAft>
              </a:pPr>
              <a:endParaRPr lang="en-US" sz="1467">
                <a:solidFill>
                  <a:srgbClr val="FFFFFF"/>
                </a:solidFill>
                <a:cs typeface="Arial" charset="0"/>
              </a:endParaRPr>
            </a:p>
          </p:txBody>
        </p:sp>
        <p:sp>
          <p:nvSpPr>
            <p:cNvPr id="10" name="Freeform 6"/>
            <p:cNvSpPr>
              <a:spLocks/>
            </p:cNvSpPr>
            <p:nvPr/>
          </p:nvSpPr>
          <p:spPr bwMode="auto">
            <a:xfrm>
              <a:off x="2830513" y="1652588"/>
              <a:ext cx="419100" cy="346075"/>
            </a:xfrm>
            <a:custGeom>
              <a:avLst/>
              <a:gdLst>
                <a:gd name="T0" fmla="*/ 2147483647 w 264"/>
                <a:gd name="T1" fmla="*/ 2147483647 h 218"/>
                <a:gd name="T2" fmla="*/ 2147483647 w 264"/>
                <a:gd name="T3" fmla="*/ 2147483647 h 218"/>
                <a:gd name="T4" fmla="*/ 2147483647 w 264"/>
                <a:gd name="T5" fmla="*/ 2147483647 h 218"/>
                <a:gd name="T6" fmla="*/ 2147483647 w 264"/>
                <a:gd name="T7" fmla="*/ 2147483647 h 218"/>
                <a:gd name="T8" fmla="*/ 2147483647 w 264"/>
                <a:gd name="T9" fmla="*/ 2147483647 h 218"/>
                <a:gd name="T10" fmla="*/ 2147483647 w 264"/>
                <a:gd name="T11" fmla="*/ 2147483647 h 218"/>
                <a:gd name="T12" fmla="*/ 2147483647 w 264"/>
                <a:gd name="T13" fmla="*/ 2147483647 h 218"/>
                <a:gd name="T14" fmla="*/ 2147483647 w 264"/>
                <a:gd name="T15" fmla="*/ 2147483647 h 218"/>
                <a:gd name="T16" fmla="*/ 2147483647 w 264"/>
                <a:gd name="T17" fmla="*/ 2147483647 h 218"/>
                <a:gd name="T18" fmla="*/ 2147483647 w 264"/>
                <a:gd name="T19" fmla="*/ 2147483647 h 218"/>
                <a:gd name="T20" fmla="*/ 2147483647 w 264"/>
                <a:gd name="T21" fmla="*/ 2147483647 h 218"/>
                <a:gd name="T22" fmla="*/ 2147483647 w 264"/>
                <a:gd name="T23" fmla="*/ 2147483647 h 218"/>
                <a:gd name="T24" fmla="*/ 2147483647 w 264"/>
                <a:gd name="T25" fmla="*/ 2147483647 h 218"/>
                <a:gd name="T26" fmla="*/ 2147483647 w 264"/>
                <a:gd name="T27" fmla="*/ 2147483647 h 218"/>
                <a:gd name="T28" fmla="*/ 2147483647 w 264"/>
                <a:gd name="T29" fmla="*/ 2147483647 h 218"/>
                <a:gd name="T30" fmla="*/ 2147483647 w 264"/>
                <a:gd name="T31" fmla="*/ 2147483647 h 218"/>
                <a:gd name="T32" fmla="*/ 2147483647 w 264"/>
                <a:gd name="T33" fmla="*/ 2147483647 h 218"/>
                <a:gd name="T34" fmla="*/ 2147483647 w 264"/>
                <a:gd name="T35" fmla="*/ 2147483647 h 218"/>
                <a:gd name="T36" fmla="*/ 2147483647 w 264"/>
                <a:gd name="T37" fmla="*/ 2147483647 h 218"/>
                <a:gd name="T38" fmla="*/ 2147483647 w 264"/>
                <a:gd name="T39" fmla="*/ 2147483647 h 218"/>
                <a:gd name="T40" fmla="*/ 2147483647 w 264"/>
                <a:gd name="T41" fmla="*/ 2147483647 h 218"/>
                <a:gd name="T42" fmla="*/ 2147483647 w 264"/>
                <a:gd name="T43" fmla="*/ 2147483647 h 218"/>
                <a:gd name="T44" fmla="*/ 2147483647 w 264"/>
                <a:gd name="T45" fmla="*/ 2147483647 h 218"/>
                <a:gd name="T46" fmla="*/ 2147483647 w 264"/>
                <a:gd name="T47" fmla="*/ 2147483647 h 218"/>
                <a:gd name="T48" fmla="*/ 2147483647 w 264"/>
                <a:gd name="T49" fmla="*/ 2147483647 h 218"/>
                <a:gd name="T50" fmla="*/ 2147483647 w 264"/>
                <a:gd name="T51" fmla="*/ 2147483647 h 218"/>
                <a:gd name="T52" fmla="*/ 2147483647 w 264"/>
                <a:gd name="T53" fmla="*/ 2147483647 h 218"/>
                <a:gd name="T54" fmla="*/ 2147483647 w 264"/>
                <a:gd name="T55" fmla="*/ 2147483647 h 218"/>
                <a:gd name="T56" fmla="*/ 2147483647 w 264"/>
                <a:gd name="T57" fmla="*/ 2147483647 h 218"/>
                <a:gd name="T58" fmla="*/ 2147483647 w 264"/>
                <a:gd name="T59" fmla="*/ 2147483647 h 218"/>
                <a:gd name="T60" fmla="*/ 2147483647 w 264"/>
                <a:gd name="T61" fmla="*/ 2147483647 h 218"/>
                <a:gd name="T62" fmla="*/ 2147483647 w 264"/>
                <a:gd name="T63" fmla="*/ 2147483647 h 218"/>
                <a:gd name="T64" fmla="*/ 2147483647 w 264"/>
                <a:gd name="T65" fmla="*/ 2147483647 h 218"/>
                <a:gd name="T66" fmla="*/ 2147483647 w 264"/>
                <a:gd name="T67" fmla="*/ 2147483647 h 218"/>
                <a:gd name="T68" fmla="*/ 0 w 264"/>
                <a:gd name="T69" fmla="*/ 2147483647 h 218"/>
                <a:gd name="T70" fmla="*/ 2147483647 w 264"/>
                <a:gd name="T71" fmla="*/ 2147483647 h 218"/>
                <a:gd name="T72" fmla="*/ 2147483647 w 264"/>
                <a:gd name="T73" fmla="*/ 0 h 218"/>
                <a:gd name="T74" fmla="*/ 2147483647 w 264"/>
                <a:gd name="T75" fmla="*/ 2147483647 h 218"/>
                <a:gd name="T76" fmla="*/ 2147483647 w 264"/>
                <a:gd name="T77" fmla="*/ 2147483647 h 218"/>
                <a:gd name="T78" fmla="*/ 2147483647 w 264"/>
                <a:gd name="T79" fmla="*/ 2147483647 h 218"/>
                <a:gd name="T80" fmla="*/ 2147483647 w 264"/>
                <a:gd name="T81" fmla="*/ 2147483647 h 21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4"/>
                <a:gd name="T124" fmla="*/ 0 h 218"/>
                <a:gd name="T125" fmla="*/ 264 w 264"/>
                <a:gd name="T126" fmla="*/ 218 h 21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4" h="218">
                  <a:moveTo>
                    <a:pt x="238" y="116"/>
                  </a:moveTo>
                  <a:lnTo>
                    <a:pt x="172" y="108"/>
                  </a:lnTo>
                  <a:lnTo>
                    <a:pt x="198" y="168"/>
                  </a:lnTo>
                  <a:lnTo>
                    <a:pt x="206" y="144"/>
                  </a:lnTo>
                  <a:lnTo>
                    <a:pt x="254" y="180"/>
                  </a:lnTo>
                  <a:lnTo>
                    <a:pt x="256" y="180"/>
                  </a:lnTo>
                  <a:lnTo>
                    <a:pt x="260" y="178"/>
                  </a:lnTo>
                  <a:lnTo>
                    <a:pt x="262" y="176"/>
                  </a:lnTo>
                  <a:lnTo>
                    <a:pt x="262" y="174"/>
                  </a:lnTo>
                  <a:lnTo>
                    <a:pt x="264" y="172"/>
                  </a:lnTo>
                  <a:lnTo>
                    <a:pt x="262" y="168"/>
                  </a:lnTo>
                  <a:lnTo>
                    <a:pt x="216" y="134"/>
                  </a:lnTo>
                  <a:lnTo>
                    <a:pt x="238" y="116"/>
                  </a:lnTo>
                  <a:lnTo>
                    <a:pt x="156" y="14"/>
                  </a:lnTo>
                  <a:lnTo>
                    <a:pt x="176" y="14"/>
                  </a:lnTo>
                  <a:lnTo>
                    <a:pt x="176" y="16"/>
                  </a:lnTo>
                  <a:lnTo>
                    <a:pt x="156" y="16"/>
                  </a:lnTo>
                  <a:lnTo>
                    <a:pt x="156" y="14"/>
                  </a:lnTo>
                  <a:lnTo>
                    <a:pt x="238" y="116"/>
                  </a:lnTo>
                  <a:lnTo>
                    <a:pt x="156" y="18"/>
                  </a:lnTo>
                  <a:lnTo>
                    <a:pt x="176" y="18"/>
                  </a:lnTo>
                  <a:lnTo>
                    <a:pt x="176" y="32"/>
                  </a:lnTo>
                  <a:lnTo>
                    <a:pt x="156" y="32"/>
                  </a:lnTo>
                  <a:lnTo>
                    <a:pt x="156" y="18"/>
                  </a:lnTo>
                  <a:lnTo>
                    <a:pt x="238" y="116"/>
                  </a:lnTo>
                  <a:lnTo>
                    <a:pt x="142" y="30"/>
                  </a:lnTo>
                  <a:lnTo>
                    <a:pt x="118" y="30"/>
                  </a:lnTo>
                  <a:lnTo>
                    <a:pt x="118" y="28"/>
                  </a:lnTo>
                  <a:lnTo>
                    <a:pt x="142" y="28"/>
                  </a:lnTo>
                  <a:lnTo>
                    <a:pt x="142" y="30"/>
                  </a:lnTo>
                  <a:lnTo>
                    <a:pt x="238" y="116"/>
                  </a:lnTo>
                  <a:lnTo>
                    <a:pt x="192" y="30"/>
                  </a:lnTo>
                  <a:lnTo>
                    <a:pt x="198" y="22"/>
                  </a:lnTo>
                  <a:lnTo>
                    <a:pt x="192" y="16"/>
                  </a:lnTo>
                  <a:lnTo>
                    <a:pt x="198" y="16"/>
                  </a:lnTo>
                  <a:lnTo>
                    <a:pt x="200" y="20"/>
                  </a:lnTo>
                  <a:lnTo>
                    <a:pt x="202" y="16"/>
                  </a:lnTo>
                  <a:lnTo>
                    <a:pt x="206" y="16"/>
                  </a:lnTo>
                  <a:lnTo>
                    <a:pt x="202" y="22"/>
                  </a:lnTo>
                  <a:lnTo>
                    <a:pt x="208" y="30"/>
                  </a:lnTo>
                  <a:lnTo>
                    <a:pt x="202" y="30"/>
                  </a:lnTo>
                  <a:lnTo>
                    <a:pt x="200" y="26"/>
                  </a:lnTo>
                  <a:lnTo>
                    <a:pt x="196" y="30"/>
                  </a:lnTo>
                  <a:lnTo>
                    <a:pt x="192" y="30"/>
                  </a:lnTo>
                  <a:lnTo>
                    <a:pt x="238" y="116"/>
                  </a:lnTo>
                  <a:lnTo>
                    <a:pt x="216" y="40"/>
                  </a:lnTo>
                  <a:lnTo>
                    <a:pt x="8" y="40"/>
                  </a:lnTo>
                  <a:lnTo>
                    <a:pt x="8" y="196"/>
                  </a:lnTo>
                  <a:lnTo>
                    <a:pt x="10" y="202"/>
                  </a:lnTo>
                  <a:lnTo>
                    <a:pt x="12" y="206"/>
                  </a:lnTo>
                  <a:lnTo>
                    <a:pt x="18" y="210"/>
                  </a:lnTo>
                  <a:lnTo>
                    <a:pt x="24" y="210"/>
                  </a:lnTo>
                  <a:lnTo>
                    <a:pt x="202" y="210"/>
                  </a:lnTo>
                  <a:lnTo>
                    <a:pt x="208" y="210"/>
                  </a:lnTo>
                  <a:lnTo>
                    <a:pt x="212" y="206"/>
                  </a:lnTo>
                  <a:lnTo>
                    <a:pt x="216" y="202"/>
                  </a:lnTo>
                  <a:lnTo>
                    <a:pt x="216" y="196"/>
                  </a:lnTo>
                  <a:lnTo>
                    <a:pt x="216" y="162"/>
                  </a:lnTo>
                  <a:lnTo>
                    <a:pt x="224" y="168"/>
                  </a:lnTo>
                  <a:lnTo>
                    <a:pt x="224" y="196"/>
                  </a:lnTo>
                  <a:lnTo>
                    <a:pt x="222" y="204"/>
                  </a:lnTo>
                  <a:lnTo>
                    <a:pt x="218" y="212"/>
                  </a:lnTo>
                  <a:lnTo>
                    <a:pt x="210" y="216"/>
                  </a:lnTo>
                  <a:lnTo>
                    <a:pt x="202" y="218"/>
                  </a:lnTo>
                  <a:lnTo>
                    <a:pt x="24" y="218"/>
                  </a:lnTo>
                  <a:lnTo>
                    <a:pt x="14" y="216"/>
                  </a:lnTo>
                  <a:lnTo>
                    <a:pt x="8" y="212"/>
                  </a:lnTo>
                  <a:lnTo>
                    <a:pt x="2" y="204"/>
                  </a:lnTo>
                  <a:lnTo>
                    <a:pt x="0" y="196"/>
                  </a:lnTo>
                  <a:lnTo>
                    <a:pt x="0" y="24"/>
                  </a:lnTo>
                  <a:lnTo>
                    <a:pt x="2" y="14"/>
                  </a:lnTo>
                  <a:lnTo>
                    <a:pt x="8" y="8"/>
                  </a:lnTo>
                  <a:lnTo>
                    <a:pt x="14" y="2"/>
                  </a:lnTo>
                  <a:lnTo>
                    <a:pt x="24" y="0"/>
                  </a:lnTo>
                  <a:lnTo>
                    <a:pt x="202" y="0"/>
                  </a:lnTo>
                  <a:lnTo>
                    <a:pt x="210" y="2"/>
                  </a:lnTo>
                  <a:lnTo>
                    <a:pt x="218" y="8"/>
                  </a:lnTo>
                  <a:lnTo>
                    <a:pt x="222" y="14"/>
                  </a:lnTo>
                  <a:lnTo>
                    <a:pt x="224" y="24"/>
                  </a:lnTo>
                  <a:lnTo>
                    <a:pt x="224" y="108"/>
                  </a:lnTo>
                  <a:lnTo>
                    <a:pt x="216" y="106"/>
                  </a:lnTo>
                  <a:lnTo>
                    <a:pt x="216" y="40"/>
                  </a:lnTo>
                  <a:lnTo>
                    <a:pt x="238" y="116"/>
                  </a:lnTo>
                  <a:close/>
                </a:path>
              </a:pathLst>
            </a:custGeom>
            <a:solidFill>
              <a:srgbClr val="FFFFFF"/>
            </a:solidFill>
            <a:ln w="9525">
              <a:noFill/>
              <a:round/>
              <a:headEnd/>
              <a:tailEnd/>
            </a:ln>
          </p:spPr>
          <p:txBody>
            <a:bodyPr/>
            <a:lstStyle/>
            <a:p>
              <a:pPr defTabSz="912875" fontAlgn="base">
                <a:spcBef>
                  <a:spcPct val="0"/>
                </a:spcBef>
                <a:spcAft>
                  <a:spcPct val="0"/>
                </a:spcAft>
              </a:pPr>
              <a:endParaRPr lang="en-US" sz="1467">
                <a:solidFill>
                  <a:srgbClr val="FFFFFF"/>
                </a:solidFill>
                <a:cs typeface="Arial" charset="0"/>
              </a:endParaRPr>
            </a:p>
          </p:txBody>
        </p:sp>
      </p:grpSp>
      <p:grpSp>
        <p:nvGrpSpPr>
          <p:cNvPr id="11" name="Group 11"/>
          <p:cNvGrpSpPr>
            <a:grpSpLocks/>
          </p:cNvGrpSpPr>
          <p:nvPr/>
        </p:nvGrpSpPr>
        <p:grpSpPr bwMode="auto">
          <a:xfrm>
            <a:off x="6791863" y="1910108"/>
            <a:ext cx="1899116" cy="752439"/>
            <a:chOff x="4294" y="1066"/>
            <a:chExt cx="1604" cy="1350"/>
          </a:xfrm>
        </p:grpSpPr>
        <p:sp>
          <p:nvSpPr>
            <p:cNvPr id="12" name="Right Arrow 11"/>
            <p:cNvSpPr>
              <a:spLocks noChangeArrowheads="1"/>
            </p:cNvSpPr>
            <p:nvPr/>
          </p:nvSpPr>
          <p:spPr bwMode="auto">
            <a:xfrm>
              <a:off x="4294" y="1066"/>
              <a:ext cx="1604" cy="1350"/>
            </a:xfrm>
            <a:prstGeom prst="rightArrow">
              <a:avLst>
                <a:gd name="adj1" fmla="val 50000"/>
                <a:gd name="adj2" fmla="val 49985"/>
              </a:avLst>
            </a:prstGeom>
            <a:gradFill rotWithShape="1">
              <a:gsLst>
                <a:gs pos="0">
                  <a:schemeClr val="bg1">
                    <a:gamma/>
                    <a:tint val="0"/>
                    <a:invGamma/>
                    <a:alpha val="0"/>
                  </a:schemeClr>
                </a:gs>
                <a:gs pos="100000">
                  <a:schemeClr val="bg1">
                    <a:alpha val="50000"/>
                  </a:schemeClr>
                </a:gs>
              </a:gsLst>
              <a:lin ang="0" scaled="1"/>
            </a:gradFill>
            <a:ln w="9525" algn="ctr">
              <a:noFill/>
              <a:miter lim="800000"/>
              <a:headEnd/>
              <a:tailEnd/>
            </a:ln>
          </p:spPr>
          <p:txBody>
            <a:bodyPr lIns="146444" tIns="0" rIns="0" bIns="73221" anchor="ctr"/>
            <a:lstStyle/>
            <a:p>
              <a:pPr defTabSz="1097035" fontAlgn="base">
                <a:spcBef>
                  <a:spcPct val="0"/>
                </a:spcBef>
                <a:spcAft>
                  <a:spcPct val="0"/>
                </a:spcAft>
                <a:defRPr/>
              </a:pPr>
              <a:endParaRPr lang="en-US" sz="1600" b="1">
                <a:solidFill>
                  <a:prstClr val="black"/>
                </a:solidFill>
                <a:cs typeface="Segoe UI" pitchFamily="34" charset="0"/>
              </a:endParaRPr>
            </a:p>
          </p:txBody>
        </p:sp>
        <p:sp>
          <p:nvSpPr>
            <p:cNvPr id="13" name="Text Box 13"/>
            <p:cNvSpPr txBox="1">
              <a:spLocks noChangeArrowheads="1"/>
            </p:cNvSpPr>
            <p:nvPr/>
          </p:nvSpPr>
          <p:spPr bwMode="auto">
            <a:xfrm>
              <a:off x="4456" y="1673"/>
              <a:ext cx="1155" cy="289"/>
            </a:xfrm>
            <a:prstGeom prst="rect">
              <a:avLst/>
            </a:prstGeom>
            <a:noFill/>
            <a:ln w="9525">
              <a:noFill/>
              <a:miter lim="800000"/>
              <a:headEnd/>
              <a:tailEnd/>
            </a:ln>
          </p:spPr>
          <p:txBody>
            <a:bodyPr lIns="146444" tIns="0" rIns="146444" bIns="73221" anchor="ctr"/>
            <a:lstStyle/>
            <a:p>
              <a:pPr algn="ctr" defTabSz="1097035" fontAlgn="base">
                <a:spcBef>
                  <a:spcPct val="0"/>
                </a:spcBef>
                <a:spcAft>
                  <a:spcPct val="0"/>
                </a:spcAft>
              </a:pPr>
              <a:r>
                <a:rPr lang="zh-CN" altLang="en-US" sz="1100" b="1" dirty="0" smtClean="0">
                  <a:solidFill>
                    <a:srgbClr val="FFFFFF"/>
                  </a:solidFill>
                  <a:latin typeface="微软雅黑" panose="020B0503020204020204" pitchFamily="34" charset="-122"/>
                  <a:ea typeface="微软雅黑" panose="020B0503020204020204" pitchFamily="34" charset="-122"/>
                  <a:cs typeface="Segoe UI" pitchFamily="34" charset="0"/>
                </a:rPr>
                <a:t>策略管理</a:t>
              </a:r>
              <a:endParaRPr lang="en-US" sz="1100" b="1" dirty="0">
                <a:solidFill>
                  <a:srgbClr val="FFFFFF"/>
                </a:solidFill>
                <a:latin typeface="微软雅黑" panose="020B0503020204020204" pitchFamily="34" charset="-122"/>
                <a:ea typeface="微软雅黑" panose="020B0503020204020204" pitchFamily="34" charset="-122"/>
                <a:cs typeface="Segoe UI" pitchFamily="34" charset="0"/>
              </a:endParaRPr>
            </a:p>
          </p:txBody>
        </p:sp>
      </p:grpSp>
      <p:grpSp>
        <p:nvGrpSpPr>
          <p:cNvPr id="15" name="Group 43"/>
          <p:cNvGrpSpPr>
            <a:grpSpLocks/>
          </p:cNvGrpSpPr>
          <p:nvPr/>
        </p:nvGrpSpPr>
        <p:grpSpPr bwMode="auto">
          <a:xfrm>
            <a:off x="1007132" y="2239865"/>
            <a:ext cx="1578488" cy="729332"/>
            <a:chOff x="1890" y="1748"/>
            <a:chExt cx="1275" cy="1074"/>
          </a:xfrm>
        </p:grpSpPr>
        <p:sp>
          <p:nvSpPr>
            <p:cNvPr id="17" name="Right Arrow 57"/>
            <p:cNvSpPr>
              <a:spLocks noChangeArrowheads="1"/>
            </p:cNvSpPr>
            <p:nvPr/>
          </p:nvSpPr>
          <p:spPr bwMode="auto">
            <a:xfrm rot="10800000" flipH="1">
              <a:off x="1890" y="1748"/>
              <a:ext cx="1275" cy="1074"/>
            </a:xfrm>
            <a:prstGeom prst="rightArrow">
              <a:avLst>
                <a:gd name="adj1" fmla="val 50000"/>
                <a:gd name="adj2" fmla="val 59358"/>
              </a:avLst>
            </a:prstGeom>
            <a:gradFill rotWithShape="1">
              <a:gsLst>
                <a:gs pos="0">
                  <a:schemeClr val="bg1">
                    <a:gamma/>
                    <a:tint val="0"/>
                    <a:invGamma/>
                    <a:alpha val="0"/>
                  </a:schemeClr>
                </a:gs>
                <a:gs pos="100000">
                  <a:schemeClr val="bg1">
                    <a:alpha val="50000"/>
                  </a:schemeClr>
                </a:gs>
              </a:gsLst>
              <a:lin ang="0" scaled="1"/>
            </a:gradFill>
            <a:ln w="9525" algn="ctr">
              <a:noFill/>
              <a:miter lim="800000"/>
              <a:headEnd/>
              <a:tailEnd/>
            </a:ln>
            <a:effectLst/>
          </p:spPr>
          <p:txBody>
            <a:bodyPr rot="10800000" lIns="146444" tIns="0" rIns="0" bIns="73221" anchor="ctr"/>
            <a:lstStyle/>
            <a:p>
              <a:pPr defTabSz="1097035" fontAlgn="base">
                <a:spcBef>
                  <a:spcPct val="0"/>
                </a:spcBef>
                <a:spcAft>
                  <a:spcPct val="0"/>
                </a:spcAft>
                <a:defRPr/>
              </a:pPr>
              <a:endParaRPr lang="en-US" sz="1600" b="1" dirty="0">
                <a:solidFill>
                  <a:prstClr val="black"/>
                </a:solidFill>
                <a:cs typeface="Segoe UI" pitchFamily="34" charset="0"/>
              </a:endParaRPr>
            </a:p>
          </p:txBody>
        </p:sp>
        <p:sp>
          <p:nvSpPr>
            <p:cNvPr id="16" name="Text Box 44"/>
            <p:cNvSpPr txBox="1">
              <a:spLocks noChangeArrowheads="1"/>
            </p:cNvSpPr>
            <p:nvPr/>
          </p:nvSpPr>
          <p:spPr bwMode="auto">
            <a:xfrm>
              <a:off x="1997" y="2148"/>
              <a:ext cx="880" cy="348"/>
            </a:xfrm>
            <a:prstGeom prst="rect">
              <a:avLst/>
            </a:prstGeom>
            <a:noFill/>
            <a:ln w="9525" algn="ctr">
              <a:noFill/>
              <a:miter lim="800000"/>
              <a:headEnd/>
              <a:tailEnd/>
            </a:ln>
          </p:spPr>
          <p:txBody>
            <a:bodyPr lIns="146444" tIns="0" rIns="0" bIns="73221" anchor="ctr"/>
            <a:lstStyle/>
            <a:p>
              <a:pPr algn="ctr" defTabSz="1097035" fontAlgn="base">
                <a:spcBef>
                  <a:spcPct val="0"/>
                </a:spcBef>
                <a:spcAft>
                  <a:spcPct val="0"/>
                </a:spcAft>
              </a:pPr>
              <a:r>
                <a:rPr lang="zh-CN" altLang="en-US" sz="1200" b="1" dirty="0">
                  <a:solidFill>
                    <a:srgbClr val="FFFFFF"/>
                  </a:solidFill>
                  <a:latin typeface="微软雅黑" panose="020B0503020204020204" pitchFamily="34" charset="-122"/>
                  <a:ea typeface="微软雅黑" panose="020B0503020204020204" pitchFamily="34" charset="-122"/>
                  <a:cs typeface="Segoe UI" pitchFamily="34" charset="0"/>
                </a:rPr>
                <a:t>用户</a:t>
              </a:r>
              <a:r>
                <a:rPr lang="zh-CN" altLang="en-US" sz="1200" b="1" dirty="0" smtClean="0">
                  <a:solidFill>
                    <a:srgbClr val="FFFFFF"/>
                  </a:solidFill>
                  <a:latin typeface="微软雅黑" panose="020B0503020204020204" pitchFamily="34" charset="-122"/>
                  <a:ea typeface="微软雅黑" panose="020B0503020204020204" pitchFamily="34" charset="-122"/>
                  <a:cs typeface="Segoe UI" pitchFamily="34" charset="0"/>
                </a:rPr>
                <a:t>环境检测</a:t>
              </a:r>
              <a:endParaRPr lang="en-US" sz="1200" b="1" dirty="0">
                <a:solidFill>
                  <a:srgbClr val="FFFFFF"/>
                </a:solidFill>
                <a:latin typeface="微软雅黑" panose="020B0503020204020204" pitchFamily="34" charset="-122"/>
                <a:ea typeface="微软雅黑" panose="020B0503020204020204" pitchFamily="34" charset="-122"/>
                <a:cs typeface="Segoe UI" pitchFamily="34" charset="0"/>
              </a:endParaRPr>
            </a:p>
          </p:txBody>
        </p:sp>
      </p:grpSp>
      <p:pic>
        <p:nvPicPr>
          <p:cNvPr id="20" name="Picture 5" descr="\\192.168.10.9\Shared\Design\Microsoft Events Presentation Resource DVD\DVD_ART36\Artwork_Imagery\Icons - Illustrations\People\White silhouettes\man person.png"/>
          <p:cNvPicPr>
            <a:picLocks noChangeAspect="1" noChangeArrowheads="1"/>
          </p:cNvPicPr>
          <p:nvPr/>
        </p:nvPicPr>
        <p:blipFill>
          <a:blip r:embed="rId3" cstate="print"/>
          <a:srcRect/>
          <a:stretch>
            <a:fillRect/>
          </a:stretch>
        </p:blipFill>
        <p:spPr bwMode="auto">
          <a:xfrm>
            <a:off x="237311" y="2849317"/>
            <a:ext cx="801897" cy="1875737"/>
          </a:xfrm>
          <a:prstGeom prst="rect">
            <a:avLst/>
          </a:prstGeom>
          <a:noFill/>
          <a:ln w="9525">
            <a:noFill/>
            <a:miter lim="800000"/>
            <a:headEnd/>
            <a:tailEnd/>
          </a:ln>
        </p:spPr>
      </p:pic>
      <p:grpSp>
        <p:nvGrpSpPr>
          <p:cNvPr id="22" name="Group 53"/>
          <p:cNvGrpSpPr>
            <a:grpSpLocks/>
          </p:cNvGrpSpPr>
          <p:nvPr/>
        </p:nvGrpSpPr>
        <p:grpSpPr bwMode="auto">
          <a:xfrm>
            <a:off x="2514413" y="5562070"/>
            <a:ext cx="2036317" cy="691051"/>
            <a:chOff x="4271" y="2496"/>
            <a:chExt cx="1603" cy="1349"/>
          </a:xfrm>
        </p:grpSpPr>
        <p:sp>
          <p:nvSpPr>
            <p:cNvPr id="23" name="Right Arrow 22"/>
            <p:cNvSpPr>
              <a:spLocks noChangeArrowheads="1"/>
            </p:cNvSpPr>
            <p:nvPr/>
          </p:nvSpPr>
          <p:spPr bwMode="auto">
            <a:xfrm flipH="1">
              <a:off x="4271" y="2496"/>
              <a:ext cx="1603" cy="1349"/>
            </a:xfrm>
            <a:prstGeom prst="rightArrow">
              <a:avLst>
                <a:gd name="adj1" fmla="val 50000"/>
                <a:gd name="adj2" fmla="val 59414"/>
              </a:avLst>
            </a:prstGeom>
            <a:gradFill rotWithShape="1">
              <a:gsLst>
                <a:gs pos="0">
                  <a:schemeClr val="bg1">
                    <a:gamma/>
                    <a:tint val="0"/>
                    <a:invGamma/>
                    <a:alpha val="0"/>
                  </a:schemeClr>
                </a:gs>
                <a:gs pos="100000">
                  <a:schemeClr val="bg1">
                    <a:alpha val="50000"/>
                  </a:schemeClr>
                </a:gs>
              </a:gsLst>
              <a:lin ang="0" scaled="1"/>
            </a:gradFill>
            <a:ln w="9525" algn="ctr">
              <a:noFill/>
              <a:miter lim="800000"/>
              <a:headEnd/>
              <a:tailEnd/>
            </a:ln>
            <a:effectLst/>
          </p:spPr>
          <p:txBody>
            <a:bodyPr lIns="146444" tIns="0" rIns="0" bIns="73221" anchor="ctr"/>
            <a:lstStyle/>
            <a:p>
              <a:pPr defTabSz="1097035" fontAlgn="base">
                <a:spcBef>
                  <a:spcPct val="0"/>
                </a:spcBef>
                <a:spcAft>
                  <a:spcPct val="0"/>
                </a:spcAft>
                <a:defRPr/>
              </a:pPr>
              <a:endParaRPr lang="en-US" sz="1600" b="1">
                <a:solidFill>
                  <a:prstClr val="black"/>
                </a:solidFill>
                <a:cs typeface="Segoe UI" pitchFamily="34" charset="0"/>
              </a:endParaRPr>
            </a:p>
          </p:txBody>
        </p:sp>
        <p:sp>
          <p:nvSpPr>
            <p:cNvPr id="24" name="Text Box 56"/>
            <p:cNvSpPr txBox="1">
              <a:spLocks noChangeArrowheads="1"/>
            </p:cNvSpPr>
            <p:nvPr/>
          </p:nvSpPr>
          <p:spPr bwMode="auto">
            <a:xfrm>
              <a:off x="4579" y="3031"/>
              <a:ext cx="878" cy="332"/>
            </a:xfrm>
            <a:prstGeom prst="rect">
              <a:avLst/>
            </a:prstGeom>
            <a:noFill/>
            <a:ln w="9525" algn="ctr">
              <a:noFill/>
              <a:miter lim="800000"/>
              <a:headEnd/>
              <a:tailEnd/>
            </a:ln>
          </p:spPr>
          <p:txBody>
            <a:bodyPr lIns="146444" tIns="0" rIns="0" bIns="73221" anchor="ctr"/>
            <a:lstStyle/>
            <a:p>
              <a:pPr algn="ctr" defTabSz="1097035" fontAlgn="base">
                <a:spcBef>
                  <a:spcPct val="0"/>
                </a:spcBef>
                <a:spcAft>
                  <a:spcPct val="0"/>
                </a:spcAft>
              </a:pPr>
              <a:r>
                <a:rPr lang="zh-CN" altLang="en-US" sz="1100" b="1" dirty="0" smtClean="0">
                  <a:solidFill>
                    <a:srgbClr val="FFFFFF"/>
                  </a:solidFill>
                  <a:latin typeface="微软雅黑" panose="020B0503020204020204" pitchFamily="34" charset="-122"/>
                  <a:ea typeface="微软雅黑" panose="020B0503020204020204" pitchFamily="34" charset="-122"/>
                  <a:cs typeface="Segoe UI" pitchFamily="34" charset="0"/>
                </a:rPr>
                <a:t>灾备任务管理</a:t>
              </a:r>
              <a:endParaRPr lang="en-US" sz="1100" b="1" dirty="0">
                <a:solidFill>
                  <a:srgbClr val="FFFFFF"/>
                </a:solidFill>
                <a:latin typeface="微软雅黑" panose="020B0503020204020204" pitchFamily="34" charset="-122"/>
                <a:ea typeface="微软雅黑" panose="020B0503020204020204" pitchFamily="34" charset="-122"/>
                <a:cs typeface="Segoe UI" pitchFamily="34" charset="0"/>
              </a:endParaRPr>
            </a:p>
          </p:txBody>
        </p:sp>
      </p:grpSp>
      <p:grpSp>
        <p:nvGrpSpPr>
          <p:cNvPr id="26" name="Group 84"/>
          <p:cNvGrpSpPr>
            <a:grpSpLocks/>
          </p:cNvGrpSpPr>
          <p:nvPr/>
        </p:nvGrpSpPr>
        <p:grpSpPr bwMode="auto">
          <a:xfrm>
            <a:off x="2690540" y="1033817"/>
            <a:ext cx="1282482" cy="3412859"/>
            <a:chOff x="6178" y="1540"/>
            <a:chExt cx="868" cy="2343"/>
          </a:xfrm>
        </p:grpSpPr>
        <p:sp>
          <p:nvSpPr>
            <p:cNvPr id="27" name="Rectangle 26"/>
            <p:cNvSpPr/>
            <p:nvPr/>
          </p:nvSpPr>
          <p:spPr>
            <a:xfrm>
              <a:off x="6280" y="2899"/>
              <a:ext cx="658" cy="188"/>
            </a:xfrm>
            <a:prstGeom prst="rect">
              <a:avLst/>
            </a:prstGeom>
            <a:noFill/>
            <a:ln w="3175" cap="flat" cmpd="sng" algn="ctr">
              <a:noFill/>
              <a:prstDash val="solid"/>
            </a:ln>
            <a:effectLst/>
          </p:spPr>
          <p:txBody>
            <a:bodyPr lIns="162532" tIns="81265" rIns="162532" bIns="81265" anchor="b"/>
            <a:lstStyle/>
            <a:p>
              <a:pPr algn="ctr" fontAlgn="base">
                <a:spcBef>
                  <a:spcPct val="0"/>
                </a:spcBef>
                <a:spcAft>
                  <a:spcPct val="0"/>
                </a:spcAft>
                <a:defRPr/>
              </a:pPr>
              <a:r>
                <a:rPr lang="zh-CN" altLang="en-US" sz="1200" kern="0" dirty="0">
                  <a:solidFill>
                    <a:srgbClr val="FFFFFF">
                      <a:alpha val="99000"/>
                    </a:srgbClr>
                  </a:solidFill>
                  <a:cs typeface="Arial" charset="0"/>
                </a:rPr>
                <a:t>虚拟环境</a:t>
              </a:r>
              <a:endParaRPr lang="en-US" sz="1200" kern="0" dirty="0">
                <a:solidFill>
                  <a:srgbClr val="FFFFFF">
                    <a:alpha val="99000"/>
                  </a:srgbClr>
                </a:solidFill>
                <a:cs typeface="Arial" charset="0"/>
              </a:endParaRPr>
            </a:p>
          </p:txBody>
        </p:sp>
        <p:sp>
          <p:nvSpPr>
            <p:cNvPr id="28" name="Rectangle 27"/>
            <p:cNvSpPr/>
            <p:nvPr/>
          </p:nvSpPr>
          <p:spPr>
            <a:xfrm>
              <a:off x="6278" y="3712"/>
              <a:ext cx="661" cy="171"/>
            </a:xfrm>
            <a:prstGeom prst="rect">
              <a:avLst/>
            </a:prstGeom>
            <a:noFill/>
            <a:ln w="3175" cap="flat" cmpd="sng" algn="ctr">
              <a:noFill/>
              <a:prstDash val="solid"/>
            </a:ln>
            <a:effectLst/>
          </p:spPr>
          <p:txBody>
            <a:bodyPr lIns="162532" tIns="81265" rIns="162532" bIns="81265" anchor="b"/>
            <a:lstStyle/>
            <a:p>
              <a:pPr algn="ctr" fontAlgn="base">
                <a:spcBef>
                  <a:spcPct val="0"/>
                </a:spcBef>
                <a:spcAft>
                  <a:spcPct val="0"/>
                </a:spcAft>
                <a:defRPr/>
              </a:pPr>
              <a:r>
                <a:rPr lang="zh-CN" altLang="en-US" sz="1200" kern="0" dirty="0">
                  <a:solidFill>
                    <a:srgbClr val="FFFFFF">
                      <a:alpha val="99000"/>
                    </a:srgbClr>
                  </a:solidFill>
                  <a:cs typeface="Arial" charset="0"/>
                </a:rPr>
                <a:t>物理环境</a:t>
              </a:r>
              <a:endParaRPr lang="en-US" sz="1200" kern="0" dirty="0">
                <a:solidFill>
                  <a:srgbClr val="FFFFFF">
                    <a:alpha val="99000"/>
                  </a:srgbClr>
                </a:solidFill>
                <a:cs typeface="Arial" charset="0"/>
              </a:endParaRPr>
            </a:p>
          </p:txBody>
        </p:sp>
        <p:pic>
          <p:nvPicPr>
            <p:cNvPr id="29" name="Picture 140"/>
            <p:cNvPicPr>
              <a:picLocks noChangeAspect="1"/>
            </p:cNvPicPr>
            <p:nvPr/>
          </p:nvPicPr>
          <p:blipFill>
            <a:blip r:embed="rId4" cstate="print"/>
            <a:srcRect/>
            <a:stretch>
              <a:fillRect/>
            </a:stretch>
          </p:blipFill>
          <p:spPr bwMode="auto">
            <a:xfrm>
              <a:off x="6291" y="2422"/>
              <a:ext cx="647" cy="558"/>
            </a:xfrm>
            <a:prstGeom prst="rect">
              <a:avLst/>
            </a:prstGeom>
            <a:noFill/>
            <a:ln w="9525">
              <a:noFill/>
              <a:miter lim="800000"/>
              <a:headEnd/>
              <a:tailEnd/>
            </a:ln>
          </p:spPr>
        </p:pic>
        <p:pic>
          <p:nvPicPr>
            <p:cNvPr id="30" name="Picture 2"/>
            <p:cNvPicPr>
              <a:picLocks noChangeAspect="1" noChangeArrowheads="1"/>
            </p:cNvPicPr>
            <p:nvPr/>
          </p:nvPicPr>
          <p:blipFill>
            <a:blip r:embed="rId5" cstate="print"/>
            <a:srcRect/>
            <a:stretch>
              <a:fillRect/>
            </a:stretch>
          </p:blipFill>
          <p:spPr bwMode="auto">
            <a:xfrm>
              <a:off x="6369" y="3199"/>
              <a:ext cx="437" cy="545"/>
            </a:xfrm>
            <a:prstGeom prst="rect">
              <a:avLst/>
            </a:prstGeom>
            <a:noFill/>
            <a:ln w="9525">
              <a:noFill/>
              <a:miter lim="800000"/>
              <a:headEnd/>
              <a:tailEnd/>
            </a:ln>
          </p:spPr>
        </p:pic>
        <p:sp>
          <p:nvSpPr>
            <p:cNvPr id="32" name="Rectangle 31"/>
            <p:cNvSpPr/>
            <p:nvPr/>
          </p:nvSpPr>
          <p:spPr>
            <a:xfrm>
              <a:off x="6178" y="2245"/>
              <a:ext cx="868" cy="141"/>
            </a:xfrm>
            <a:prstGeom prst="rect">
              <a:avLst/>
            </a:prstGeom>
            <a:noFill/>
            <a:ln w="3175" cap="flat" cmpd="sng" algn="ctr">
              <a:noFill/>
              <a:prstDash val="solid"/>
            </a:ln>
            <a:effectLst/>
          </p:spPr>
          <p:txBody>
            <a:bodyPr lIns="162532" tIns="81265" rIns="162532" bIns="81265" anchor="b"/>
            <a:lstStyle>
              <a:defPPr>
                <a:defRPr lang="en-US"/>
              </a:defPPr>
              <a:lvl1pPr algn="l" rtl="0" fontAlgn="base">
                <a:spcBef>
                  <a:spcPct val="0"/>
                </a:spcBef>
                <a:spcAft>
                  <a:spcPct val="0"/>
                </a:spcAft>
                <a:defRPr kern="1200">
                  <a:solidFill>
                    <a:schemeClr val="tx1"/>
                  </a:solidFill>
                  <a:latin typeface="Segoe UI" pitchFamily="34" charset="0"/>
                  <a:ea typeface="+mn-ea"/>
                  <a:cs typeface="Segoe UI" pitchFamily="34" charset="0"/>
                </a:defRPr>
              </a:lvl1pPr>
              <a:lvl2pPr marL="457200" algn="l" rtl="0" fontAlgn="base">
                <a:spcBef>
                  <a:spcPct val="0"/>
                </a:spcBef>
                <a:spcAft>
                  <a:spcPct val="0"/>
                </a:spcAft>
                <a:defRPr kern="1200">
                  <a:solidFill>
                    <a:schemeClr val="tx1"/>
                  </a:solidFill>
                  <a:latin typeface="Segoe UI" pitchFamily="34" charset="0"/>
                  <a:ea typeface="+mn-ea"/>
                  <a:cs typeface="Segoe UI" pitchFamily="34" charset="0"/>
                </a:defRPr>
              </a:lvl2pPr>
              <a:lvl3pPr marL="914400" algn="l" rtl="0" fontAlgn="base">
                <a:spcBef>
                  <a:spcPct val="0"/>
                </a:spcBef>
                <a:spcAft>
                  <a:spcPct val="0"/>
                </a:spcAft>
                <a:defRPr kern="1200">
                  <a:solidFill>
                    <a:schemeClr val="tx1"/>
                  </a:solidFill>
                  <a:latin typeface="Segoe UI" pitchFamily="34" charset="0"/>
                  <a:ea typeface="+mn-ea"/>
                  <a:cs typeface="Segoe UI" pitchFamily="34" charset="0"/>
                </a:defRPr>
              </a:lvl3pPr>
              <a:lvl4pPr marL="1371600" algn="l" rtl="0" fontAlgn="base">
                <a:spcBef>
                  <a:spcPct val="0"/>
                </a:spcBef>
                <a:spcAft>
                  <a:spcPct val="0"/>
                </a:spcAft>
                <a:defRPr kern="1200">
                  <a:solidFill>
                    <a:schemeClr val="tx1"/>
                  </a:solidFill>
                  <a:latin typeface="Segoe UI" pitchFamily="34" charset="0"/>
                  <a:ea typeface="+mn-ea"/>
                  <a:cs typeface="Segoe UI" pitchFamily="34" charset="0"/>
                </a:defRPr>
              </a:lvl4pPr>
              <a:lvl5pPr marL="1828800" algn="l" rtl="0" fontAlgn="base">
                <a:spcBef>
                  <a:spcPct val="0"/>
                </a:spcBef>
                <a:spcAft>
                  <a:spcPct val="0"/>
                </a:spcAft>
                <a:defRPr kern="1200">
                  <a:solidFill>
                    <a:schemeClr val="tx1"/>
                  </a:solidFill>
                  <a:latin typeface="Segoe UI" pitchFamily="34" charset="0"/>
                  <a:ea typeface="+mn-ea"/>
                  <a:cs typeface="Segoe UI" pitchFamily="34" charset="0"/>
                </a:defRPr>
              </a:lvl5pPr>
              <a:lvl6pPr marL="2286000" algn="l" defTabSz="914400" rtl="0" eaLnBrk="1" latinLnBrk="0" hangingPunct="1">
                <a:defRPr kern="1200">
                  <a:solidFill>
                    <a:schemeClr val="tx1"/>
                  </a:solidFill>
                  <a:latin typeface="Segoe UI" pitchFamily="34" charset="0"/>
                  <a:ea typeface="+mn-ea"/>
                  <a:cs typeface="Segoe UI" pitchFamily="34" charset="0"/>
                </a:defRPr>
              </a:lvl6pPr>
              <a:lvl7pPr marL="2743200" algn="l" defTabSz="914400" rtl="0" eaLnBrk="1" latinLnBrk="0" hangingPunct="1">
                <a:defRPr kern="1200">
                  <a:solidFill>
                    <a:schemeClr val="tx1"/>
                  </a:solidFill>
                  <a:latin typeface="Segoe UI" pitchFamily="34" charset="0"/>
                  <a:ea typeface="+mn-ea"/>
                  <a:cs typeface="Segoe UI" pitchFamily="34" charset="0"/>
                </a:defRPr>
              </a:lvl7pPr>
              <a:lvl8pPr marL="3200400" algn="l" defTabSz="914400" rtl="0" eaLnBrk="1" latinLnBrk="0" hangingPunct="1">
                <a:defRPr kern="1200">
                  <a:solidFill>
                    <a:schemeClr val="tx1"/>
                  </a:solidFill>
                  <a:latin typeface="Segoe UI" pitchFamily="34" charset="0"/>
                  <a:ea typeface="+mn-ea"/>
                  <a:cs typeface="Segoe UI" pitchFamily="34" charset="0"/>
                </a:defRPr>
              </a:lvl8pPr>
              <a:lvl9pPr marL="3657600" algn="l" defTabSz="914400" rtl="0" eaLnBrk="1" latinLnBrk="0" hangingPunct="1">
                <a:defRPr kern="1200">
                  <a:solidFill>
                    <a:schemeClr val="tx1"/>
                  </a:solidFill>
                  <a:latin typeface="Segoe UI" pitchFamily="34" charset="0"/>
                  <a:ea typeface="+mn-ea"/>
                  <a:cs typeface="Segoe UI" pitchFamily="34" charset="0"/>
                </a:defRPr>
              </a:lvl9pPr>
            </a:lstStyle>
            <a:p>
              <a:pPr algn="ctr">
                <a:defRPr/>
              </a:pPr>
              <a:r>
                <a:rPr lang="zh-CN" altLang="en-US" sz="1200" kern="0" dirty="0" smtClean="0">
                  <a:solidFill>
                    <a:srgbClr val="FFFFFF">
                      <a:alpha val="99000"/>
                    </a:srgbClr>
                  </a:solidFill>
                  <a:latin typeface="Segoe UI"/>
                  <a:cs typeface="Arial" charset="0"/>
                </a:rPr>
                <a:t>网络状态</a:t>
              </a:r>
              <a:endParaRPr lang="en-US" sz="1200" kern="0" dirty="0">
                <a:solidFill>
                  <a:srgbClr val="FFFFFF">
                    <a:alpha val="99000"/>
                  </a:srgbClr>
                </a:solidFill>
                <a:latin typeface="Segoe UI"/>
                <a:cs typeface="Arial" charset="0"/>
              </a:endParaRPr>
            </a:p>
          </p:txBody>
        </p:sp>
        <p:pic>
          <p:nvPicPr>
            <p:cNvPr id="33" name="Picture 90"/>
            <p:cNvPicPr>
              <a:picLocks noChangeAspect="1"/>
            </p:cNvPicPr>
            <p:nvPr/>
          </p:nvPicPr>
          <p:blipFill>
            <a:blip r:embed="rId6" cstate="print"/>
            <a:srcRect/>
            <a:stretch>
              <a:fillRect/>
            </a:stretch>
          </p:blipFill>
          <p:spPr bwMode="auto">
            <a:xfrm>
              <a:off x="6255" y="1540"/>
              <a:ext cx="708" cy="720"/>
            </a:xfrm>
            <a:prstGeom prst="rect">
              <a:avLst/>
            </a:prstGeom>
            <a:noFill/>
            <a:ln w="9525">
              <a:noFill/>
              <a:miter lim="800000"/>
              <a:headEnd/>
              <a:tailEnd/>
            </a:ln>
          </p:spPr>
        </p:pic>
      </p:grpSp>
      <p:grpSp>
        <p:nvGrpSpPr>
          <p:cNvPr id="58" name="组合 57"/>
          <p:cNvGrpSpPr/>
          <p:nvPr/>
        </p:nvGrpSpPr>
        <p:grpSpPr>
          <a:xfrm>
            <a:off x="4689660" y="4780228"/>
            <a:ext cx="2294056" cy="1539240"/>
            <a:chOff x="7045417" y="2964180"/>
            <a:chExt cx="2294056" cy="1539240"/>
          </a:xfrm>
        </p:grpSpPr>
        <p:sp>
          <p:nvSpPr>
            <p:cNvPr id="35" name="TextBox 34"/>
            <p:cNvSpPr txBox="1"/>
            <p:nvPr/>
          </p:nvSpPr>
          <p:spPr>
            <a:xfrm>
              <a:off x="7373636" y="3008563"/>
              <a:ext cx="1313196" cy="261620"/>
            </a:xfrm>
            <a:prstGeom prst="rect">
              <a:avLst/>
            </a:prstGeom>
            <a:noFill/>
          </p:spPr>
          <p:txBody>
            <a:bodyPr wrap="none" lIns="91448" tIns="45725" rIns="91448" bIns="45725">
              <a:spAutoFit/>
            </a:bodyPr>
            <a:lstStyle/>
            <a:p>
              <a:pPr defTabSz="914460" fontAlgn="base">
                <a:spcBef>
                  <a:spcPct val="0"/>
                </a:spcBef>
                <a:spcAft>
                  <a:spcPct val="0"/>
                </a:spcAft>
                <a:defRPr/>
              </a:pPr>
              <a:r>
                <a:rPr lang="zh-CN" altLang="en-US" sz="1100" b="1" dirty="0" smtClean="0">
                  <a:solidFill>
                    <a:srgbClr val="EEECE1"/>
                  </a:solidFill>
                  <a:latin typeface="微软雅黑" panose="020B0503020204020204" pitchFamily="34" charset="-122"/>
                  <a:ea typeface="微软雅黑" panose="020B0503020204020204" pitchFamily="34" charset="-122"/>
                  <a:cs typeface="Segoe UI" pitchFamily="34" charset="0"/>
                </a:rPr>
                <a:t>操作系统运行监控</a:t>
              </a:r>
              <a:endParaRPr lang="en-US" sz="1100" b="1" dirty="0">
                <a:solidFill>
                  <a:srgbClr val="EEECE1"/>
                </a:solidFill>
                <a:latin typeface="微软雅黑" panose="020B0503020204020204" pitchFamily="34" charset="-122"/>
                <a:ea typeface="微软雅黑" panose="020B0503020204020204" pitchFamily="34" charset="-122"/>
                <a:cs typeface="Segoe UI" pitchFamily="34" charset="0"/>
              </a:endParaRPr>
            </a:p>
          </p:txBody>
        </p:sp>
        <p:sp>
          <p:nvSpPr>
            <p:cNvPr id="36" name="TextBox 35"/>
            <p:cNvSpPr txBox="1"/>
            <p:nvPr/>
          </p:nvSpPr>
          <p:spPr>
            <a:xfrm>
              <a:off x="7373636" y="3392103"/>
              <a:ext cx="1313196" cy="261620"/>
            </a:xfrm>
            <a:prstGeom prst="rect">
              <a:avLst/>
            </a:prstGeom>
            <a:noFill/>
          </p:spPr>
          <p:txBody>
            <a:bodyPr wrap="none" lIns="91448" tIns="45725" rIns="91448" bIns="45725">
              <a:spAutoFit/>
            </a:bodyPr>
            <a:lstStyle/>
            <a:p>
              <a:pPr defTabSz="914460" fontAlgn="base">
                <a:spcBef>
                  <a:spcPct val="0"/>
                </a:spcBef>
                <a:spcAft>
                  <a:spcPct val="0"/>
                </a:spcAft>
                <a:defRPr/>
              </a:pPr>
              <a:r>
                <a:rPr lang="zh-CN" altLang="en-US" sz="1100" b="1" dirty="0" smtClean="0">
                  <a:solidFill>
                    <a:prstClr val="white">
                      <a:lumMod val="85000"/>
                    </a:prstClr>
                  </a:solidFill>
                  <a:latin typeface="微软雅黑" panose="020B0503020204020204" pitchFamily="34" charset="-122"/>
                  <a:ea typeface="微软雅黑" panose="020B0503020204020204" pitchFamily="34" charset="-122"/>
                  <a:cs typeface="Segoe UI" pitchFamily="34" charset="0"/>
                </a:rPr>
                <a:t>硬件设备运行监控</a:t>
              </a:r>
              <a:endParaRPr lang="en-US" sz="1100" b="1" dirty="0">
                <a:solidFill>
                  <a:prstClr val="white">
                    <a:lumMod val="85000"/>
                  </a:prstClr>
                </a:solidFill>
                <a:latin typeface="微软雅黑" panose="020B0503020204020204" pitchFamily="34" charset="-122"/>
                <a:ea typeface="微软雅黑" panose="020B0503020204020204" pitchFamily="34" charset="-122"/>
                <a:cs typeface="Segoe UI" pitchFamily="34" charset="0"/>
              </a:endParaRPr>
            </a:p>
          </p:txBody>
        </p:sp>
        <p:sp>
          <p:nvSpPr>
            <p:cNvPr id="41" name="TextBox 40"/>
            <p:cNvSpPr txBox="1"/>
            <p:nvPr/>
          </p:nvSpPr>
          <p:spPr>
            <a:xfrm>
              <a:off x="7373635" y="3787072"/>
              <a:ext cx="1965836" cy="261620"/>
            </a:xfrm>
            <a:prstGeom prst="rect">
              <a:avLst/>
            </a:prstGeom>
            <a:noFill/>
          </p:spPr>
          <p:txBody>
            <a:bodyPr wrap="square" lIns="91448" tIns="45725" rIns="91448" bIns="45725">
              <a:spAutoFit/>
            </a:bodyPr>
            <a:lstStyle/>
            <a:p>
              <a:pPr defTabSz="914460" fontAlgn="base">
                <a:spcBef>
                  <a:spcPct val="0"/>
                </a:spcBef>
                <a:spcAft>
                  <a:spcPct val="0"/>
                </a:spcAft>
                <a:defRPr/>
              </a:pPr>
              <a:r>
                <a:rPr lang="zh-CN" altLang="en-US" sz="1100" b="1" dirty="0" smtClean="0">
                  <a:solidFill>
                    <a:srgbClr val="EEECE1"/>
                  </a:solidFill>
                  <a:latin typeface="微软雅黑" panose="020B0503020204020204" pitchFamily="34" charset="-122"/>
                  <a:ea typeface="微软雅黑" panose="020B0503020204020204" pitchFamily="34" charset="-122"/>
                  <a:cs typeface="Segoe UI" pitchFamily="34" charset="0"/>
                </a:rPr>
                <a:t>用户及网络运行监控</a:t>
              </a:r>
              <a:endParaRPr lang="en-US" sz="1100" b="1" dirty="0">
                <a:solidFill>
                  <a:srgbClr val="EEECE1"/>
                </a:solidFill>
                <a:latin typeface="微软雅黑" panose="020B0503020204020204" pitchFamily="34" charset="-122"/>
                <a:ea typeface="微软雅黑" panose="020B0503020204020204" pitchFamily="34" charset="-122"/>
                <a:cs typeface="Segoe UI" pitchFamily="34" charset="0"/>
              </a:endParaRPr>
            </a:p>
          </p:txBody>
        </p:sp>
        <p:pic>
          <p:nvPicPr>
            <p:cNvPr id="46" name="Picture 45"/>
            <p:cNvPicPr>
              <a:picLocks/>
            </p:cNvPicPr>
            <p:nvPr/>
          </p:nvPicPr>
          <p:blipFill>
            <a:blip r:embed="rId7" cstate="print"/>
            <a:srcRect/>
            <a:stretch>
              <a:fillRect/>
            </a:stretch>
          </p:blipFill>
          <p:spPr bwMode="auto">
            <a:xfrm>
              <a:off x="7045417" y="2964180"/>
              <a:ext cx="365855" cy="365760"/>
            </a:xfrm>
            <a:prstGeom prst="rect">
              <a:avLst/>
            </a:prstGeom>
            <a:noFill/>
            <a:ln w="9525">
              <a:noFill/>
              <a:miter lim="800000"/>
              <a:headEnd/>
              <a:tailEnd/>
            </a:ln>
          </p:spPr>
        </p:pic>
        <p:pic>
          <p:nvPicPr>
            <p:cNvPr id="47" name="Picture 46"/>
            <p:cNvPicPr>
              <a:picLocks/>
            </p:cNvPicPr>
            <p:nvPr/>
          </p:nvPicPr>
          <p:blipFill>
            <a:blip r:embed="rId8" cstate="print"/>
            <a:srcRect/>
            <a:stretch>
              <a:fillRect/>
            </a:stretch>
          </p:blipFill>
          <p:spPr bwMode="auto">
            <a:xfrm>
              <a:off x="7045417" y="3742691"/>
              <a:ext cx="365855" cy="365760"/>
            </a:xfrm>
            <a:prstGeom prst="rect">
              <a:avLst/>
            </a:prstGeom>
            <a:noFill/>
            <a:ln w="9525">
              <a:noFill/>
              <a:miter lim="800000"/>
              <a:headEnd/>
              <a:tailEnd/>
            </a:ln>
          </p:spPr>
        </p:pic>
        <p:pic>
          <p:nvPicPr>
            <p:cNvPr id="48" name="Picture 47"/>
            <p:cNvPicPr>
              <a:picLocks/>
            </p:cNvPicPr>
            <p:nvPr/>
          </p:nvPicPr>
          <p:blipFill>
            <a:blip r:embed="rId9" cstate="print"/>
            <a:srcRect/>
            <a:stretch>
              <a:fillRect/>
            </a:stretch>
          </p:blipFill>
          <p:spPr bwMode="auto">
            <a:xfrm>
              <a:off x="7045417" y="3347720"/>
              <a:ext cx="365855" cy="365760"/>
            </a:xfrm>
            <a:prstGeom prst="rect">
              <a:avLst/>
            </a:prstGeom>
            <a:noFill/>
            <a:ln w="9525">
              <a:noFill/>
              <a:miter lim="800000"/>
              <a:headEnd/>
              <a:tailEnd/>
            </a:ln>
          </p:spPr>
        </p:pic>
        <p:pic>
          <p:nvPicPr>
            <p:cNvPr id="53" name="Picture 4" descr="C:\MAX\Branding\SC Brand Guide Graphics\SCDPM_256.png"/>
            <p:cNvPicPr>
              <a:picLocks noChangeArrowheads="1"/>
            </p:cNvPicPr>
            <p:nvPr/>
          </p:nvPicPr>
          <p:blipFill rotWithShape="1">
            <a:blip r:embed="rId10" cstate="print"/>
            <a:srcRect l="1886" r="1857" b="3333"/>
            <a:stretch/>
          </p:blipFill>
          <p:spPr bwMode="auto">
            <a:xfrm>
              <a:off x="7045417" y="4137660"/>
              <a:ext cx="365855" cy="365760"/>
            </a:xfrm>
            <a:prstGeom prst="rect">
              <a:avLst/>
            </a:prstGeom>
            <a:solidFill>
              <a:schemeClr val="accent5">
                <a:lumMod val="75000"/>
              </a:schemeClr>
            </a:solidFill>
            <a:effectLst/>
            <a:extLst/>
          </p:spPr>
        </p:pic>
        <p:sp>
          <p:nvSpPr>
            <p:cNvPr id="54" name="TextBox 53"/>
            <p:cNvSpPr txBox="1"/>
            <p:nvPr/>
          </p:nvSpPr>
          <p:spPr>
            <a:xfrm>
              <a:off x="7373636" y="4178391"/>
              <a:ext cx="1965837" cy="261620"/>
            </a:xfrm>
            <a:prstGeom prst="rect">
              <a:avLst/>
            </a:prstGeom>
            <a:noFill/>
          </p:spPr>
          <p:txBody>
            <a:bodyPr wrap="square" lIns="91448" tIns="45725" rIns="91448" bIns="45725">
              <a:spAutoFit/>
            </a:bodyPr>
            <a:lstStyle/>
            <a:p>
              <a:pPr defTabSz="914460" fontAlgn="base">
                <a:spcBef>
                  <a:spcPct val="0"/>
                </a:spcBef>
                <a:spcAft>
                  <a:spcPct val="0"/>
                </a:spcAft>
                <a:defRPr/>
              </a:pPr>
              <a:r>
                <a:rPr lang="zh-CN" altLang="en-US" sz="1100" b="1" dirty="0" smtClean="0">
                  <a:solidFill>
                    <a:srgbClr val="EEECE1"/>
                  </a:solidFill>
                  <a:latin typeface="微软雅黑" panose="020B0503020204020204" pitchFamily="34" charset="-122"/>
                  <a:ea typeface="微软雅黑" panose="020B0503020204020204" pitchFamily="34" charset="-122"/>
                  <a:cs typeface="Segoe UI" pitchFamily="34" charset="0"/>
                </a:rPr>
                <a:t>容灾任务运行监控</a:t>
              </a:r>
              <a:endParaRPr lang="en-US" sz="1100" b="1" dirty="0">
                <a:solidFill>
                  <a:srgbClr val="EEECE1"/>
                </a:solidFill>
                <a:latin typeface="微软雅黑" panose="020B0503020204020204" pitchFamily="34" charset="-122"/>
                <a:ea typeface="微软雅黑" panose="020B0503020204020204" pitchFamily="34" charset="-122"/>
                <a:cs typeface="Segoe UI" pitchFamily="34" charset="0"/>
              </a:endParaRPr>
            </a:p>
          </p:txBody>
        </p:sp>
      </p:grpSp>
      <p:sp>
        <p:nvSpPr>
          <p:cNvPr id="60" name="AutoShape 2"/>
          <p:cNvSpPr>
            <a:spLocks noChangeArrowheads="1"/>
          </p:cNvSpPr>
          <p:nvPr/>
        </p:nvSpPr>
        <p:spPr bwMode="auto">
          <a:xfrm rot="-5400000">
            <a:off x="5043442" y="2078643"/>
            <a:ext cx="1865462" cy="1025148"/>
          </a:xfrm>
          <a:custGeom>
            <a:avLst/>
            <a:gdLst>
              <a:gd name="T0" fmla="*/ 4693469 w 21600"/>
              <a:gd name="T1" fmla="*/ 800894 h 21600"/>
              <a:gd name="T2" fmla="*/ 2438400 w 21600"/>
              <a:gd name="T3" fmla="*/ 1601787 h 21600"/>
              <a:gd name="T4" fmla="*/ 183332 w 21600"/>
              <a:gd name="T5" fmla="*/ 800894 h 21600"/>
              <a:gd name="T6" fmla="*/ 2438400 w 21600"/>
              <a:gd name="T7" fmla="*/ 0 h 21600"/>
              <a:gd name="T8" fmla="*/ 0 60000 65536"/>
              <a:gd name="T9" fmla="*/ 0 60000 65536"/>
              <a:gd name="T10" fmla="*/ 0 60000 65536"/>
              <a:gd name="T11" fmla="*/ 0 60000 65536"/>
              <a:gd name="T12" fmla="*/ 2612 w 21600"/>
              <a:gd name="T13" fmla="*/ 2612 h 21600"/>
              <a:gd name="T14" fmla="*/ 18988 w 21600"/>
              <a:gd name="T15" fmla="*/ 18988 h 21600"/>
            </a:gdLst>
            <a:ahLst/>
            <a:cxnLst>
              <a:cxn ang="T8">
                <a:pos x="T0" y="T1"/>
              </a:cxn>
              <a:cxn ang="T9">
                <a:pos x="T2" y="T3"/>
              </a:cxn>
              <a:cxn ang="T10">
                <a:pos x="T4" y="T5"/>
              </a:cxn>
              <a:cxn ang="T11">
                <a:pos x="T6" y="T7"/>
              </a:cxn>
            </a:cxnLst>
            <a:rect l="T12" t="T13" r="T14" b="T15"/>
            <a:pathLst>
              <a:path w="21600" h="21600">
                <a:moveTo>
                  <a:pt x="0" y="0"/>
                </a:moveTo>
                <a:lnTo>
                  <a:pt x="1624" y="21600"/>
                </a:lnTo>
                <a:lnTo>
                  <a:pt x="19976" y="21600"/>
                </a:lnTo>
                <a:lnTo>
                  <a:pt x="21600" y="0"/>
                </a:lnTo>
                <a:close/>
              </a:path>
            </a:pathLst>
          </a:custGeom>
          <a:solidFill>
            <a:schemeClr val="bg1">
              <a:alpha val="10196"/>
            </a:schemeClr>
          </a:solidFill>
          <a:ln w="9525">
            <a:noFill/>
            <a:miter lim="800000"/>
            <a:headEnd/>
            <a:tailEnd/>
          </a:ln>
        </p:spPr>
        <p:txBody>
          <a:bodyPr vert="eaVert" lIns="91448" tIns="0" rIns="91448" bIns="0" anchor="ctr"/>
          <a:lstStyle/>
          <a:p>
            <a:pPr algn="ctr" defTabSz="914460" fontAlgn="base">
              <a:spcBef>
                <a:spcPct val="0"/>
              </a:spcBef>
              <a:spcAft>
                <a:spcPct val="0"/>
              </a:spcAft>
            </a:pPr>
            <a:endParaRPr lang="en-US" sz="1600" dirty="0">
              <a:solidFill>
                <a:srgbClr val="3DB5F1"/>
              </a:solidFill>
              <a:cs typeface="Segoe UI" pitchFamily="34" charset="0"/>
            </a:endParaRPr>
          </a:p>
        </p:txBody>
      </p:sp>
      <p:grpSp>
        <p:nvGrpSpPr>
          <p:cNvPr id="145" name="组合 144"/>
          <p:cNvGrpSpPr/>
          <p:nvPr/>
        </p:nvGrpSpPr>
        <p:grpSpPr>
          <a:xfrm>
            <a:off x="8969199" y="1904737"/>
            <a:ext cx="1252974" cy="3394702"/>
            <a:chOff x="8969199" y="2123105"/>
            <a:chExt cx="969932" cy="3394702"/>
          </a:xfrm>
        </p:grpSpPr>
        <p:grpSp>
          <p:nvGrpSpPr>
            <p:cNvPr id="61" name="Group 60"/>
            <p:cNvGrpSpPr/>
            <p:nvPr/>
          </p:nvGrpSpPr>
          <p:grpSpPr bwMode="black">
            <a:xfrm>
              <a:off x="9139172" y="2123105"/>
              <a:ext cx="532656" cy="599378"/>
              <a:chOff x="3422650" y="3467100"/>
              <a:chExt cx="533400" cy="549275"/>
            </a:xfrm>
            <a:solidFill>
              <a:srgbClr val="FFFFFF"/>
            </a:solidFill>
          </p:grpSpPr>
          <p:sp>
            <p:nvSpPr>
              <p:cNvPr id="62" name="Freeform 82"/>
              <p:cNvSpPr>
                <a:spLocks noEditPoints="1"/>
              </p:cNvSpPr>
              <p:nvPr/>
            </p:nvSpPr>
            <p:spPr bwMode="black">
              <a:xfrm>
                <a:off x="3422650" y="3467100"/>
                <a:ext cx="533400" cy="533400"/>
              </a:xfrm>
              <a:custGeom>
                <a:avLst/>
                <a:gdLst>
                  <a:gd name="T0" fmla="*/ 590 w 2193"/>
                  <a:gd name="T1" fmla="*/ 531 h 2197"/>
                  <a:gd name="T2" fmla="*/ 1140 w 2193"/>
                  <a:gd name="T3" fmla="*/ 364 h 2197"/>
                  <a:gd name="T4" fmla="*/ 1100 w 2193"/>
                  <a:gd name="T5" fmla="*/ 435 h 2197"/>
                  <a:gd name="T6" fmla="*/ 1066 w 2193"/>
                  <a:gd name="T7" fmla="*/ 405 h 2197"/>
                  <a:gd name="T8" fmla="*/ 1025 w 2193"/>
                  <a:gd name="T9" fmla="*/ 503 h 2197"/>
                  <a:gd name="T10" fmla="*/ 951 w 2193"/>
                  <a:gd name="T11" fmla="*/ 405 h 2197"/>
                  <a:gd name="T12" fmla="*/ 992 w 2193"/>
                  <a:gd name="T13" fmla="*/ 503 h 2197"/>
                  <a:gd name="T14" fmla="*/ 877 w 2193"/>
                  <a:gd name="T15" fmla="*/ 364 h 2197"/>
                  <a:gd name="T16" fmla="*/ 917 w 2193"/>
                  <a:gd name="T17" fmla="*/ 544 h 2197"/>
                  <a:gd name="T18" fmla="*/ 802 w 2193"/>
                  <a:gd name="T19" fmla="*/ 435 h 2197"/>
                  <a:gd name="T20" fmla="*/ 802 w 2193"/>
                  <a:gd name="T21" fmla="*/ 544 h 2197"/>
                  <a:gd name="T22" fmla="*/ 768 w 2193"/>
                  <a:gd name="T23" fmla="*/ 435 h 2197"/>
                  <a:gd name="T24" fmla="*/ 727 w 2193"/>
                  <a:gd name="T25" fmla="*/ 503 h 2197"/>
                  <a:gd name="T26" fmla="*/ 693 w 2193"/>
                  <a:gd name="T27" fmla="*/ 476 h 2197"/>
                  <a:gd name="T28" fmla="*/ 655 w 2193"/>
                  <a:gd name="T29" fmla="*/ 282 h 2197"/>
                  <a:gd name="T30" fmla="*/ 655 w 2193"/>
                  <a:gd name="T31" fmla="*/ 282 h 2197"/>
                  <a:gd name="T32" fmla="*/ 1140 w 2193"/>
                  <a:gd name="T33" fmla="*/ 92 h 2197"/>
                  <a:gd name="T34" fmla="*/ 1100 w 2193"/>
                  <a:gd name="T35" fmla="*/ 191 h 2197"/>
                  <a:gd name="T36" fmla="*/ 1025 w 2193"/>
                  <a:gd name="T37" fmla="*/ 92 h 2197"/>
                  <a:gd name="T38" fmla="*/ 1066 w 2193"/>
                  <a:gd name="T39" fmla="*/ 191 h 2197"/>
                  <a:gd name="T40" fmla="*/ 951 w 2193"/>
                  <a:gd name="T41" fmla="*/ 52 h 2197"/>
                  <a:gd name="T42" fmla="*/ 992 w 2193"/>
                  <a:gd name="T43" fmla="*/ 231 h 2197"/>
                  <a:gd name="T44" fmla="*/ 877 w 2193"/>
                  <a:gd name="T45" fmla="*/ 123 h 2197"/>
                  <a:gd name="T46" fmla="*/ 877 w 2193"/>
                  <a:gd name="T47" fmla="*/ 231 h 2197"/>
                  <a:gd name="T48" fmla="*/ 842 w 2193"/>
                  <a:gd name="T49" fmla="*/ 123 h 2197"/>
                  <a:gd name="T50" fmla="*/ 802 w 2193"/>
                  <a:gd name="T51" fmla="*/ 191 h 2197"/>
                  <a:gd name="T52" fmla="*/ 768 w 2193"/>
                  <a:gd name="T53" fmla="*/ 163 h 2197"/>
                  <a:gd name="T54" fmla="*/ 653 w 2193"/>
                  <a:gd name="T55" fmla="*/ 52 h 2197"/>
                  <a:gd name="T56" fmla="*/ 653 w 2193"/>
                  <a:gd name="T57" fmla="*/ 163 h 2197"/>
                  <a:gd name="T58" fmla="*/ 1315 w 2193"/>
                  <a:gd name="T59" fmla="*/ 2023 h 2197"/>
                  <a:gd name="T60" fmla="*/ 1444 w 2193"/>
                  <a:gd name="T61" fmla="*/ 2179 h 2197"/>
                  <a:gd name="T62" fmla="*/ 1597 w 2193"/>
                  <a:gd name="T63" fmla="*/ 1488 h 2197"/>
                  <a:gd name="T64" fmla="*/ 2182 w 2193"/>
                  <a:gd name="T65" fmla="*/ 1590 h 2197"/>
                  <a:gd name="T66" fmla="*/ 925 w 2193"/>
                  <a:gd name="T67" fmla="*/ 1617 h 2197"/>
                  <a:gd name="T68" fmla="*/ 1137 w 2193"/>
                  <a:gd name="T69" fmla="*/ 1617 h 2197"/>
                  <a:gd name="T70" fmla="*/ 2090 w 2193"/>
                  <a:gd name="T71" fmla="*/ 1142 h 2197"/>
                  <a:gd name="T72" fmla="*/ 1538 w 2193"/>
                  <a:gd name="T73" fmla="*/ 908 h 2197"/>
                  <a:gd name="T74" fmla="*/ 1043 w 2193"/>
                  <a:gd name="T75" fmla="*/ 908 h 2197"/>
                  <a:gd name="T76" fmla="*/ 103 w 2193"/>
                  <a:gd name="T77" fmla="*/ 1377 h 2197"/>
                  <a:gd name="T78" fmla="*/ 1675 w 2193"/>
                  <a:gd name="T79" fmla="*/ 1407 h 2197"/>
                  <a:gd name="T80" fmla="*/ 1268 w 2193"/>
                  <a:gd name="T81" fmla="*/ 1660 h 2197"/>
                  <a:gd name="T82" fmla="*/ 1268 w 2193"/>
                  <a:gd name="T83" fmla="*/ 1660 h 2197"/>
                  <a:gd name="T84" fmla="*/ 1140 w 2193"/>
                  <a:gd name="T85" fmla="*/ 788 h 2197"/>
                  <a:gd name="T86" fmla="*/ 1025 w 2193"/>
                  <a:gd name="T87" fmla="*/ 677 h 2197"/>
                  <a:gd name="T88" fmla="*/ 1025 w 2193"/>
                  <a:gd name="T89" fmla="*/ 788 h 2197"/>
                  <a:gd name="T90" fmla="*/ 653 w 2193"/>
                  <a:gd name="T91" fmla="*/ 788 h 2197"/>
                  <a:gd name="T92" fmla="*/ 693 w 2193"/>
                  <a:gd name="T93" fmla="*/ 717 h 2197"/>
                  <a:gd name="T94" fmla="*/ 727 w 2193"/>
                  <a:gd name="T95" fmla="*/ 748 h 2197"/>
                  <a:gd name="T96" fmla="*/ 842 w 2193"/>
                  <a:gd name="T97" fmla="*/ 856 h 2197"/>
                  <a:gd name="T98" fmla="*/ 842 w 2193"/>
                  <a:gd name="T99" fmla="*/ 748 h 2197"/>
                  <a:gd name="T100" fmla="*/ 877 w 2193"/>
                  <a:gd name="T101" fmla="*/ 856 h 2197"/>
                  <a:gd name="T102" fmla="*/ 917 w 2193"/>
                  <a:gd name="T103" fmla="*/ 788 h 2197"/>
                  <a:gd name="T104" fmla="*/ 951 w 2193"/>
                  <a:gd name="T105" fmla="*/ 816 h 2197"/>
                  <a:gd name="T106" fmla="*/ 992 w 2193"/>
                  <a:gd name="T107" fmla="*/ 717 h 2197"/>
                  <a:gd name="T108" fmla="*/ 1066 w 2193"/>
                  <a:gd name="T109" fmla="*/ 856 h 2197"/>
                  <a:gd name="T110" fmla="*/ 176 w 2193"/>
                  <a:gd name="T111" fmla="*/ 1407 h 2197"/>
                  <a:gd name="T112" fmla="*/ 0 w 2193"/>
                  <a:gd name="T113" fmla="*/ 1622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93" h="2197">
                    <a:moveTo>
                      <a:pt x="655" y="595"/>
                    </a:moveTo>
                    <a:cubicBezTo>
                      <a:pt x="1538" y="595"/>
                      <a:pt x="1538" y="595"/>
                      <a:pt x="1538" y="595"/>
                    </a:cubicBezTo>
                    <a:cubicBezTo>
                      <a:pt x="1574" y="595"/>
                      <a:pt x="1603" y="566"/>
                      <a:pt x="1603" y="531"/>
                    </a:cubicBezTo>
                    <a:cubicBezTo>
                      <a:pt x="1603" y="377"/>
                      <a:pt x="1603" y="377"/>
                      <a:pt x="1603" y="377"/>
                    </a:cubicBezTo>
                    <a:cubicBezTo>
                      <a:pt x="1603" y="342"/>
                      <a:pt x="1574" y="313"/>
                      <a:pt x="1538" y="313"/>
                    </a:cubicBezTo>
                    <a:cubicBezTo>
                      <a:pt x="655" y="313"/>
                      <a:pt x="655" y="313"/>
                      <a:pt x="655" y="313"/>
                    </a:cubicBezTo>
                    <a:cubicBezTo>
                      <a:pt x="619" y="313"/>
                      <a:pt x="590" y="342"/>
                      <a:pt x="590" y="377"/>
                    </a:cubicBezTo>
                    <a:cubicBezTo>
                      <a:pt x="590" y="531"/>
                      <a:pt x="590" y="531"/>
                      <a:pt x="590" y="531"/>
                    </a:cubicBezTo>
                    <a:cubicBezTo>
                      <a:pt x="590" y="566"/>
                      <a:pt x="619" y="595"/>
                      <a:pt x="655" y="595"/>
                    </a:cubicBezTo>
                    <a:close/>
                    <a:moveTo>
                      <a:pt x="1464" y="403"/>
                    </a:moveTo>
                    <a:cubicBezTo>
                      <a:pt x="1492" y="403"/>
                      <a:pt x="1515" y="426"/>
                      <a:pt x="1515" y="454"/>
                    </a:cubicBezTo>
                    <a:cubicBezTo>
                      <a:pt x="1515" y="482"/>
                      <a:pt x="1492" y="505"/>
                      <a:pt x="1464" y="505"/>
                    </a:cubicBezTo>
                    <a:cubicBezTo>
                      <a:pt x="1436" y="505"/>
                      <a:pt x="1413" y="482"/>
                      <a:pt x="1413" y="454"/>
                    </a:cubicBezTo>
                    <a:cubicBezTo>
                      <a:pt x="1413" y="426"/>
                      <a:pt x="1436" y="403"/>
                      <a:pt x="1464" y="403"/>
                    </a:cubicBezTo>
                    <a:close/>
                    <a:moveTo>
                      <a:pt x="1100" y="364"/>
                    </a:moveTo>
                    <a:cubicBezTo>
                      <a:pt x="1140" y="364"/>
                      <a:pt x="1140" y="364"/>
                      <a:pt x="1140" y="364"/>
                    </a:cubicBezTo>
                    <a:cubicBezTo>
                      <a:pt x="1140" y="405"/>
                      <a:pt x="1140" y="405"/>
                      <a:pt x="1140" y="405"/>
                    </a:cubicBezTo>
                    <a:cubicBezTo>
                      <a:pt x="1100" y="405"/>
                      <a:pt x="1100" y="405"/>
                      <a:pt x="1100" y="405"/>
                    </a:cubicBezTo>
                    <a:lnTo>
                      <a:pt x="1100" y="364"/>
                    </a:lnTo>
                    <a:close/>
                    <a:moveTo>
                      <a:pt x="1100" y="435"/>
                    </a:moveTo>
                    <a:cubicBezTo>
                      <a:pt x="1140" y="435"/>
                      <a:pt x="1140" y="435"/>
                      <a:pt x="1140" y="435"/>
                    </a:cubicBezTo>
                    <a:cubicBezTo>
                      <a:pt x="1140" y="476"/>
                      <a:pt x="1140" y="476"/>
                      <a:pt x="1140" y="476"/>
                    </a:cubicBezTo>
                    <a:cubicBezTo>
                      <a:pt x="1100" y="476"/>
                      <a:pt x="1100" y="476"/>
                      <a:pt x="1100" y="476"/>
                    </a:cubicBezTo>
                    <a:lnTo>
                      <a:pt x="1100" y="435"/>
                    </a:lnTo>
                    <a:close/>
                    <a:moveTo>
                      <a:pt x="1100" y="503"/>
                    </a:moveTo>
                    <a:cubicBezTo>
                      <a:pt x="1140" y="503"/>
                      <a:pt x="1140" y="503"/>
                      <a:pt x="1140" y="503"/>
                    </a:cubicBezTo>
                    <a:cubicBezTo>
                      <a:pt x="1140" y="544"/>
                      <a:pt x="1140" y="544"/>
                      <a:pt x="1140" y="544"/>
                    </a:cubicBezTo>
                    <a:cubicBezTo>
                      <a:pt x="1100" y="544"/>
                      <a:pt x="1100" y="544"/>
                      <a:pt x="1100" y="544"/>
                    </a:cubicBezTo>
                    <a:lnTo>
                      <a:pt x="1100" y="503"/>
                    </a:lnTo>
                    <a:close/>
                    <a:moveTo>
                      <a:pt x="1025" y="364"/>
                    </a:moveTo>
                    <a:cubicBezTo>
                      <a:pt x="1066" y="364"/>
                      <a:pt x="1066" y="364"/>
                      <a:pt x="1066" y="364"/>
                    </a:cubicBezTo>
                    <a:cubicBezTo>
                      <a:pt x="1066" y="405"/>
                      <a:pt x="1066" y="405"/>
                      <a:pt x="1066" y="405"/>
                    </a:cubicBezTo>
                    <a:cubicBezTo>
                      <a:pt x="1025" y="405"/>
                      <a:pt x="1025" y="405"/>
                      <a:pt x="1025" y="405"/>
                    </a:cubicBezTo>
                    <a:lnTo>
                      <a:pt x="1025" y="364"/>
                    </a:lnTo>
                    <a:close/>
                    <a:moveTo>
                      <a:pt x="1025" y="435"/>
                    </a:moveTo>
                    <a:cubicBezTo>
                      <a:pt x="1066" y="435"/>
                      <a:pt x="1066" y="435"/>
                      <a:pt x="1066" y="435"/>
                    </a:cubicBezTo>
                    <a:cubicBezTo>
                      <a:pt x="1066" y="476"/>
                      <a:pt x="1066" y="476"/>
                      <a:pt x="1066" y="476"/>
                    </a:cubicBezTo>
                    <a:cubicBezTo>
                      <a:pt x="1025" y="476"/>
                      <a:pt x="1025" y="476"/>
                      <a:pt x="1025" y="476"/>
                    </a:cubicBezTo>
                    <a:lnTo>
                      <a:pt x="1025" y="435"/>
                    </a:lnTo>
                    <a:close/>
                    <a:moveTo>
                      <a:pt x="1025" y="503"/>
                    </a:moveTo>
                    <a:cubicBezTo>
                      <a:pt x="1066" y="503"/>
                      <a:pt x="1066" y="503"/>
                      <a:pt x="1066" y="503"/>
                    </a:cubicBezTo>
                    <a:cubicBezTo>
                      <a:pt x="1066" y="544"/>
                      <a:pt x="1066" y="544"/>
                      <a:pt x="1066" y="544"/>
                    </a:cubicBezTo>
                    <a:cubicBezTo>
                      <a:pt x="1025" y="544"/>
                      <a:pt x="1025" y="544"/>
                      <a:pt x="1025" y="544"/>
                    </a:cubicBezTo>
                    <a:lnTo>
                      <a:pt x="1025" y="503"/>
                    </a:lnTo>
                    <a:close/>
                    <a:moveTo>
                      <a:pt x="951" y="364"/>
                    </a:moveTo>
                    <a:cubicBezTo>
                      <a:pt x="992" y="364"/>
                      <a:pt x="992" y="364"/>
                      <a:pt x="992" y="364"/>
                    </a:cubicBezTo>
                    <a:cubicBezTo>
                      <a:pt x="992" y="405"/>
                      <a:pt x="992" y="405"/>
                      <a:pt x="992" y="405"/>
                    </a:cubicBezTo>
                    <a:cubicBezTo>
                      <a:pt x="951" y="405"/>
                      <a:pt x="951" y="405"/>
                      <a:pt x="951" y="405"/>
                    </a:cubicBezTo>
                    <a:lnTo>
                      <a:pt x="951" y="364"/>
                    </a:lnTo>
                    <a:close/>
                    <a:moveTo>
                      <a:pt x="951" y="435"/>
                    </a:moveTo>
                    <a:cubicBezTo>
                      <a:pt x="992" y="435"/>
                      <a:pt x="992" y="435"/>
                      <a:pt x="992" y="435"/>
                    </a:cubicBezTo>
                    <a:cubicBezTo>
                      <a:pt x="992" y="476"/>
                      <a:pt x="992" y="476"/>
                      <a:pt x="992" y="476"/>
                    </a:cubicBezTo>
                    <a:cubicBezTo>
                      <a:pt x="951" y="476"/>
                      <a:pt x="951" y="476"/>
                      <a:pt x="951" y="476"/>
                    </a:cubicBezTo>
                    <a:lnTo>
                      <a:pt x="951" y="435"/>
                    </a:lnTo>
                    <a:close/>
                    <a:moveTo>
                      <a:pt x="951" y="503"/>
                    </a:moveTo>
                    <a:cubicBezTo>
                      <a:pt x="992" y="503"/>
                      <a:pt x="992" y="503"/>
                      <a:pt x="992" y="503"/>
                    </a:cubicBezTo>
                    <a:cubicBezTo>
                      <a:pt x="992" y="544"/>
                      <a:pt x="992" y="544"/>
                      <a:pt x="992" y="544"/>
                    </a:cubicBezTo>
                    <a:cubicBezTo>
                      <a:pt x="951" y="544"/>
                      <a:pt x="951" y="544"/>
                      <a:pt x="951" y="544"/>
                    </a:cubicBezTo>
                    <a:lnTo>
                      <a:pt x="951" y="503"/>
                    </a:lnTo>
                    <a:close/>
                    <a:moveTo>
                      <a:pt x="877" y="364"/>
                    </a:moveTo>
                    <a:cubicBezTo>
                      <a:pt x="917" y="364"/>
                      <a:pt x="917" y="364"/>
                      <a:pt x="917" y="364"/>
                    </a:cubicBezTo>
                    <a:cubicBezTo>
                      <a:pt x="917" y="405"/>
                      <a:pt x="917" y="405"/>
                      <a:pt x="917" y="405"/>
                    </a:cubicBezTo>
                    <a:cubicBezTo>
                      <a:pt x="877" y="405"/>
                      <a:pt x="877" y="405"/>
                      <a:pt x="877" y="405"/>
                    </a:cubicBezTo>
                    <a:lnTo>
                      <a:pt x="877" y="364"/>
                    </a:lnTo>
                    <a:close/>
                    <a:moveTo>
                      <a:pt x="877" y="435"/>
                    </a:moveTo>
                    <a:cubicBezTo>
                      <a:pt x="917" y="435"/>
                      <a:pt x="917" y="435"/>
                      <a:pt x="917" y="435"/>
                    </a:cubicBezTo>
                    <a:cubicBezTo>
                      <a:pt x="917" y="476"/>
                      <a:pt x="917" y="476"/>
                      <a:pt x="917" y="476"/>
                    </a:cubicBezTo>
                    <a:cubicBezTo>
                      <a:pt x="877" y="476"/>
                      <a:pt x="877" y="476"/>
                      <a:pt x="877" y="476"/>
                    </a:cubicBezTo>
                    <a:lnTo>
                      <a:pt x="877" y="435"/>
                    </a:lnTo>
                    <a:close/>
                    <a:moveTo>
                      <a:pt x="877" y="503"/>
                    </a:moveTo>
                    <a:cubicBezTo>
                      <a:pt x="917" y="503"/>
                      <a:pt x="917" y="503"/>
                      <a:pt x="917" y="503"/>
                    </a:cubicBezTo>
                    <a:cubicBezTo>
                      <a:pt x="917" y="544"/>
                      <a:pt x="917" y="544"/>
                      <a:pt x="917" y="544"/>
                    </a:cubicBezTo>
                    <a:cubicBezTo>
                      <a:pt x="877" y="544"/>
                      <a:pt x="877" y="544"/>
                      <a:pt x="877" y="544"/>
                    </a:cubicBezTo>
                    <a:lnTo>
                      <a:pt x="877" y="503"/>
                    </a:lnTo>
                    <a:close/>
                    <a:moveTo>
                      <a:pt x="802" y="364"/>
                    </a:moveTo>
                    <a:cubicBezTo>
                      <a:pt x="842" y="364"/>
                      <a:pt x="842" y="364"/>
                      <a:pt x="842" y="364"/>
                    </a:cubicBezTo>
                    <a:cubicBezTo>
                      <a:pt x="842" y="405"/>
                      <a:pt x="842" y="405"/>
                      <a:pt x="842" y="405"/>
                    </a:cubicBezTo>
                    <a:cubicBezTo>
                      <a:pt x="802" y="405"/>
                      <a:pt x="802" y="405"/>
                      <a:pt x="802" y="405"/>
                    </a:cubicBezTo>
                    <a:lnTo>
                      <a:pt x="802" y="364"/>
                    </a:lnTo>
                    <a:close/>
                    <a:moveTo>
                      <a:pt x="802" y="435"/>
                    </a:moveTo>
                    <a:cubicBezTo>
                      <a:pt x="842" y="435"/>
                      <a:pt x="842" y="435"/>
                      <a:pt x="842" y="435"/>
                    </a:cubicBezTo>
                    <a:cubicBezTo>
                      <a:pt x="842" y="476"/>
                      <a:pt x="842" y="476"/>
                      <a:pt x="842" y="476"/>
                    </a:cubicBezTo>
                    <a:cubicBezTo>
                      <a:pt x="802" y="476"/>
                      <a:pt x="802" y="476"/>
                      <a:pt x="802" y="476"/>
                    </a:cubicBezTo>
                    <a:lnTo>
                      <a:pt x="802" y="435"/>
                    </a:lnTo>
                    <a:close/>
                    <a:moveTo>
                      <a:pt x="802" y="503"/>
                    </a:moveTo>
                    <a:cubicBezTo>
                      <a:pt x="842" y="503"/>
                      <a:pt x="842" y="503"/>
                      <a:pt x="842" y="503"/>
                    </a:cubicBezTo>
                    <a:cubicBezTo>
                      <a:pt x="842" y="544"/>
                      <a:pt x="842" y="544"/>
                      <a:pt x="842" y="544"/>
                    </a:cubicBezTo>
                    <a:cubicBezTo>
                      <a:pt x="802" y="544"/>
                      <a:pt x="802" y="544"/>
                      <a:pt x="802" y="544"/>
                    </a:cubicBezTo>
                    <a:lnTo>
                      <a:pt x="802" y="503"/>
                    </a:lnTo>
                    <a:close/>
                    <a:moveTo>
                      <a:pt x="727" y="364"/>
                    </a:moveTo>
                    <a:cubicBezTo>
                      <a:pt x="768" y="364"/>
                      <a:pt x="768" y="364"/>
                      <a:pt x="768" y="364"/>
                    </a:cubicBezTo>
                    <a:cubicBezTo>
                      <a:pt x="768" y="405"/>
                      <a:pt x="768" y="405"/>
                      <a:pt x="768" y="405"/>
                    </a:cubicBezTo>
                    <a:cubicBezTo>
                      <a:pt x="727" y="405"/>
                      <a:pt x="727" y="405"/>
                      <a:pt x="727" y="405"/>
                    </a:cubicBezTo>
                    <a:lnTo>
                      <a:pt x="727" y="364"/>
                    </a:lnTo>
                    <a:close/>
                    <a:moveTo>
                      <a:pt x="727" y="435"/>
                    </a:moveTo>
                    <a:cubicBezTo>
                      <a:pt x="768" y="435"/>
                      <a:pt x="768" y="435"/>
                      <a:pt x="768" y="435"/>
                    </a:cubicBezTo>
                    <a:cubicBezTo>
                      <a:pt x="768" y="476"/>
                      <a:pt x="768" y="476"/>
                      <a:pt x="768" y="476"/>
                    </a:cubicBezTo>
                    <a:cubicBezTo>
                      <a:pt x="727" y="476"/>
                      <a:pt x="727" y="476"/>
                      <a:pt x="727" y="476"/>
                    </a:cubicBezTo>
                    <a:lnTo>
                      <a:pt x="727" y="435"/>
                    </a:lnTo>
                    <a:close/>
                    <a:moveTo>
                      <a:pt x="727" y="503"/>
                    </a:moveTo>
                    <a:cubicBezTo>
                      <a:pt x="768" y="503"/>
                      <a:pt x="768" y="503"/>
                      <a:pt x="768" y="503"/>
                    </a:cubicBezTo>
                    <a:cubicBezTo>
                      <a:pt x="768" y="544"/>
                      <a:pt x="768" y="544"/>
                      <a:pt x="768" y="544"/>
                    </a:cubicBezTo>
                    <a:cubicBezTo>
                      <a:pt x="727" y="544"/>
                      <a:pt x="727" y="544"/>
                      <a:pt x="727" y="544"/>
                    </a:cubicBezTo>
                    <a:lnTo>
                      <a:pt x="727" y="503"/>
                    </a:lnTo>
                    <a:close/>
                    <a:moveTo>
                      <a:pt x="653" y="364"/>
                    </a:moveTo>
                    <a:cubicBezTo>
                      <a:pt x="693" y="364"/>
                      <a:pt x="693" y="364"/>
                      <a:pt x="693" y="364"/>
                    </a:cubicBezTo>
                    <a:cubicBezTo>
                      <a:pt x="693" y="405"/>
                      <a:pt x="693" y="405"/>
                      <a:pt x="693" y="405"/>
                    </a:cubicBezTo>
                    <a:cubicBezTo>
                      <a:pt x="653" y="405"/>
                      <a:pt x="653" y="405"/>
                      <a:pt x="653" y="405"/>
                    </a:cubicBezTo>
                    <a:lnTo>
                      <a:pt x="653" y="364"/>
                    </a:lnTo>
                    <a:close/>
                    <a:moveTo>
                      <a:pt x="653" y="435"/>
                    </a:moveTo>
                    <a:cubicBezTo>
                      <a:pt x="693" y="435"/>
                      <a:pt x="693" y="435"/>
                      <a:pt x="693" y="435"/>
                    </a:cubicBezTo>
                    <a:cubicBezTo>
                      <a:pt x="693" y="476"/>
                      <a:pt x="693" y="476"/>
                      <a:pt x="693" y="476"/>
                    </a:cubicBezTo>
                    <a:cubicBezTo>
                      <a:pt x="653" y="476"/>
                      <a:pt x="653" y="476"/>
                      <a:pt x="653" y="476"/>
                    </a:cubicBezTo>
                    <a:lnTo>
                      <a:pt x="653" y="435"/>
                    </a:lnTo>
                    <a:close/>
                    <a:moveTo>
                      <a:pt x="653" y="503"/>
                    </a:moveTo>
                    <a:cubicBezTo>
                      <a:pt x="693" y="503"/>
                      <a:pt x="693" y="503"/>
                      <a:pt x="693" y="503"/>
                    </a:cubicBezTo>
                    <a:cubicBezTo>
                      <a:pt x="693" y="544"/>
                      <a:pt x="693" y="544"/>
                      <a:pt x="693" y="544"/>
                    </a:cubicBezTo>
                    <a:cubicBezTo>
                      <a:pt x="653" y="544"/>
                      <a:pt x="653" y="544"/>
                      <a:pt x="653" y="544"/>
                    </a:cubicBezTo>
                    <a:lnTo>
                      <a:pt x="653" y="503"/>
                    </a:lnTo>
                    <a:close/>
                    <a:moveTo>
                      <a:pt x="655" y="282"/>
                    </a:moveTo>
                    <a:cubicBezTo>
                      <a:pt x="1538" y="282"/>
                      <a:pt x="1538" y="282"/>
                      <a:pt x="1538" y="282"/>
                    </a:cubicBezTo>
                    <a:cubicBezTo>
                      <a:pt x="1574" y="282"/>
                      <a:pt x="1603" y="254"/>
                      <a:pt x="1603" y="218"/>
                    </a:cubicBezTo>
                    <a:cubicBezTo>
                      <a:pt x="1603" y="65"/>
                      <a:pt x="1603" y="65"/>
                      <a:pt x="1603" y="65"/>
                    </a:cubicBezTo>
                    <a:cubicBezTo>
                      <a:pt x="1603" y="29"/>
                      <a:pt x="1574" y="0"/>
                      <a:pt x="1538" y="0"/>
                    </a:cubicBezTo>
                    <a:cubicBezTo>
                      <a:pt x="655" y="0"/>
                      <a:pt x="655" y="0"/>
                      <a:pt x="655" y="0"/>
                    </a:cubicBezTo>
                    <a:cubicBezTo>
                      <a:pt x="619" y="0"/>
                      <a:pt x="590" y="29"/>
                      <a:pt x="590" y="65"/>
                    </a:cubicBezTo>
                    <a:cubicBezTo>
                      <a:pt x="590" y="218"/>
                      <a:pt x="590" y="218"/>
                      <a:pt x="590" y="218"/>
                    </a:cubicBezTo>
                    <a:cubicBezTo>
                      <a:pt x="590" y="254"/>
                      <a:pt x="619" y="282"/>
                      <a:pt x="655" y="282"/>
                    </a:cubicBezTo>
                    <a:close/>
                    <a:moveTo>
                      <a:pt x="1464" y="90"/>
                    </a:moveTo>
                    <a:cubicBezTo>
                      <a:pt x="1492" y="90"/>
                      <a:pt x="1515" y="113"/>
                      <a:pt x="1515" y="141"/>
                    </a:cubicBezTo>
                    <a:cubicBezTo>
                      <a:pt x="1515" y="170"/>
                      <a:pt x="1492" y="192"/>
                      <a:pt x="1464" y="192"/>
                    </a:cubicBezTo>
                    <a:cubicBezTo>
                      <a:pt x="1436" y="192"/>
                      <a:pt x="1413" y="170"/>
                      <a:pt x="1413" y="141"/>
                    </a:cubicBezTo>
                    <a:cubicBezTo>
                      <a:pt x="1413" y="113"/>
                      <a:pt x="1436" y="90"/>
                      <a:pt x="1464" y="90"/>
                    </a:cubicBezTo>
                    <a:close/>
                    <a:moveTo>
                      <a:pt x="1100" y="52"/>
                    </a:moveTo>
                    <a:cubicBezTo>
                      <a:pt x="1140" y="52"/>
                      <a:pt x="1140" y="52"/>
                      <a:pt x="1140" y="52"/>
                    </a:cubicBezTo>
                    <a:cubicBezTo>
                      <a:pt x="1140" y="92"/>
                      <a:pt x="1140" y="92"/>
                      <a:pt x="1140" y="92"/>
                    </a:cubicBezTo>
                    <a:cubicBezTo>
                      <a:pt x="1100" y="92"/>
                      <a:pt x="1100" y="92"/>
                      <a:pt x="1100" y="92"/>
                    </a:cubicBezTo>
                    <a:lnTo>
                      <a:pt x="1100" y="52"/>
                    </a:lnTo>
                    <a:close/>
                    <a:moveTo>
                      <a:pt x="1100" y="123"/>
                    </a:moveTo>
                    <a:cubicBezTo>
                      <a:pt x="1140" y="123"/>
                      <a:pt x="1140" y="123"/>
                      <a:pt x="1140" y="123"/>
                    </a:cubicBezTo>
                    <a:cubicBezTo>
                      <a:pt x="1140" y="163"/>
                      <a:pt x="1140" y="163"/>
                      <a:pt x="1140" y="163"/>
                    </a:cubicBezTo>
                    <a:cubicBezTo>
                      <a:pt x="1100" y="163"/>
                      <a:pt x="1100" y="163"/>
                      <a:pt x="1100" y="163"/>
                    </a:cubicBezTo>
                    <a:lnTo>
                      <a:pt x="1100" y="123"/>
                    </a:lnTo>
                    <a:close/>
                    <a:moveTo>
                      <a:pt x="1100" y="191"/>
                    </a:moveTo>
                    <a:cubicBezTo>
                      <a:pt x="1140" y="191"/>
                      <a:pt x="1140" y="191"/>
                      <a:pt x="1140" y="191"/>
                    </a:cubicBezTo>
                    <a:cubicBezTo>
                      <a:pt x="1140" y="231"/>
                      <a:pt x="1140" y="231"/>
                      <a:pt x="1140" y="231"/>
                    </a:cubicBezTo>
                    <a:cubicBezTo>
                      <a:pt x="1100" y="231"/>
                      <a:pt x="1100" y="231"/>
                      <a:pt x="1100" y="231"/>
                    </a:cubicBezTo>
                    <a:lnTo>
                      <a:pt x="1100" y="191"/>
                    </a:lnTo>
                    <a:close/>
                    <a:moveTo>
                      <a:pt x="1025" y="52"/>
                    </a:moveTo>
                    <a:cubicBezTo>
                      <a:pt x="1066" y="52"/>
                      <a:pt x="1066" y="52"/>
                      <a:pt x="1066" y="52"/>
                    </a:cubicBezTo>
                    <a:cubicBezTo>
                      <a:pt x="1066" y="92"/>
                      <a:pt x="1066" y="92"/>
                      <a:pt x="1066" y="92"/>
                    </a:cubicBezTo>
                    <a:cubicBezTo>
                      <a:pt x="1025" y="92"/>
                      <a:pt x="1025" y="92"/>
                      <a:pt x="1025" y="92"/>
                    </a:cubicBezTo>
                    <a:lnTo>
                      <a:pt x="1025" y="52"/>
                    </a:lnTo>
                    <a:close/>
                    <a:moveTo>
                      <a:pt x="1025" y="123"/>
                    </a:moveTo>
                    <a:cubicBezTo>
                      <a:pt x="1066" y="123"/>
                      <a:pt x="1066" y="123"/>
                      <a:pt x="1066" y="123"/>
                    </a:cubicBezTo>
                    <a:cubicBezTo>
                      <a:pt x="1066" y="163"/>
                      <a:pt x="1066" y="163"/>
                      <a:pt x="1066" y="163"/>
                    </a:cubicBezTo>
                    <a:cubicBezTo>
                      <a:pt x="1025" y="163"/>
                      <a:pt x="1025" y="163"/>
                      <a:pt x="1025" y="163"/>
                    </a:cubicBezTo>
                    <a:lnTo>
                      <a:pt x="1025" y="123"/>
                    </a:lnTo>
                    <a:close/>
                    <a:moveTo>
                      <a:pt x="1025" y="191"/>
                    </a:moveTo>
                    <a:cubicBezTo>
                      <a:pt x="1066" y="191"/>
                      <a:pt x="1066" y="191"/>
                      <a:pt x="1066" y="191"/>
                    </a:cubicBezTo>
                    <a:cubicBezTo>
                      <a:pt x="1066" y="231"/>
                      <a:pt x="1066" y="231"/>
                      <a:pt x="1066" y="231"/>
                    </a:cubicBezTo>
                    <a:cubicBezTo>
                      <a:pt x="1025" y="231"/>
                      <a:pt x="1025" y="231"/>
                      <a:pt x="1025" y="231"/>
                    </a:cubicBezTo>
                    <a:lnTo>
                      <a:pt x="1025" y="191"/>
                    </a:lnTo>
                    <a:close/>
                    <a:moveTo>
                      <a:pt x="951" y="52"/>
                    </a:moveTo>
                    <a:cubicBezTo>
                      <a:pt x="992" y="52"/>
                      <a:pt x="992" y="52"/>
                      <a:pt x="992" y="52"/>
                    </a:cubicBezTo>
                    <a:cubicBezTo>
                      <a:pt x="992" y="92"/>
                      <a:pt x="992" y="92"/>
                      <a:pt x="992" y="92"/>
                    </a:cubicBezTo>
                    <a:cubicBezTo>
                      <a:pt x="951" y="92"/>
                      <a:pt x="951" y="92"/>
                      <a:pt x="951" y="92"/>
                    </a:cubicBezTo>
                    <a:lnTo>
                      <a:pt x="951" y="52"/>
                    </a:lnTo>
                    <a:close/>
                    <a:moveTo>
                      <a:pt x="951" y="123"/>
                    </a:moveTo>
                    <a:cubicBezTo>
                      <a:pt x="992" y="123"/>
                      <a:pt x="992" y="123"/>
                      <a:pt x="992" y="123"/>
                    </a:cubicBezTo>
                    <a:cubicBezTo>
                      <a:pt x="992" y="163"/>
                      <a:pt x="992" y="163"/>
                      <a:pt x="992" y="163"/>
                    </a:cubicBezTo>
                    <a:cubicBezTo>
                      <a:pt x="951" y="163"/>
                      <a:pt x="951" y="163"/>
                      <a:pt x="951" y="163"/>
                    </a:cubicBezTo>
                    <a:lnTo>
                      <a:pt x="951" y="123"/>
                    </a:lnTo>
                    <a:close/>
                    <a:moveTo>
                      <a:pt x="951" y="191"/>
                    </a:moveTo>
                    <a:cubicBezTo>
                      <a:pt x="992" y="191"/>
                      <a:pt x="992" y="191"/>
                      <a:pt x="992" y="191"/>
                    </a:cubicBezTo>
                    <a:cubicBezTo>
                      <a:pt x="992" y="231"/>
                      <a:pt x="992" y="231"/>
                      <a:pt x="992" y="231"/>
                    </a:cubicBezTo>
                    <a:cubicBezTo>
                      <a:pt x="951" y="231"/>
                      <a:pt x="951" y="231"/>
                      <a:pt x="951" y="231"/>
                    </a:cubicBezTo>
                    <a:lnTo>
                      <a:pt x="951" y="191"/>
                    </a:lnTo>
                    <a:close/>
                    <a:moveTo>
                      <a:pt x="877" y="52"/>
                    </a:moveTo>
                    <a:cubicBezTo>
                      <a:pt x="917" y="52"/>
                      <a:pt x="917" y="52"/>
                      <a:pt x="917" y="52"/>
                    </a:cubicBezTo>
                    <a:cubicBezTo>
                      <a:pt x="917" y="92"/>
                      <a:pt x="917" y="92"/>
                      <a:pt x="917" y="92"/>
                    </a:cubicBezTo>
                    <a:cubicBezTo>
                      <a:pt x="877" y="92"/>
                      <a:pt x="877" y="92"/>
                      <a:pt x="877" y="92"/>
                    </a:cubicBezTo>
                    <a:lnTo>
                      <a:pt x="877" y="52"/>
                    </a:lnTo>
                    <a:close/>
                    <a:moveTo>
                      <a:pt x="877" y="123"/>
                    </a:moveTo>
                    <a:cubicBezTo>
                      <a:pt x="917" y="123"/>
                      <a:pt x="917" y="123"/>
                      <a:pt x="917" y="123"/>
                    </a:cubicBezTo>
                    <a:cubicBezTo>
                      <a:pt x="917" y="163"/>
                      <a:pt x="917" y="163"/>
                      <a:pt x="917" y="163"/>
                    </a:cubicBezTo>
                    <a:cubicBezTo>
                      <a:pt x="877" y="163"/>
                      <a:pt x="877" y="163"/>
                      <a:pt x="877" y="163"/>
                    </a:cubicBezTo>
                    <a:lnTo>
                      <a:pt x="877" y="123"/>
                    </a:lnTo>
                    <a:close/>
                    <a:moveTo>
                      <a:pt x="877" y="191"/>
                    </a:moveTo>
                    <a:cubicBezTo>
                      <a:pt x="917" y="191"/>
                      <a:pt x="917" y="191"/>
                      <a:pt x="917" y="191"/>
                    </a:cubicBezTo>
                    <a:cubicBezTo>
                      <a:pt x="917" y="231"/>
                      <a:pt x="917" y="231"/>
                      <a:pt x="917" y="231"/>
                    </a:cubicBezTo>
                    <a:cubicBezTo>
                      <a:pt x="877" y="231"/>
                      <a:pt x="877" y="231"/>
                      <a:pt x="877" y="231"/>
                    </a:cubicBezTo>
                    <a:lnTo>
                      <a:pt x="877" y="191"/>
                    </a:lnTo>
                    <a:close/>
                    <a:moveTo>
                      <a:pt x="802" y="52"/>
                    </a:moveTo>
                    <a:cubicBezTo>
                      <a:pt x="842" y="52"/>
                      <a:pt x="842" y="52"/>
                      <a:pt x="842" y="52"/>
                    </a:cubicBezTo>
                    <a:cubicBezTo>
                      <a:pt x="842" y="92"/>
                      <a:pt x="842" y="92"/>
                      <a:pt x="842" y="92"/>
                    </a:cubicBezTo>
                    <a:cubicBezTo>
                      <a:pt x="802" y="92"/>
                      <a:pt x="802" y="92"/>
                      <a:pt x="802" y="92"/>
                    </a:cubicBezTo>
                    <a:lnTo>
                      <a:pt x="802" y="52"/>
                    </a:lnTo>
                    <a:close/>
                    <a:moveTo>
                      <a:pt x="802" y="123"/>
                    </a:moveTo>
                    <a:cubicBezTo>
                      <a:pt x="842" y="123"/>
                      <a:pt x="842" y="123"/>
                      <a:pt x="842" y="123"/>
                    </a:cubicBezTo>
                    <a:cubicBezTo>
                      <a:pt x="842" y="163"/>
                      <a:pt x="842" y="163"/>
                      <a:pt x="842" y="163"/>
                    </a:cubicBezTo>
                    <a:cubicBezTo>
                      <a:pt x="802" y="163"/>
                      <a:pt x="802" y="163"/>
                      <a:pt x="802" y="163"/>
                    </a:cubicBezTo>
                    <a:lnTo>
                      <a:pt x="802" y="123"/>
                    </a:lnTo>
                    <a:close/>
                    <a:moveTo>
                      <a:pt x="802" y="191"/>
                    </a:moveTo>
                    <a:cubicBezTo>
                      <a:pt x="842" y="191"/>
                      <a:pt x="842" y="191"/>
                      <a:pt x="842" y="191"/>
                    </a:cubicBezTo>
                    <a:cubicBezTo>
                      <a:pt x="842" y="231"/>
                      <a:pt x="842" y="231"/>
                      <a:pt x="842" y="231"/>
                    </a:cubicBezTo>
                    <a:cubicBezTo>
                      <a:pt x="802" y="231"/>
                      <a:pt x="802" y="231"/>
                      <a:pt x="802" y="231"/>
                    </a:cubicBezTo>
                    <a:lnTo>
                      <a:pt x="802" y="191"/>
                    </a:lnTo>
                    <a:close/>
                    <a:moveTo>
                      <a:pt x="727" y="52"/>
                    </a:moveTo>
                    <a:cubicBezTo>
                      <a:pt x="768" y="52"/>
                      <a:pt x="768" y="52"/>
                      <a:pt x="768" y="52"/>
                    </a:cubicBezTo>
                    <a:cubicBezTo>
                      <a:pt x="768" y="92"/>
                      <a:pt x="768" y="92"/>
                      <a:pt x="768" y="92"/>
                    </a:cubicBezTo>
                    <a:cubicBezTo>
                      <a:pt x="727" y="92"/>
                      <a:pt x="727" y="92"/>
                      <a:pt x="727" y="92"/>
                    </a:cubicBezTo>
                    <a:lnTo>
                      <a:pt x="727" y="52"/>
                    </a:lnTo>
                    <a:close/>
                    <a:moveTo>
                      <a:pt x="727" y="123"/>
                    </a:moveTo>
                    <a:cubicBezTo>
                      <a:pt x="768" y="123"/>
                      <a:pt x="768" y="123"/>
                      <a:pt x="768" y="123"/>
                    </a:cubicBezTo>
                    <a:cubicBezTo>
                      <a:pt x="768" y="163"/>
                      <a:pt x="768" y="163"/>
                      <a:pt x="768" y="163"/>
                    </a:cubicBezTo>
                    <a:cubicBezTo>
                      <a:pt x="727" y="163"/>
                      <a:pt x="727" y="163"/>
                      <a:pt x="727" y="163"/>
                    </a:cubicBezTo>
                    <a:lnTo>
                      <a:pt x="727" y="123"/>
                    </a:lnTo>
                    <a:close/>
                    <a:moveTo>
                      <a:pt x="727" y="191"/>
                    </a:moveTo>
                    <a:cubicBezTo>
                      <a:pt x="768" y="191"/>
                      <a:pt x="768" y="191"/>
                      <a:pt x="768" y="191"/>
                    </a:cubicBezTo>
                    <a:cubicBezTo>
                      <a:pt x="768" y="231"/>
                      <a:pt x="768" y="231"/>
                      <a:pt x="768" y="231"/>
                    </a:cubicBezTo>
                    <a:cubicBezTo>
                      <a:pt x="727" y="231"/>
                      <a:pt x="727" y="231"/>
                      <a:pt x="727" y="231"/>
                    </a:cubicBezTo>
                    <a:lnTo>
                      <a:pt x="727" y="191"/>
                    </a:lnTo>
                    <a:close/>
                    <a:moveTo>
                      <a:pt x="653" y="52"/>
                    </a:moveTo>
                    <a:cubicBezTo>
                      <a:pt x="693" y="52"/>
                      <a:pt x="693" y="52"/>
                      <a:pt x="693" y="52"/>
                    </a:cubicBezTo>
                    <a:cubicBezTo>
                      <a:pt x="693" y="92"/>
                      <a:pt x="693" y="92"/>
                      <a:pt x="693" y="92"/>
                    </a:cubicBezTo>
                    <a:cubicBezTo>
                      <a:pt x="653" y="92"/>
                      <a:pt x="653" y="92"/>
                      <a:pt x="653" y="92"/>
                    </a:cubicBezTo>
                    <a:lnTo>
                      <a:pt x="653" y="52"/>
                    </a:lnTo>
                    <a:close/>
                    <a:moveTo>
                      <a:pt x="653" y="123"/>
                    </a:moveTo>
                    <a:cubicBezTo>
                      <a:pt x="693" y="123"/>
                      <a:pt x="693" y="123"/>
                      <a:pt x="693" y="123"/>
                    </a:cubicBezTo>
                    <a:cubicBezTo>
                      <a:pt x="693" y="163"/>
                      <a:pt x="693" y="163"/>
                      <a:pt x="693" y="163"/>
                    </a:cubicBezTo>
                    <a:cubicBezTo>
                      <a:pt x="653" y="163"/>
                      <a:pt x="653" y="163"/>
                      <a:pt x="653" y="163"/>
                    </a:cubicBezTo>
                    <a:lnTo>
                      <a:pt x="653" y="123"/>
                    </a:lnTo>
                    <a:close/>
                    <a:moveTo>
                      <a:pt x="653" y="191"/>
                    </a:moveTo>
                    <a:cubicBezTo>
                      <a:pt x="693" y="191"/>
                      <a:pt x="693" y="191"/>
                      <a:pt x="693" y="191"/>
                    </a:cubicBezTo>
                    <a:cubicBezTo>
                      <a:pt x="693" y="231"/>
                      <a:pt x="693" y="231"/>
                      <a:pt x="693" y="231"/>
                    </a:cubicBezTo>
                    <a:cubicBezTo>
                      <a:pt x="653" y="231"/>
                      <a:pt x="653" y="231"/>
                      <a:pt x="653" y="231"/>
                    </a:cubicBezTo>
                    <a:lnTo>
                      <a:pt x="653" y="191"/>
                    </a:lnTo>
                    <a:close/>
                    <a:moveTo>
                      <a:pt x="1345" y="2036"/>
                    </a:moveTo>
                    <a:cubicBezTo>
                      <a:pt x="1339" y="2029"/>
                      <a:pt x="1325" y="2023"/>
                      <a:pt x="1315" y="2023"/>
                    </a:cubicBezTo>
                    <a:cubicBezTo>
                      <a:pt x="878" y="2023"/>
                      <a:pt x="878" y="2023"/>
                      <a:pt x="878" y="2023"/>
                    </a:cubicBezTo>
                    <a:cubicBezTo>
                      <a:pt x="868" y="2023"/>
                      <a:pt x="855" y="2029"/>
                      <a:pt x="848" y="2036"/>
                    </a:cubicBezTo>
                    <a:cubicBezTo>
                      <a:pt x="761" y="2138"/>
                      <a:pt x="761" y="2138"/>
                      <a:pt x="761" y="2138"/>
                    </a:cubicBezTo>
                    <a:cubicBezTo>
                      <a:pt x="755" y="2146"/>
                      <a:pt x="749" y="2160"/>
                      <a:pt x="749" y="2170"/>
                    </a:cubicBezTo>
                    <a:cubicBezTo>
                      <a:pt x="749" y="2179"/>
                      <a:pt x="749" y="2179"/>
                      <a:pt x="749" y="2179"/>
                    </a:cubicBezTo>
                    <a:cubicBezTo>
                      <a:pt x="749" y="2189"/>
                      <a:pt x="757" y="2197"/>
                      <a:pt x="767" y="2197"/>
                    </a:cubicBezTo>
                    <a:cubicBezTo>
                      <a:pt x="1426" y="2197"/>
                      <a:pt x="1426" y="2197"/>
                      <a:pt x="1426" y="2197"/>
                    </a:cubicBezTo>
                    <a:cubicBezTo>
                      <a:pt x="1436" y="2197"/>
                      <a:pt x="1444" y="2189"/>
                      <a:pt x="1444" y="2179"/>
                    </a:cubicBezTo>
                    <a:cubicBezTo>
                      <a:pt x="1444" y="2170"/>
                      <a:pt x="1444" y="2170"/>
                      <a:pt x="1444" y="2170"/>
                    </a:cubicBezTo>
                    <a:cubicBezTo>
                      <a:pt x="1444" y="2160"/>
                      <a:pt x="1439" y="2146"/>
                      <a:pt x="1432" y="2138"/>
                    </a:cubicBezTo>
                    <a:lnTo>
                      <a:pt x="1345" y="2036"/>
                    </a:lnTo>
                    <a:close/>
                    <a:moveTo>
                      <a:pt x="2182" y="1590"/>
                    </a:moveTo>
                    <a:cubicBezTo>
                      <a:pt x="2095" y="1488"/>
                      <a:pt x="2095" y="1488"/>
                      <a:pt x="2095" y="1488"/>
                    </a:cubicBezTo>
                    <a:cubicBezTo>
                      <a:pt x="2088" y="1480"/>
                      <a:pt x="2075" y="1474"/>
                      <a:pt x="2065" y="1474"/>
                    </a:cubicBezTo>
                    <a:cubicBezTo>
                      <a:pt x="1627" y="1474"/>
                      <a:pt x="1627" y="1474"/>
                      <a:pt x="1627" y="1474"/>
                    </a:cubicBezTo>
                    <a:cubicBezTo>
                      <a:pt x="1617" y="1474"/>
                      <a:pt x="1604" y="1480"/>
                      <a:pt x="1597" y="1488"/>
                    </a:cubicBezTo>
                    <a:cubicBezTo>
                      <a:pt x="1510" y="1590"/>
                      <a:pt x="1510" y="1590"/>
                      <a:pt x="1510" y="1590"/>
                    </a:cubicBezTo>
                    <a:cubicBezTo>
                      <a:pt x="1504" y="1598"/>
                      <a:pt x="1499" y="1612"/>
                      <a:pt x="1499" y="1622"/>
                    </a:cubicBezTo>
                    <a:cubicBezTo>
                      <a:pt x="1499" y="1630"/>
                      <a:pt x="1499" y="1630"/>
                      <a:pt x="1499" y="1630"/>
                    </a:cubicBezTo>
                    <a:cubicBezTo>
                      <a:pt x="1499" y="1640"/>
                      <a:pt x="1507" y="1649"/>
                      <a:pt x="1517" y="1649"/>
                    </a:cubicBezTo>
                    <a:cubicBezTo>
                      <a:pt x="2175" y="1649"/>
                      <a:pt x="2175" y="1649"/>
                      <a:pt x="2175" y="1649"/>
                    </a:cubicBezTo>
                    <a:cubicBezTo>
                      <a:pt x="2185" y="1649"/>
                      <a:pt x="2193" y="1640"/>
                      <a:pt x="2193" y="1630"/>
                    </a:cubicBezTo>
                    <a:cubicBezTo>
                      <a:pt x="2193" y="1622"/>
                      <a:pt x="2193" y="1622"/>
                      <a:pt x="2193" y="1622"/>
                    </a:cubicBezTo>
                    <a:cubicBezTo>
                      <a:pt x="2193" y="1612"/>
                      <a:pt x="2188" y="1598"/>
                      <a:pt x="2182" y="1590"/>
                    </a:cubicBezTo>
                    <a:close/>
                    <a:moveTo>
                      <a:pt x="176" y="1449"/>
                    </a:moveTo>
                    <a:cubicBezTo>
                      <a:pt x="519" y="1449"/>
                      <a:pt x="519" y="1449"/>
                      <a:pt x="519" y="1449"/>
                    </a:cubicBezTo>
                    <a:cubicBezTo>
                      <a:pt x="559" y="1449"/>
                      <a:pt x="591" y="1417"/>
                      <a:pt x="591" y="1377"/>
                    </a:cubicBezTo>
                    <a:cubicBezTo>
                      <a:pt x="591" y="1322"/>
                      <a:pt x="591" y="1322"/>
                      <a:pt x="591" y="1322"/>
                    </a:cubicBezTo>
                    <a:cubicBezTo>
                      <a:pt x="920" y="1322"/>
                      <a:pt x="920" y="1322"/>
                      <a:pt x="920" y="1322"/>
                    </a:cubicBezTo>
                    <a:cubicBezTo>
                      <a:pt x="936" y="1388"/>
                      <a:pt x="990" y="1440"/>
                      <a:pt x="1057" y="1455"/>
                    </a:cubicBezTo>
                    <a:cubicBezTo>
                      <a:pt x="1057" y="1617"/>
                      <a:pt x="1057" y="1617"/>
                      <a:pt x="1057" y="1617"/>
                    </a:cubicBezTo>
                    <a:cubicBezTo>
                      <a:pt x="925" y="1617"/>
                      <a:pt x="925" y="1617"/>
                      <a:pt x="925" y="1617"/>
                    </a:cubicBezTo>
                    <a:cubicBezTo>
                      <a:pt x="885" y="1617"/>
                      <a:pt x="853" y="1650"/>
                      <a:pt x="853" y="1690"/>
                    </a:cubicBezTo>
                    <a:cubicBezTo>
                      <a:pt x="853" y="1925"/>
                      <a:pt x="853" y="1925"/>
                      <a:pt x="853" y="1925"/>
                    </a:cubicBezTo>
                    <a:cubicBezTo>
                      <a:pt x="853" y="1965"/>
                      <a:pt x="885" y="1997"/>
                      <a:pt x="925" y="1997"/>
                    </a:cubicBezTo>
                    <a:cubicBezTo>
                      <a:pt x="1268" y="1997"/>
                      <a:pt x="1268" y="1997"/>
                      <a:pt x="1268" y="1997"/>
                    </a:cubicBezTo>
                    <a:cubicBezTo>
                      <a:pt x="1308" y="1997"/>
                      <a:pt x="1341" y="1965"/>
                      <a:pt x="1341" y="1925"/>
                    </a:cubicBezTo>
                    <a:cubicBezTo>
                      <a:pt x="1341" y="1690"/>
                      <a:pt x="1341" y="1690"/>
                      <a:pt x="1341" y="1690"/>
                    </a:cubicBezTo>
                    <a:cubicBezTo>
                      <a:pt x="1341" y="1650"/>
                      <a:pt x="1308" y="1617"/>
                      <a:pt x="1268" y="1617"/>
                    </a:cubicBezTo>
                    <a:cubicBezTo>
                      <a:pt x="1137" y="1617"/>
                      <a:pt x="1137" y="1617"/>
                      <a:pt x="1137" y="1617"/>
                    </a:cubicBezTo>
                    <a:cubicBezTo>
                      <a:pt x="1137" y="1455"/>
                      <a:pt x="1137" y="1455"/>
                      <a:pt x="1137" y="1455"/>
                    </a:cubicBezTo>
                    <a:cubicBezTo>
                      <a:pt x="1204" y="1440"/>
                      <a:pt x="1257" y="1388"/>
                      <a:pt x="1273" y="1322"/>
                    </a:cubicBezTo>
                    <a:cubicBezTo>
                      <a:pt x="1602" y="1322"/>
                      <a:pt x="1602" y="1322"/>
                      <a:pt x="1602" y="1322"/>
                    </a:cubicBezTo>
                    <a:cubicBezTo>
                      <a:pt x="1602" y="1377"/>
                      <a:pt x="1602" y="1377"/>
                      <a:pt x="1602" y="1377"/>
                    </a:cubicBezTo>
                    <a:cubicBezTo>
                      <a:pt x="1602" y="1417"/>
                      <a:pt x="1634" y="1449"/>
                      <a:pt x="1675" y="1449"/>
                    </a:cubicBezTo>
                    <a:cubicBezTo>
                      <a:pt x="2018" y="1449"/>
                      <a:pt x="2018" y="1449"/>
                      <a:pt x="2018" y="1449"/>
                    </a:cubicBezTo>
                    <a:cubicBezTo>
                      <a:pt x="2058" y="1449"/>
                      <a:pt x="2090" y="1417"/>
                      <a:pt x="2090" y="1377"/>
                    </a:cubicBezTo>
                    <a:cubicBezTo>
                      <a:pt x="2090" y="1142"/>
                      <a:pt x="2090" y="1142"/>
                      <a:pt x="2090" y="1142"/>
                    </a:cubicBezTo>
                    <a:cubicBezTo>
                      <a:pt x="2090" y="1102"/>
                      <a:pt x="2058" y="1069"/>
                      <a:pt x="2018" y="1069"/>
                    </a:cubicBezTo>
                    <a:cubicBezTo>
                      <a:pt x="1675" y="1069"/>
                      <a:pt x="1675" y="1069"/>
                      <a:pt x="1675" y="1069"/>
                    </a:cubicBezTo>
                    <a:cubicBezTo>
                      <a:pt x="1634" y="1069"/>
                      <a:pt x="1602" y="1102"/>
                      <a:pt x="1602" y="1142"/>
                    </a:cubicBezTo>
                    <a:cubicBezTo>
                      <a:pt x="1602" y="1242"/>
                      <a:pt x="1602" y="1242"/>
                      <a:pt x="1602" y="1242"/>
                    </a:cubicBezTo>
                    <a:cubicBezTo>
                      <a:pt x="1275" y="1242"/>
                      <a:pt x="1275" y="1242"/>
                      <a:pt x="1275" y="1242"/>
                    </a:cubicBezTo>
                    <a:cubicBezTo>
                      <a:pt x="1262" y="1176"/>
                      <a:pt x="1214" y="1122"/>
                      <a:pt x="1150" y="1103"/>
                    </a:cubicBezTo>
                    <a:cubicBezTo>
                      <a:pt x="1150" y="908"/>
                      <a:pt x="1150" y="908"/>
                      <a:pt x="1150" y="908"/>
                    </a:cubicBezTo>
                    <a:cubicBezTo>
                      <a:pt x="1538" y="908"/>
                      <a:pt x="1538" y="908"/>
                      <a:pt x="1538" y="908"/>
                    </a:cubicBezTo>
                    <a:cubicBezTo>
                      <a:pt x="1574" y="908"/>
                      <a:pt x="1603" y="879"/>
                      <a:pt x="1603" y="843"/>
                    </a:cubicBezTo>
                    <a:cubicBezTo>
                      <a:pt x="1603" y="690"/>
                      <a:pt x="1603" y="690"/>
                      <a:pt x="1603" y="690"/>
                    </a:cubicBezTo>
                    <a:cubicBezTo>
                      <a:pt x="1603" y="654"/>
                      <a:pt x="1574" y="625"/>
                      <a:pt x="1538" y="625"/>
                    </a:cubicBezTo>
                    <a:cubicBezTo>
                      <a:pt x="655" y="625"/>
                      <a:pt x="655" y="625"/>
                      <a:pt x="655" y="625"/>
                    </a:cubicBezTo>
                    <a:cubicBezTo>
                      <a:pt x="619" y="625"/>
                      <a:pt x="590" y="654"/>
                      <a:pt x="590" y="690"/>
                    </a:cubicBezTo>
                    <a:cubicBezTo>
                      <a:pt x="590" y="843"/>
                      <a:pt x="590" y="843"/>
                      <a:pt x="590" y="843"/>
                    </a:cubicBezTo>
                    <a:cubicBezTo>
                      <a:pt x="590" y="879"/>
                      <a:pt x="619" y="908"/>
                      <a:pt x="655" y="908"/>
                    </a:cubicBezTo>
                    <a:cubicBezTo>
                      <a:pt x="1043" y="908"/>
                      <a:pt x="1043" y="908"/>
                      <a:pt x="1043" y="908"/>
                    </a:cubicBezTo>
                    <a:cubicBezTo>
                      <a:pt x="1043" y="1103"/>
                      <a:pt x="1043" y="1103"/>
                      <a:pt x="1043" y="1103"/>
                    </a:cubicBezTo>
                    <a:cubicBezTo>
                      <a:pt x="980" y="1122"/>
                      <a:pt x="931" y="1176"/>
                      <a:pt x="918" y="1242"/>
                    </a:cubicBezTo>
                    <a:cubicBezTo>
                      <a:pt x="591" y="1242"/>
                      <a:pt x="591" y="1242"/>
                      <a:pt x="591" y="1242"/>
                    </a:cubicBezTo>
                    <a:cubicBezTo>
                      <a:pt x="591" y="1142"/>
                      <a:pt x="591" y="1142"/>
                      <a:pt x="591" y="1142"/>
                    </a:cubicBezTo>
                    <a:cubicBezTo>
                      <a:pt x="591" y="1102"/>
                      <a:pt x="559" y="1069"/>
                      <a:pt x="519" y="1069"/>
                    </a:cubicBezTo>
                    <a:cubicBezTo>
                      <a:pt x="176" y="1069"/>
                      <a:pt x="176" y="1069"/>
                      <a:pt x="176" y="1069"/>
                    </a:cubicBezTo>
                    <a:cubicBezTo>
                      <a:pt x="136" y="1069"/>
                      <a:pt x="103" y="1102"/>
                      <a:pt x="103" y="1142"/>
                    </a:cubicBezTo>
                    <a:cubicBezTo>
                      <a:pt x="103" y="1377"/>
                      <a:pt x="103" y="1377"/>
                      <a:pt x="103" y="1377"/>
                    </a:cubicBezTo>
                    <a:cubicBezTo>
                      <a:pt x="103" y="1417"/>
                      <a:pt x="136" y="1449"/>
                      <a:pt x="176" y="1449"/>
                    </a:cubicBezTo>
                    <a:close/>
                    <a:moveTo>
                      <a:pt x="1644" y="1142"/>
                    </a:moveTo>
                    <a:cubicBezTo>
                      <a:pt x="1644" y="1125"/>
                      <a:pt x="1658" y="1111"/>
                      <a:pt x="1675" y="1111"/>
                    </a:cubicBezTo>
                    <a:cubicBezTo>
                      <a:pt x="2018" y="1111"/>
                      <a:pt x="2018" y="1111"/>
                      <a:pt x="2018" y="1111"/>
                    </a:cubicBezTo>
                    <a:cubicBezTo>
                      <a:pt x="2034" y="1111"/>
                      <a:pt x="2048" y="1125"/>
                      <a:pt x="2048" y="1142"/>
                    </a:cubicBezTo>
                    <a:cubicBezTo>
                      <a:pt x="2048" y="1377"/>
                      <a:pt x="2048" y="1377"/>
                      <a:pt x="2048" y="1377"/>
                    </a:cubicBezTo>
                    <a:cubicBezTo>
                      <a:pt x="2048" y="1393"/>
                      <a:pt x="2034" y="1407"/>
                      <a:pt x="2018" y="1407"/>
                    </a:cubicBezTo>
                    <a:cubicBezTo>
                      <a:pt x="1675" y="1407"/>
                      <a:pt x="1675" y="1407"/>
                      <a:pt x="1675" y="1407"/>
                    </a:cubicBezTo>
                    <a:cubicBezTo>
                      <a:pt x="1658" y="1407"/>
                      <a:pt x="1644" y="1393"/>
                      <a:pt x="1644" y="1377"/>
                    </a:cubicBezTo>
                    <a:lnTo>
                      <a:pt x="1644" y="1142"/>
                    </a:lnTo>
                    <a:close/>
                    <a:moveTo>
                      <a:pt x="1464" y="715"/>
                    </a:moveTo>
                    <a:cubicBezTo>
                      <a:pt x="1492" y="715"/>
                      <a:pt x="1515" y="738"/>
                      <a:pt x="1515" y="766"/>
                    </a:cubicBezTo>
                    <a:cubicBezTo>
                      <a:pt x="1515" y="795"/>
                      <a:pt x="1492" y="818"/>
                      <a:pt x="1464" y="818"/>
                    </a:cubicBezTo>
                    <a:cubicBezTo>
                      <a:pt x="1436" y="818"/>
                      <a:pt x="1413" y="795"/>
                      <a:pt x="1413" y="766"/>
                    </a:cubicBezTo>
                    <a:cubicBezTo>
                      <a:pt x="1413" y="738"/>
                      <a:pt x="1436" y="715"/>
                      <a:pt x="1464" y="715"/>
                    </a:cubicBezTo>
                    <a:close/>
                    <a:moveTo>
                      <a:pt x="1268" y="1660"/>
                    </a:moveTo>
                    <a:cubicBezTo>
                      <a:pt x="1285" y="1660"/>
                      <a:pt x="1298" y="1673"/>
                      <a:pt x="1298" y="1690"/>
                    </a:cubicBezTo>
                    <a:cubicBezTo>
                      <a:pt x="1298" y="1925"/>
                      <a:pt x="1298" y="1925"/>
                      <a:pt x="1298" y="1925"/>
                    </a:cubicBezTo>
                    <a:cubicBezTo>
                      <a:pt x="1298" y="1942"/>
                      <a:pt x="1285" y="1955"/>
                      <a:pt x="1268" y="1955"/>
                    </a:cubicBezTo>
                    <a:cubicBezTo>
                      <a:pt x="925" y="1955"/>
                      <a:pt x="925" y="1955"/>
                      <a:pt x="925" y="1955"/>
                    </a:cubicBezTo>
                    <a:cubicBezTo>
                      <a:pt x="908" y="1955"/>
                      <a:pt x="895" y="1942"/>
                      <a:pt x="895" y="1925"/>
                    </a:cubicBezTo>
                    <a:cubicBezTo>
                      <a:pt x="895" y="1690"/>
                      <a:pt x="895" y="1690"/>
                      <a:pt x="895" y="1690"/>
                    </a:cubicBezTo>
                    <a:cubicBezTo>
                      <a:pt x="895" y="1673"/>
                      <a:pt x="908" y="1660"/>
                      <a:pt x="925" y="1660"/>
                    </a:cubicBezTo>
                    <a:lnTo>
                      <a:pt x="1268" y="1660"/>
                    </a:lnTo>
                    <a:close/>
                    <a:moveTo>
                      <a:pt x="1100" y="677"/>
                    </a:moveTo>
                    <a:cubicBezTo>
                      <a:pt x="1140" y="677"/>
                      <a:pt x="1140" y="677"/>
                      <a:pt x="1140" y="677"/>
                    </a:cubicBezTo>
                    <a:cubicBezTo>
                      <a:pt x="1140" y="717"/>
                      <a:pt x="1140" y="717"/>
                      <a:pt x="1140" y="717"/>
                    </a:cubicBezTo>
                    <a:cubicBezTo>
                      <a:pt x="1100" y="717"/>
                      <a:pt x="1100" y="717"/>
                      <a:pt x="1100" y="717"/>
                    </a:cubicBezTo>
                    <a:lnTo>
                      <a:pt x="1100" y="677"/>
                    </a:lnTo>
                    <a:close/>
                    <a:moveTo>
                      <a:pt x="1100" y="748"/>
                    </a:moveTo>
                    <a:cubicBezTo>
                      <a:pt x="1140" y="748"/>
                      <a:pt x="1140" y="748"/>
                      <a:pt x="1140" y="748"/>
                    </a:cubicBezTo>
                    <a:cubicBezTo>
                      <a:pt x="1140" y="788"/>
                      <a:pt x="1140" y="788"/>
                      <a:pt x="1140" y="788"/>
                    </a:cubicBezTo>
                    <a:cubicBezTo>
                      <a:pt x="1100" y="788"/>
                      <a:pt x="1100" y="788"/>
                      <a:pt x="1100" y="788"/>
                    </a:cubicBezTo>
                    <a:lnTo>
                      <a:pt x="1100" y="748"/>
                    </a:lnTo>
                    <a:close/>
                    <a:moveTo>
                      <a:pt x="1100" y="816"/>
                    </a:moveTo>
                    <a:cubicBezTo>
                      <a:pt x="1140" y="816"/>
                      <a:pt x="1140" y="816"/>
                      <a:pt x="1140" y="816"/>
                    </a:cubicBezTo>
                    <a:cubicBezTo>
                      <a:pt x="1140" y="856"/>
                      <a:pt x="1140" y="856"/>
                      <a:pt x="1140" y="856"/>
                    </a:cubicBezTo>
                    <a:cubicBezTo>
                      <a:pt x="1100" y="856"/>
                      <a:pt x="1100" y="856"/>
                      <a:pt x="1100" y="856"/>
                    </a:cubicBezTo>
                    <a:lnTo>
                      <a:pt x="1100" y="816"/>
                    </a:lnTo>
                    <a:close/>
                    <a:moveTo>
                      <a:pt x="1025" y="677"/>
                    </a:moveTo>
                    <a:cubicBezTo>
                      <a:pt x="1066" y="677"/>
                      <a:pt x="1066" y="677"/>
                      <a:pt x="1066" y="677"/>
                    </a:cubicBezTo>
                    <a:cubicBezTo>
                      <a:pt x="1066" y="717"/>
                      <a:pt x="1066" y="717"/>
                      <a:pt x="1066" y="717"/>
                    </a:cubicBezTo>
                    <a:cubicBezTo>
                      <a:pt x="1025" y="717"/>
                      <a:pt x="1025" y="717"/>
                      <a:pt x="1025" y="717"/>
                    </a:cubicBezTo>
                    <a:lnTo>
                      <a:pt x="1025" y="677"/>
                    </a:lnTo>
                    <a:close/>
                    <a:moveTo>
                      <a:pt x="1025" y="748"/>
                    </a:moveTo>
                    <a:cubicBezTo>
                      <a:pt x="1066" y="748"/>
                      <a:pt x="1066" y="748"/>
                      <a:pt x="1066" y="748"/>
                    </a:cubicBezTo>
                    <a:cubicBezTo>
                      <a:pt x="1066" y="788"/>
                      <a:pt x="1066" y="788"/>
                      <a:pt x="1066" y="788"/>
                    </a:cubicBezTo>
                    <a:cubicBezTo>
                      <a:pt x="1025" y="788"/>
                      <a:pt x="1025" y="788"/>
                      <a:pt x="1025" y="788"/>
                    </a:cubicBezTo>
                    <a:lnTo>
                      <a:pt x="1025" y="748"/>
                    </a:lnTo>
                    <a:close/>
                    <a:moveTo>
                      <a:pt x="693" y="856"/>
                    </a:moveTo>
                    <a:cubicBezTo>
                      <a:pt x="653" y="856"/>
                      <a:pt x="653" y="856"/>
                      <a:pt x="653" y="856"/>
                    </a:cubicBezTo>
                    <a:cubicBezTo>
                      <a:pt x="653" y="816"/>
                      <a:pt x="653" y="816"/>
                      <a:pt x="653" y="816"/>
                    </a:cubicBezTo>
                    <a:cubicBezTo>
                      <a:pt x="693" y="816"/>
                      <a:pt x="693" y="816"/>
                      <a:pt x="693" y="816"/>
                    </a:cubicBezTo>
                    <a:lnTo>
                      <a:pt x="693" y="856"/>
                    </a:lnTo>
                    <a:close/>
                    <a:moveTo>
                      <a:pt x="693" y="788"/>
                    </a:moveTo>
                    <a:cubicBezTo>
                      <a:pt x="653" y="788"/>
                      <a:pt x="653" y="788"/>
                      <a:pt x="653" y="788"/>
                    </a:cubicBezTo>
                    <a:cubicBezTo>
                      <a:pt x="653" y="748"/>
                      <a:pt x="653" y="748"/>
                      <a:pt x="653" y="748"/>
                    </a:cubicBezTo>
                    <a:cubicBezTo>
                      <a:pt x="693" y="748"/>
                      <a:pt x="693" y="748"/>
                      <a:pt x="693" y="748"/>
                    </a:cubicBezTo>
                    <a:lnTo>
                      <a:pt x="693" y="788"/>
                    </a:lnTo>
                    <a:close/>
                    <a:moveTo>
                      <a:pt x="693" y="717"/>
                    </a:moveTo>
                    <a:cubicBezTo>
                      <a:pt x="653" y="717"/>
                      <a:pt x="653" y="717"/>
                      <a:pt x="653" y="717"/>
                    </a:cubicBezTo>
                    <a:cubicBezTo>
                      <a:pt x="653" y="677"/>
                      <a:pt x="653" y="677"/>
                      <a:pt x="653" y="677"/>
                    </a:cubicBezTo>
                    <a:cubicBezTo>
                      <a:pt x="693" y="677"/>
                      <a:pt x="693" y="677"/>
                      <a:pt x="693" y="677"/>
                    </a:cubicBezTo>
                    <a:lnTo>
                      <a:pt x="693" y="717"/>
                    </a:lnTo>
                    <a:close/>
                    <a:moveTo>
                      <a:pt x="768" y="856"/>
                    </a:moveTo>
                    <a:cubicBezTo>
                      <a:pt x="727" y="856"/>
                      <a:pt x="727" y="856"/>
                      <a:pt x="727" y="856"/>
                    </a:cubicBezTo>
                    <a:cubicBezTo>
                      <a:pt x="727" y="816"/>
                      <a:pt x="727" y="816"/>
                      <a:pt x="727" y="816"/>
                    </a:cubicBezTo>
                    <a:cubicBezTo>
                      <a:pt x="768" y="816"/>
                      <a:pt x="768" y="816"/>
                      <a:pt x="768" y="816"/>
                    </a:cubicBezTo>
                    <a:lnTo>
                      <a:pt x="768" y="856"/>
                    </a:lnTo>
                    <a:close/>
                    <a:moveTo>
                      <a:pt x="768" y="788"/>
                    </a:moveTo>
                    <a:cubicBezTo>
                      <a:pt x="727" y="788"/>
                      <a:pt x="727" y="788"/>
                      <a:pt x="727" y="788"/>
                    </a:cubicBezTo>
                    <a:cubicBezTo>
                      <a:pt x="727" y="748"/>
                      <a:pt x="727" y="748"/>
                      <a:pt x="727" y="748"/>
                    </a:cubicBezTo>
                    <a:cubicBezTo>
                      <a:pt x="768" y="748"/>
                      <a:pt x="768" y="748"/>
                      <a:pt x="768" y="748"/>
                    </a:cubicBezTo>
                    <a:lnTo>
                      <a:pt x="768" y="788"/>
                    </a:lnTo>
                    <a:close/>
                    <a:moveTo>
                      <a:pt x="768" y="717"/>
                    </a:moveTo>
                    <a:cubicBezTo>
                      <a:pt x="727" y="717"/>
                      <a:pt x="727" y="717"/>
                      <a:pt x="727" y="717"/>
                    </a:cubicBezTo>
                    <a:cubicBezTo>
                      <a:pt x="727" y="677"/>
                      <a:pt x="727" y="677"/>
                      <a:pt x="727" y="677"/>
                    </a:cubicBezTo>
                    <a:cubicBezTo>
                      <a:pt x="768" y="677"/>
                      <a:pt x="768" y="677"/>
                      <a:pt x="768" y="677"/>
                    </a:cubicBezTo>
                    <a:lnTo>
                      <a:pt x="768" y="717"/>
                    </a:lnTo>
                    <a:close/>
                    <a:moveTo>
                      <a:pt x="842" y="856"/>
                    </a:moveTo>
                    <a:cubicBezTo>
                      <a:pt x="802" y="856"/>
                      <a:pt x="802" y="856"/>
                      <a:pt x="802" y="856"/>
                    </a:cubicBezTo>
                    <a:cubicBezTo>
                      <a:pt x="802" y="816"/>
                      <a:pt x="802" y="816"/>
                      <a:pt x="802" y="816"/>
                    </a:cubicBezTo>
                    <a:cubicBezTo>
                      <a:pt x="842" y="816"/>
                      <a:pt x="842" y="816"/>
                      <a:pt x="842" y="816"/>
                    </a:cubicBezTo>
                    <a:lnTo>
                      <a:pt x="842" y="856"/>
                    </a:lnTo>
                    <a:close/>
                    <a:moveTo>
                      <a:pt x="842" y="788"/>
                    </a:moveTo>
                    <a:cubicBezTo>
                      <a:pt x="802" y="788"/>
                      <a:pt x="802" y="788"/>
                      <a:pt x="802" y="788"/>
                    </a:cubicBezTo>
                    <a:cubicBezTo>
                      <a:pt x="802" y="748"/>
                      <a:pt x="802" y="748"/>
                      <a:pt x="802" y="748"/>
                    </a:cubicBezTo>
                    <a:cubicBezTo>
                      <a:pt x="842" y="748"/>
                      <a:pt x="842" y="748"/>
                      <a:pt x="842" y="748"/>
                    </a:cubicBezTo>
                    <a:lnTo>
                      <a:pt x="842" y="788"/>
                    </a:lnTo>
                    <a:close/>
                    <a:moveTo>
                      <a:pt x="842" y="717"/>
                    </a:moveTo>
                    <a:cubicBezTo>
                      <a:pt x="802" y="717"/>
                      <a:pt x="802" y="717"/>
                      <a:pt x="802" y="717"/>
                    </a:cubicBezTo>
                    <a:cubicBezTo>
                      <a:pt x="802" y="677"/>
                      <a:pt x="802" y="677"/>
                      <a:pt x="802" y="677"/>
                    </a:cubicBezTo>
                    <a:cubicBezTo>
                      <a:pt x="842" y="677"/>
                      <a:pt x="842" y="677"/>
                      <a:pt x="842" y="677"/>
                    </a:cubicBezTo>
                    <a:lnTo>
                      <a:pt x="842" y="717"/>
                    </a:lnTo>
                    <a:close/>
                    <a:moveTo>
                      <a:pt x="917" y="856"/>
                    </a:moveTo>
                    <a:cubicBezTo>
                      <a:pt x="877" y="856"/>
                      <a:pt x="877" y="856"/>
                      <a:pt x="877" y="856"/>
                    </a:cubicBezTo>
                    <a:cubicBezTo>
                      <a:pt x="877" y="816"/>
                      <a:pt x="877" y="816"/>
                      <a:pt x="877" y="816"/>
                    </a:cubicBezTo>
                    <a:cubicBezTo>
                      <a:pt x="917" y="816"/>
                      <a:pt x="917" y="816"/>
                      <a:pt x="917" y="816"/>
                    </a:cubicBezTo>
                    <a:lnTo>
                      <a:pt x="917" y="856"/>
                    </a:lnTo>
                    <a:close/>
                    <a:moveTo>
                      <a:pt x="917" y="788"/>
                    </a:moveTo>
                    <a:cubicBezTo>
                      <a:pt x="877" y="788"/>
                      <a:pt x="877" y="788"/>
                      <a:pt x="877" y="788"/>
                    </a:cubicBezTo>
                    <a:cubicBezTo>
                      <a:pt x="877" y="748"/>
                      <a:pt x="877" y="748"/>
                      <a:pt x="877" y="748"/>
                    </a:cubicBezTo>
                    <a:cubicBezTo>
                      <a:pt x="917" y="748"/>
                      <a:pt x="917" y="748"/>
                      <a:pt x="917" y="748"/>
                    </a:cubicBezTo>
                    <a:lnTo>
                      <a:pt x="917" y="788"/>
                    </a:lnTo>
                    <a:close/>
                    <a:moveTo>
                      <a:pt x="917" y="717"/>
                    </a:moveTo>
                    <a:cubicBezTo>
                      <a:pt x="877" y="717"/>
                      <a:pt x="877" y="717"/>
                      <a:pt x="877" y="717"/>
                    </a:cubicBezTo>
                    <a:cubicBezTo>
                      <a:pt x="877" y="677"/>
                      <a:pt x="877" y="677"/>
                      <a:pt x="877" y="677"/>
                    </a:cubicBezTo>
                    <a:cubicBezTo>
                      <a:pt x="917" y="677"/>
                      <a:pt x="917" y="677"/>
                      <a:pt x="917" y="677"/>
                    </a:cubicBezTo>
                    <a:lnTo>
                      <a:pt x="917" y="717"/>
                    </a:lnTo>
                    <a:close/>
                    <a:moveTo>
                      <a:pt x="992" y="856"/>
                    </a:moveTo>
                    <a:cubicBezTo>
                      <a:pt x="951" y="856"/>
                      <a:pt x="951" y="856"/>
                      <a:pt x="951" y="856"/>
                    </a:cubicBezTo>
                    <a:cubicBezTo>
                      <a:pt x="951" y="816"/>
                      <a:pt x="951" y="816"/>
                      <a:pt x="951" y="816"/>
                    </a:cubicBezTo>
                    <a:cubicBezTo>
                      <a:pt x="992" y="816"/>
                      <a:pt x="992" y="816"/>
                      <a:pt x="992" y="816"/>
                    </a:cubicBezTo>
                    <a:lnTo>
                      <a:pt x="992" y="856"/>
                    </a:lnTo>
                    <a:close/>
                    <a:moveTo>
                      <a:pt x="992" y="788"/>
                    </a:moveTo>
                    <a:cubicBezTo>
                      <a:pt x="951" y="788"/>
                      <a:pt x="951" y="788"/>
                      <a:pt x="951" y="788"/>
                    </a:cubicBezTo>
                    <a:cubicBezTo>
                      <a:pt x="951" y="748"/>
                      <a:pt x="951" y="748"/>
                      <a:pt x="951" y="748"/>
                    </a:cubicBezTo>
                    <a:cubicBezTo>
                      <a:pt x="992" y="748"/>
                      <a:pt x="992" y="748"/>
                      <a:pt x="992" y="748"/>
                    </a:cubicBezTo>
                    <a:lnTo>
                      <a:pt x="992" y="788"/>
                    </a:lnTo>
                    <a:close/>
                    <a:moveTo>
                      <a:pt x="992" y="717"/>
                    </a:moveTo>
                    <a:cubicBezTo>
                      <a:pt x="951" y="717"/>
                      <a:pt x="951" y="717"/>
                      <a:pt x="951" y="717"/>
                    </a:cubicBezTo>
                    <a:cubicBezTo>
                      <a:pt x="951" y="677"/>
                      <a:pt x="951" y="677"/>
                      <a:pt x="951" y="677"/>
                    </a:cubicBezTo>
                    <a:cubicBezTo>
                      <a:pt x="992" y="677"/>
                      <a:pt x="992" y="677"/>
                      <a:pt x="992" y="677"/>
                    </a:cubicBezTo>
                    <a:lnTo>
                      <a:pt x="992" y="717"/>
                    </a:lnTo>
                    <a:close/>
                    <a:moveTo>
                      <a:pt x="1025" y="856"/>
                    </a:moveTo>
                    <a:cubicBezTo>
                      <a:pt x="1025" y="816"/>
                      <a:pt x="1025" y="816"/>
                      <a:pt x="1025" y="816"/>
                    </a:cubicBezTo>
                    <a:cubicBezTo>
                      <a:pt x="1066" y="816"/>
                      <a:pt x="1066" y="816"/>
                      <a:pt x="1066" y="816"/>
                    </a:cubicBezTo>
                    <a:cubicBezTo>
                      <a:pt x="1066" y="856"/>
                      <a:pt x="1066" y="856"/>
                      <a:pt x="1066" y="856"/>
                    </a:cubicBezTo>
                    <a:lnTo>
                      <a:pt x="1025" y="856"/>
                    </a:lnTo>
                    <a:close/>
                    <a:moveTo>
                      <a:pt x="145" y="1142"/>
                    </a:moveTo>
                    <a:cubicBezTo>
                      <a:pt x="145" y="1125"/>
                      <a:pt x="159" y="1111"/>
                      <a:pt x="176" y="1111"/>
                    </a:cubicBezTo>
                    <a:cubicBezTo>
                      <a:pt x="519" y="1111"/>
                      <a:pt x="519" y="1111"/>
                      <a:pt x="519" y="1111"/>
                    </a:cubicBezTo>
                    <a:cubicBezTo>
                      <a:pt x="535" y="1111"/>
                      <a:pt x="549" y="1125"/>
                      <a:pt x="549" y="1142"/>
                    </a:cubicBezTo>
                    <a:cubicBezTo>
                      <a:pt x="549" y="1377"/>
                      <a:pt x="549" y="1377"/>
                      <a:pt x="549" y="1377"/>
                    </a:cubicBezTo>
                    <a:cubicBezTo>
                      <a:pt x="549" y="1393"/>
                      <a:pt x="535" y="1407"/>
                      <a:pt x="519" y="1407"/>
                    </a:cubicBezTo>
                    <a:cubicBezTo>
                      <a:pt x="176" y="1407"/>
                      <a:pt x="176" y="1407"/>
                      <a:pt x="176" y="1407"/>
                    </a:cubicBezTo>
                    <a:cubicBezTo>
                      <a:pt x="159" y="1407"/>
                      <a:pt x="145" y="1393"/>
                      <a:pt x="145" y="1377"/>
                    </a:cubicBezTo>
                    <a:lnTo>
                      <a:pt x="145" y="1142"/>
                    </a:lnTo>
                    <a:close/>
                    <a:moveTo>
                      <a:pt x="596" y="1488"/>
                    </a:moveTo>
                    <a:cubicBezTo>
                      <a:pt x="589" y="1480"/>
                      <a:pt x="576" y="1474"/>
                      <a:pt x="566" y="1474"/>
                    </a:cubicBezTo>
                    <a:cubicBezTo>
                      <a:pt x="128" y="1474"/>
                      <a:pt x="128" y="1474"/>
                      <a:pt x="128" y="1474"/>
                    </a:cubicBezTo>
                    <a:cubicBezTo>
                      <a:pt x="118" y="1474"/>
                      <a:pt x="105" y="1480"/>
                      <a:pt x="99" y="1488"/>
                    </a:cubicBezTo>
                    <a:cubicBezTo>
                      <a:pt x="12" y="1590"/>
                      <a:pt x="12" y="1590"/>
                      <a:pt x="12" y="1590"/>
                    </a:cubicBezTo>
                    <a:cubicBezTo>
                      <a:pt x="5" y="1598"/>
                      <a:pt x="0" y="1612"/>
                      <a:pt x="0" y="1622"/>
                    </a:cubicBezTo>
                    <a:cubicBezTo>
                      <a:pt x="0" y="1630"/>
                      <a:pt x="0" y="1630"/>
                      <a:pt x="0" y="1630"/>
                    </a:cubicBezTo>
                    <a:cubicBezTo>
                      <a:pt x="0" y="1640"/>
                      <a:pt x="8" y="1649"/>
                      <a:pt x="18" y="1649"/>
                    </a:cubicBezTo>
                    <a:cubicBezTo>
                      <a:pt x="676" y="1649"/>
                      <a:pt x="676" y="1649"/>
                      <a:pt x="676" y="1649"/>
                    </a:cubicBezTo>
                    <a:cubicBezTo>
                      <a:pt x="686" y="1649"/>
                      <a:pt x="694" y="1640"/>
                      <a:pt x="694" y="1630"/>
                    </a:cubicBezTo>
                    <a:cubicBezTo>
                      <a:pt x="694" y="1622"/>
                      <a:pt x="694" y="1622"/>
                      <a:pt x="694" y="1622"/>
                    </a:cubicBezTo>
                    <a:cubicBezTo>
                      <a:pt x="694" y="1612"/>
                      <a:pt x="689" y="1598"/>
                      <a:pt x="683" y="1590"/>
                    </a:cubicBezTo>
                    <a:lnTo>
                      <a:pt x="596" y="1488"/>
                    </a:lnTo>
                    <a:close/>
                  </a:path>
                </a:pathLst>
              </a:custGeom>
              <a:grpFill/>
              <a:ln>
                <a:noFill/>
              </a:ln>
            </p:spPr>
            <p:txBody>
              <a:bodyPr vert="horz" wrap="square" lIns="91440" tIns="45720" rIns="91440" bIns="45720" numCol="1" anchor="t" anchorCtr="0" compatLnSpc="1">
                <a:prstTxWarp prst="textNoShape">
                  <a:avLst/>
                </a:prstTxWarp>
              </a:bodyPr>
              <a:lstStyle/>
              <a:p>
                <a:endParaRPr lang="en-US" sz="1200" dirty="0"/>
              </a:p>
            </p:txBody>
          </p:sp>
          <p:sp>
            <p:nvSpPr>
              <p:cNvPr id="63" name="Freeform 86"/>
              <p:cNvSpPr>
                <a:spLocks noEditPoints="1"/>
              </p:cNvSpPr>
              <p:nvPr/>
            </p:nvSpPr>
            <p:spPr bwMode="black">
              <a:xfrm>
                <a:off x="3422650" y="3873500"/>
                <a:ext cx="168275" cy="142875"/>
              </a:xfrm>
              <a:custGeom>
                <a:avLst/>
                <a:gdLst>
                  <a:gd name="T0" fmla="*/ 682 w 694"/>
                  <a:gd name="T1" fmla="*/ 58 h 588"/>
                  <a:gd name="T2" fmla="*/ 694 w 694"/>
                  <a:gd name="T3" fmla="*/ 26 h 588"/>
                  <a:gd name="T4" fmla="*/ 694 w 694"/>
                  <a:gd name="T5" fmla="*/ 18 h 588"/>
                  <a:gd name="T6" fmla="*/ 676 w 694"/>
                  <a:gd name="T7" fmla="*/ 0 h 588"/>
                  <a:gd name="T8" fmla="*/ 18 w 694"/>
                  <a:gd name="T9" fmla="*/ 0 h 588"/>
                  <a:gd name="T10" fmla="*/ 0 w 694"/>
                  <a:gd name="T11" fmla="*/ 18 h 588"/>
                  <a:gd name="T12" fmla="*/ 0 w 694"/>
                  <a:gd name="T13" fmla="*/ 26 h 588"/>
                  <a:gd name="T14" fmla="*/ 11 w 694"/>
                  <a:gd name="T15" fmla="*/ 58 h 588"/>
                  <a:gd name="T16" fmla="*/ 98 w 694"/>
                  <a:gd name="T17" fmla="*/ 160 h 588"/>
                  <a:gd name="T18" fmla="*/ 128 w 694"/>
                  <a:gd name="T19" fmla="*/ 174 h 588"/>
                  <a:gd name="T20" fmla="*/ 565 w 694"/>
                  <a:gd name="T21" fmla="*/ 174 h 588"/>
                  <a:gd name="T22" fmla="*/ 595 w 694"/>
                  <a:gd name="T23" fmla="*/ 160 h 588"/>
                  <a:gd name="T24" fmla="*/ 682 w 694"/>
                  <a:gd name="T25" fmla="*/ 58 h 588"/>
                  <a:gd name="T26" fmla="*/ 387 w 694"/>
                  <a:gd name="T27" fmla="*/ 588 h 588"/>
                  <a:gd name="T28" fmla="*/ 387 w 694"/>
                  <a:gd name="T29" fmla="*/ 579 h 588"/>
                  <a:gd name="T30" fmla="*/ 518 w 694"/>
                  <a:gd name="T31" fmla="*/ 579 h 588"/>
                  <a:gd name="T32" fmla="*/ 591 w 694"/>
                  <a:gd name="T33" fmla="*/ 507 h 588"/>
                  <a:gd name="T34" fmla="*/ 591 w 694"/>
                  <a:gd name="T35" fmla="*/ 272 h 588"/>
                  <a:gd name="T36" fmla="*/ 518 w 694"/>
                  <a:gd name="T37" fmla="*/ 199 h 588"/>
                  <a:gd name="T38" fmla="*/ 175 w 694"/>
                  <a:gd name="T39" fmla="*/ 199 h 588"/>
                  <a:gd name="T40" fmla="*/ 103 w 694"/>
                  <a:gd name="T41" fmla="*/ 272 h 588"/>
                  <a:gd name="T42" fmla="*/ 103 w 694"/>
                  <a:gd name="T43" fmla="*/ 507 h 588"/>
                  <a:gd name="T44" fmla="*/ 175 w 694"/>
                  <a:gd name="T45" fmla="*/ 579 h 588"/>
                  <a:gd name="T46" fmla="*/ 307 w 694"/>
                  <a:gd name="T47" fmla="*/ 579 h 588"/>
                  <a:gd name="T48" fmla="*/ 307 w 694"/>
                  <a:gd name="T49" fmla="*/ 588 h 588"/>
                  <a:gd name="T50" fmla="*/ 387 w 694"/>
                  <a:gd name="T51" fmla="*/ 588 h 588"/>
                  <a:gd name="T52" fmla="*/ 175 w 694"/>
                  <a:gd name="T53" fmla="*/ 537 h 588"/>
                  <a:gd name="T54" fmla="*/ 145 w 694"/>
                  <a:gd name="T55" fmla="*/ 507 h 588"/>
                  <a:gd name="T56" fmla="*/ 145 w 694"/>
                  <a:gd name="T57" fmla="*/ 272 h 588"/>
                  <a:gd name="T58" fmla="*/ 175 w 694"/>
                  <a:gd name="T59" fmla="*/ 242 h 588"/>
                  <a:gd name="T60" fmla="*/ 518 w 694"/>
                  <a:gd name="T61" fmla="*/ 242 h 588"/>
                  <a:gd name="T62" fmla="*/ 549 w 694"/>
                  <a:gd name="T63" fmla="*/ 272 h 588"/>
                  <a:gd name="T64" fmla="*/ 549 w 694"/>
                  <a:gd name="T65" fmla="*/ 507 h 588"/>
                  <a:gd name="T66" fmla="*/ 518 w 694"/>
                  <a:gd name="T67" fmla="*/ 537 h 588"/>
                  <a:gd name="T68" fmla="*/ 175 w 694"/>
                  <a:gd name="T69" fmla="*/ 537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4" h="588">
                    <a:moveTo>
                      <a:pt x="682" y="58"/>
                    </a:moveTo>
                    <a:cubicBezTo>
                      <a:pt x="689" y="51"/>
                      <a:pt x="694" y="36"/>
                      <a:pt x="694" y="26"/>
                    </a:cubicBezTo>
                    <a:cubicBezTo>
                      <a:pt x="694" y="18"/>
                      <a:pt x="694" y="18"/>
                      <a:pt x="694" y="18"/>
                    </a:cubicBezTo>
                    <a:cubicBezTo>
                      <a:pt x="694" y="8"/>
                      <a:pt x="686" y="0"/>
                      <a:pt x="676" y="0"/>
                    </a:cubicBezTo>
                    <a:cubicBezTo>
                      <a:pt x="18" y="0"/>
                      <a:pt x="18" y="0"/>
                      <a:pt x="18" y="0"/>
                    </a:cubicBezTo>
                    <a:cubicBezTo>
                      <a:pt x="8" y="0"/>
                      <a:pt x="0" y="8"/>
                      <a:pt x="0" y="18"/>
                    </a:cubicBezTo>
                    <a:cubicBezTo>
                      <a:pt x="0" y="26"/>
                      <a:pt x="0" y="26"/>
                      <a:pt x="0" y="26"/>
                    </a:cubicBezTo>
                    <a:cubicBezTo>
                      <a:pt x="0" y="36"/>
                      <a:pt x="5" y="51"/>
                      <a:pt x="11" y="58"/>
                    </a:cubicBezTo>
                    <a:cubicBezTo>
                      <a:pt x="98" y="160"/>
                      <a:pt x="98" y="160"/>
                      <a:pt x="98" y="160"/>
                    </a:cubicBezTo>
                    <a:cubicBezTo>
                      <a:pt x="105" y="168"/>
                      <a:pt x="118" y="174"/>
                      <a:pt x="128" y="174"/>
                    </a:cubicBezTo>
                    <a:cubicBezTo>
                      <a:pt x="565" y="174"/>
                      <a:pt x="565" y="174"/>
                      <a:pt x="565" y="174"/>
                    </a:cubicBezTo>
                    <a:cubicBezTo>
                      <a:pt x="575" y="174"/>
                      <a:pt x="589" y="168"/>
                      <a:pt x="595" y="160"/>
                    </a:cubicBezTo>
                    <a:lnTo>
                      <a:pt x="682" y="58"/>
                    </a:lnTo>
                    <a:close/>
                    <a:moveTo>
                      <a:pt x="387" y="588"/>
                    </a:moveTo>
                    <a:cubicBezTo>
                      <a:pt x="387" y="582"/>
                      <a:pt x="387" y="579"/>
                      <a:pt x="387" y="579"/>
                    </a:cubicBezTo>
                    <a:cubicBezTo>
                      <a:pt x="518" y="579"/>
                      <a:pt x="518" y="579"/>
                      <a:pt x="518" y="579"/>
                    </a:cubicBezTo>
                    <a:cubicBezTo>
                      <a:pt x="558" y="579"/>
                      <a:pt x="591" y="547"/>
                      <a:pt x="591" y="507"/>
                    </a:cubicBezTo>
                    <a:cubicBezTo>
                      <a:pt x="591" y="272"/>
                      <a:pt x="591" y="272"/>
                      <a:pt x="591" y="272"/>
                    </a:cubicBezTo>
                    <a:cubicBezTo>
                      <a:pt x="591" y="232"/>
                      <a:pt x="558" y="199"/>
                      <a:pt x="518" y="199"/>
                    </a:cubicBezTo>
                    <a:cubicBezTo>
                      <a:pt x="175" y="199"/>
                      <a:pt x="175" y="199"/>
                      <a:pt x="175" y="199"/>
                    </a:cubicBezTo>
                    <a:cubicBezTo>
                      <a:pt x="135" y="199"/>
                      <a:pt x="103" y="232"/>
                      <a:pt x="103" y="272"/>
                    </a:cubicBezTo>
                    <a:cubicBezTo>
                      <a:pt x="103" y="507"/>
                      <a:pt x="103" y="507"/>
                      <a:pt x="103" y="507"/>
                    </a:cubicBezTo>
                    <a:cubicBezTo>
                      <a:pt x="103" y="547"/>
                      <a:pt x="135" y="579"/>
                      <a:pt x="175" y="579"/>
                    </a:cubicBezTo>
                    <a:cubicBezTo>
                      <a:pt x="307" y="579"/>
                      <a:pt x="307" y="579"/>
                      <a:pt x="307" y="579"/>
                    </a:cubicBezTo>
                    <a:cubicBezTo>
                      <a:pt x="307" y="579"/>
                      <a:pt x="307" y="582"/>
                      <a:pt x="307" y="588"/>
                    </a:cubicBezTo>
                    <a:lnTo>
                      <a:pt x="387" y="588"/>
                    </a:lnTo>
                    <a:close/>
                    <a:moveTo>
                      <a:pt x="175" y="537"/>
                    </a:moveTo>
                    <a:cubicBezTo>
                      <a:pt x="159" y="537"/>
                      <a:pt x="145" y="523"/>
                      <a:pt x="145" y="507"/>
                    </a:cubicBezTo>
                    <a:cubicBezTo>
                      <a:pt x="145" y="272"/>
                      <a:pt x="145" y="272"/>
                      <a:pt x="145" y="272"/>
                    </a:cubicBezTo>
                    <a:cubicBezTo>
                      <a:pt x="145" y="255"/>
                      <a:pt x="159" y="242"/>
                      <a:pt x="175" y="242"/>
                    </a:cubicBezTo>
                    <a:cubicBezTo>
                      <a:pt x="518" y="242"/>
                      <a:pt x="518" y="242"/>
                      <a:pt x="518" y="242"/>
                    </a:cubicBezTo>
                    <a:cubicBezTo>
                      <a:pt x="535" y="242"/>
                      <a:pt x="549" y="255"/>
                      <a:pt x="549" y="272"/>
                    </a:cubicBezTo>
                    <a:cubicBezTo>
                      <a:pt x="549" y="507"/>
                      <a:pt x="549" y="507"/>
                      <a:pt x="549" y="507"/>
                    </a:cubicBezTo>
                    <a:cubicBezTo>
                      <a:pt x="549" y="523"/>
                      <a:pt x="535" y="537"/>
                      <a:pt x="518" y="537"/>
                    </a:cubicBezTo>
                    <a:lnTo>
                      <a:pt x="175" y="537"/>
                    </a:lnTo>
                    <a:close/>
                  </a:path>
                </a:pathLst>
              </a:custGeom>
              <a:grpFill/>
              <a:ln>
                <a:noFill/>
              </a:ln>
            </p:spPr>
            <p:txBody>
              <a:bodyPr vert="horz" wrap="square" lIns="91440" tIns="45720" rIns="91440" bIns="45720" numCol="1" anchor="t" anchorCtr="0" compatLnSpc="1">
                <a:prstTxWarp prst="textNoShape">
                  <a:avLst/>
                </a:prstTxWarp>
              </a:bodyPr>
              <a:lstStyle/>
              <a:p>
                <a:endParaRPr lang="en-US" sz="1200" dirty="0"/>
              </a:p>
            </p:txBody>
          </p:sp>
        </p:grpSp>
        <p:grpSp>
          <p:nvGrpSpPr>
            <p:cNvPr id="96" name="Group 63"/>
            <p:cNvGrpSpPr/>
            <p:nvPr/>
          </p:nvGrpSpPr>
          <p:grpSpPr bwMode="black">
            <a:xfrm>
              <a:off x="9032411" y="2970520"/>
              <a:ext cx="800308" cy="710232"/>
              <a:chOff x="2462213" y="1598613"/>
              <a:chExt cx="4222750" cy="3667125"/>
            </a:xfrm>
          </p:grpSpPr>
          <p:sp>
            <p:nvSpPr>
              <p:cNvPr id="97" name="Rectangle 6"/>
              <p:cNvSpPr>
                <a:spLocks noChangeArrowheads="1"/>
              </p:cNvSpPr>
              <p:nvPr/>
            </p:nvSpPr>
            <p:spPr bwMode="black">
              <a:xfrm>
                <a:off x="5564188" y="3346451"/>
                <a:ext cx="115888" cy="49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98" name="Rectangle 7"/>
              <p:cNvSpPr>
                <a:spLocks noChangeArrowheads="1"/>
              </p:cNvSpPr>
              <p:nvPr/>
            </p:nvSpPr>
            <p:spPr bwMode="black">
              <a:xfrm>
                <a:off x="5795963" y="3346451"/>
                <a:ext cx="112713" cy="49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99" name="Rectangle 8"/>
              <p:cNvSpPr>
                <a:spLocks noChangeArrowheads="1"/>
              </p:cNvSpPr>
              <p:nvPr/>
            </p:nvSpPr>
            <p:spPr bwMode="black">
              <a:xfrm>
                <a:off x="3092451" y="3346451"/>
                <a:ext cx="115888" cy="49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0" name="Rectangle 9"/>
              <p:cNvSpPr>
                <a:spLocks noChangeArrowheads="1"/>
              </p:cNvSpPr>
              <p:nvPr/>
            </p:nvSpPr>
            <p:spPr bwMode="black">
              <a:xfrm>
                <a:off x="3324226" y="3346451"/>
                <a:ext cx="117475" cy="49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1" name="Freeform 10"/>
              <p:cNvSpPr>
                <a:spLocks/>
              </p:cNvSpPr>
              <p:nvPr/>
            </p:nvSpPr>
            <p:spPr bwMode="black">
              <a:xfrm>
                <a:off x="3902076" y="2506663"/>
                <a:ext cx="101600" cy="123825"/>
              </a:xfrm>
              <a:custGeom>
                <a:avLst/>
                <a:gdLst>
                  <a:gd name="T0" fmla="*/ 36 w 64"/>
                  <a:gd name="T1" fmla="*/ 78 h 78"/>
                  <a:gd name="T2" fmla="*/ 64 w 64"/>
                  <a:gd name="T3" fmla="*/ 64 h 78"/>
                  <a:gd name="T4" fmla="*/ 26 w 64"/>
                  <a:gd name="T5" fmla="*/ 0 h 78"/>
                  <a:gd name="T6" fmla="*/ 0 w 64"/>
                  <a:gd name="T7" fmla="*/ 17 h 78"/>
                  <a:gd name="T8" fmla="*/ 36 w 64"/>
                  <a:gd name="T9" fmla="*/ 78 h 78"/>
                </a:gdLst>
                <a:ahLst/>
                <a:cxnLst>
                  <a:cxn ang="0">
                    <a:pos x="T0" y="T1"/>
                  </a:cxn>
                  <a:cxn ang="0">
                    <a:pos x="T2" y="T3"/>
                  </a:cxn>
                  <a:cxn ang="0">
                    <a:pos x="T4" y="T5"/>
                  </a:cxn>
                  <a:cxn ang="0">
                    <a:pos x="T6" y="T7"/>
                  </a:cxn>
                  <a:cxn ang="0">
                    <a:pos x="T8" y="T9"/>
                  </a:cxn>
                </a:cxnLst>
                <a:rect l="0" t="0" r="r" b="b"/>
                <a:pathLst>
                  <a:path w="64" h="78">
                    <a:moveTo>
                      <a:pt x="36" y="78"/>
                    </a:moveTo>
                    <a:lnTo>
                      <a:pt x="64" y="64"/>
                    </a:lnTo>
                    <a:lnTo>
                      <a:pt x="26" y="0"/>
                    </a:lnTo>
                    <a:lnTo>
                      <a:pt x="0" y="17"/>
                    </a:lnTo>
                    <a:lnTo>
                      <a:pt x="3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2" name="Freeform 11"/>
              <p:cNvSpPr>
                <a:spLocks/>
              </p:cNvSpPr>
              <p:nvPr/>
            </p:nvSpPr>
            <p:spPr bwMode="black">
              <a:xfrm>
                <a:off x="4017963" y="2709863"/>
                <a:ext cx="98425" cy="123825"/>
              </a:xfrm>
              <a:custGeom>
                <a:avLst/>
                <a:gdLst>
                  <a:gd name="T0" fmla="*/ 36 w 62"/>
                  <a:gd name="T1" fmla="*/ 78 h 78"/>
                  <a:gd name="T2" fmla="*/ 62 w 62"/>
                  <a:gd name="T3" fmla="*/ 61 h 78"/>
                  <a:gd name="T4" fmla="*/ 26 w 62"/>
                  <a:gd name="T5" fmla="*/ 0 h 78"/>
                  <a:gd name="T6" fmla="*/ 0 w 62"/>
                  <a:gd name="T7" fmla="*/ 14 h 78"/>
                  <a:gd name="T8" fmla="*/ 36 w 62"/>
                  <a:gd name="T9" fmla="*/ 78 h 78"/>
                </a:gdLst>
                <a:ahLst/>
                <a:cxnLst>
                  <a:cxn ang="0">
                    <a:pos x="T0" y="T1"/>
                  </a:cxn>
                  <a:cxn ang="0">
                    <a:pos x="T2" y="T3"/>
                  </a:cxn>
                  <a:cxn ang="0">
                    <a:pos x="T4" y="T5"/>
                  </a:cxn>
                  <a:cxn ang="0">
                    <a:pos x="T6" y="T7"/>
                  </a:cxn>
                  <a:cxn ang="0">
                    <a:pos x="T8" y="T9"/>
                  </a:cxn>
                </a:cxnLst>
                <a:rect l="0" t="0" r="r" b="b"/>
                <a:pathLst>
                  <a:path w="62" h="78">
                    <a:moveTo>
                      <a:pt x="36" y="78"/>
                    </a:moveTo>
                    <a:lnTo>
                      <a:pt x="62" y="61"/>
                    </a:lnTo>
                    <a:lnTo>
                      <a:pt x="26" y="0"/>
                    </a:lnTo>
                    <a:lnTo>
                      <a:pt x="0" y="14"/>
                    </a:lnTo>
                    <a:lnTo>
                      <a:pt x="3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3" name="Freeform 12"/>
              <p:cNvSpPr>
                <a:spLocks/>
              </p:cNvSpPr>
              <p:nvPr/>
            </p:nvSpPr>
            <p:spPr bwMode="black">
              <a:xfrm>
                <a:off x="4873626" y="2709863"/>
                <a:ext cx="98425" cy="123825"/>
              </a:xfrm>
              <a:custGeom>
                <a:avLst/>
                <a:gdLst>
                  <a:gd name="T0" fmla="*/ 26 w 62"/>
                  <a:gd name="T1" fmla="*/ 78 h 78"/>
                  <a:gd name="T2" fmla="*/ 62 w 62"/>
                  <a:gd name="T3" fmla="*/ 14 h 78"/>
                  <a:gd name="T4" fmla="*/ 36 w 62"/>
                  <a:gd name="T5" fmla="*/ 0 h 78"/>
                  <a:gd name="T6" fmla="*/ 0 w 62"/>
                  <a:gd name="T7" fmla="*/ 61 h 78"/>
                  <a:gd name="T8" fmla="*/ 26 w 62"/>
                  <a:gd name="T9" fmla="*/ 78 h 78"/>
                </a:gdLst>
                <a:ahLst/>
                <a:cxnLst>
                  <a:cxn ang="0">
                    <a:pos x="T0" y="T1"/>
                  </a:cxn>
                  <a:cxn ang="0">
                    <a:pos x="T2" y="T3"/>
                  </a:cxn>
                  <a:cxn ang="0">
                    <a:pos x="T4" y="T5"/>
                  </a:cxn>
                  <a:cxn ang="0">
                    <a:pos x="T6" y="T7"/>
                  </a:cxn>
                  <a:cxn ang="0">
                    <a:pos x="T8" y="T9"/>
                  </a:cxn>
                </a:cxnLst>
                <a:rect l="0" t="0" r="r" b="b"/>
                <a:pathLst>
                  <a:path w="62" h="78">
                    <a:moveTo>
                      <a:pt x="26" y="78"/>
                    </a:moveTo>
                    <a:lnTo>
                      <a:pt x="62" y="14"/>
                    </a:lnTo>
                    <a:lnTo>
                      <a:pt x="36" y="0"/>
                    </a:lnTo>
                    <a:lnTo>
                      <a:pt x="0" y="61"/>
                    </a:lnTo>
                    <a:lnTo>
                      <a:pt x="2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4" name="Freeform 13"/>
              <p:cNvSpPr>
                <a:spLocks/>
              </p:cNvSpPr>
              <p:nvPr/>
            </p:nvSpPr>
            <p:spPr bwMode="black">
              <a:xfrm>
                <a:off x="4989513" y="2506663"/>
                <a:ext cx="98425" cy="123825"/>
              </a:xfrm>
              <a:custGeom>
                <a:avLst/>
                <a:gdLst>
                  <a:gd name="T0" fmla="*/ 26 w 62"/>
                  <a:gd name="T1" fmla="*/ 78 h 78"/>
                  <a:gd name="T2" fmla="*/ 62 w 62"/>
                  <a:gd name="T3" fmla="*/ 17 h 78"/>
                  <a:gd name="T4" fmla="*/ 36 w 62"/>
                  <a:gd name="T5" fmla="*/ 0 h 78"/>
                  <a:gd name="T6" fmla="*/ 0 w 62"/>
                  <a:gd name="T7" fmla="*/ 64 h 78"/>
                  <a:gd name="T8" fmla="*/ 26 w 62"/>
                  <a:gd name="T9" fmla="*/ 78 h 78"/>
                </a:gdLst>
                <a:ahLst/>
                <a:cxnLst>
                  <a:cxn ang="0">
                    <a:pos x="T0" y="T1"/>
                  </a:cxn>
                  <a:cxn ang="0">
                    <a:pos x="T2" y="T3"/>
                  </a:cxn>
                  <a:cxn ang="0">
                    <a:pos x="T4" y="T5"/>
                  </a:cxn>
                  <a:cxn ang="0">
                    <a:pos x="T6" y="T7"/>
                  </a:cxn>
                  <a:cxn ang="0">
                    <a:pos x="T8" y="T9"/>
                  </a:cxn>
                </a:cxnLst>
                <a:rect l="0" t="0" r="r" b="b"/>
                <a:pathLst>
                  <a:path w="62" h="78">
                    <a:moveTo>
                      <a:pt x="26" y="78"/>
                    </a:moveTo>
                    <a:lnTo>
                      <a:pt x="62" y="17"/>
                    </a:lnTo>
                    <a:lnTo>
                      <a:pt x="36" y="0"/>
                    </a:lnTo>
                    <a:lnTo>
                      <a:pt x="0" y="64"/>
                    </a:lnTo>
                    <a:lnTo>
                      <a:pt x="2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5" name="Freeform 14"/>
              <p:cNvSpPr>
                <a:spLocks/>
              </p:cNvSpPr>
              <p:nvPr/>
            </p:nvSpPr>
            <p:spPr bwMode="black">
              <a:xfrm>
                <a:off x="4017963" y="3990976"/>
                <a:ext cx="98425" cy="123825"/>
              </a:xfrm>
              <a:custGeom>
                <a:avLst/>
                <a:gdLst>
                  <a:gd name="T0" fmla="*/ 0 w 62"/>
                  <a:gd name="T1" fmla="*/ 64 h 78"/>
                  <a:gd name="T2" fmla="*/ 26 w 62"/>
                  <a:gd name="T3" fmla="*/ 78 h 78"/>
                  <a:gd name="T4" fmla="*/ 62 w 62"/>
                  <a:gd name="T5" fmla="*/ 14 h 78"/>
                  <a:gd name="T6" fmla="*/ 36 w 62"/>
                  <a:gd name="T7" fmla="*/ 0 h 78"/>
                  <a:gd name="T8" fmla="*/ 0 w 62"/>
                  <a:gd name="T9" fmla="*/ 64 h 78"/>
                </a:gdLst>
                <a:ahLst/>
                <a:cxnLst>
                  <a:cxn ang="0">
                    <a:pos x="T0" y="T1"/>
                  </a:cxn>
                  <a:cxn ang="0">
                    <a:pos x="T2" y="T3"/>
                  </a:cxn>
                  <a:cxn ang="0">
                    <a:pos x="T4" y="T5"/>
                  </a:cxn>
                  <a:cxn ang="0">
                    <a:pos x="T6" y="T7"/>
                  </a:cxn>
                  <a:cxn ang="0">
                    <a:pos x="T8" y="T9"/>
                  </a:cxn>
                </a:cxnLst>
                <a:rect l="0" t="0" r="r" b="b"/>
                <a:pathLst>
                  <a:path w="62" h="78">
                    <a:moveTo>
                      <a:pt x="0" y="64"/>
                    </a:moveTo>
                    <a:lnTo>
                      <a:pt x="26" y="78"/>
                    </a:lnTo>
                    <a:lnTo>
                      <a:pt x="62" y="14"/>
                    </a:lnTo>
                    <a:lnTo>
                      <a:pt x="36" y="0"/>
                    </a:lnTo>
                    <a:lnTo>
                      <a:pt x="0"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6" name="Freeform 15"/>
              <p:cNvSpPr>
                <a:spLocks/>
              </p:cNvSpPr>
              <p:nvPr/>
            </p:nvSpPr>
            <p:spPr bwMode="black">
              <a:xfrm>
                <a:off x="3902076" y="4189413"/>
                <a:ext cx="101600" cy="128588"/>
              </a:xfrm>
              <a:custGeom>
                <a:avLst/>
                <a:gdLst>
                  <a:gd name="T0" fmla="*/ 0 w 64"/>
                  <a:gd name="T1" fmla="*/ 64 h 81"/>
                  <a:gd name="T2" fmla="*/ 26 w 64"/>
                  <a:gd name="T3" fmla="*/ 81 h 81"/>
                  <a:gd name="T4" fmla="*/ 64 w 64"/>
                  <a:gd name="T5" fmla="*/ 17 h 81"/>
                  <a:gd name="T6" fmla="*/ 36 w 64"/>
                  <a:gd name="T7" fmla="*/ 0 h 81"/>
                  <a:gd name="T8" fmla="*/ 0 w 64"/>
                  <a:gd name="T9" fmla="*/ 64 h 81"/>
                </a:gdLst>
                <a:ahLst/>
                <a:cxnLst>
                  <a:cxn ang="0">
                    <a:pos x="T0" y="T1"/>
                  </a:cxn>
                  <a:cxn ang="0">
                    <a:pos x="T2" y="T3"/>
                  </a:cxn>
                  <a:cxn ang="0">
                    <a:pos x="T4" y="T5"/>
                  </a:cxn>
                  <a:cxn ang="0">
                    <a:pos x="T6" y="T7"/>
                  </a:cxn>
                  <a:cxn ang="0">
                    <a:pos x="T8" y="T9"/>
                  </a:cxn>
                </a:cxnLst>
                <a:rect l="0" t="0" r="r" b="b"/>
                <a:pathLst>
                  <a:path w="64" h="81">
                    <a:moveTo>
                      <a:pt x="0" y="64"/>
                    </a:moveTo>
                    <a:lnTo>
                      <a:pt x="26" y="81"/>
                    </a:lnTo>
                    <a:lnTo>
                      <a:pt x="64" y="17"/>
                    </a:lnTo>
                    <a:lnTo>
                      <a:pt x="36" y="0"/>
                    </a:lnTo>
                    <a:lnTo>
                      <a:pt x="0"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7" name="Freeform 16"/>
              <p:cNvSpPr>
                <a:spLocks/>
              </p:cNvSpPr>
              <p:nvPr/>
            </p:nvSpPr>
            <p:spPr bwMode="black">
              <a:xfrm>
                <a:off x="4989513" y="4189413"/>
                <a:ext cx="98425" cy="128588"/>
              </a:xfrm>
              <a:custGeom>
                <a:avLst/>
                <a:gdLst>
                  <a:gd name="T0" fmla="*/ 26 w 62"/>
                  <a:gd name="T1" fmla="*/ 0 h 81"/>
                  <a:gd name="T2" fmla="*/ 0 w 62"/>
                  <a:gd name="T3" fmla="*/ 17 h 81"/>
                  <a:gd name="T4" fmla="*/ 36 w 62"/>
                  <a:gd name="T5" fmla="*/ 81 h 81"/>
                  <a:gd name="T6" fmla="*/ 62 w 62"/>
                  <a:gd name="T7" fmla="*/ 64 h 81"/>
                  <a:gd name="T8" fmla="*/ 26 w 62"/>
                  <a:gd name="T9" fmla="*/ 0 h 81"/>
                </a:gdLst>
                <a:ahLst/>
                <a:cxnLst>
                  <a:cxn ang="0">
                    <a:pos x="T0" y="T1"/>
                  </a:cxn>
                  <a:cxn ang="0">
                    <a:pos x="T2" y="T3"/>
                  </a:cxn>
                  <a:cxn ang="0">
                    <a:pos x="T4" y="T5"/>
                  </a:cxn>
                  <a:cxn ang="0">
                    <a:pos x="T6" y="T7"/>
                  </a:cxn>
                  <a:cxn ang="0">
                    <a:pos x="T8" y="T9"/>
                  </a:cxn>
                </a:cxnLst>
                <a:rect l="0" t="0" r="r" b="b"/>
                <a:pathLst>
                  <a:path w="62" h="81">
                    <a:moveTo>
                      <a:pt x="26" y="0"/>
                    </a:moveTo>
                    <a:lnTo>
                      <a:pt x="0" y="17"/>
                    </a:lnTo>
                    <a:lnTo>
                      <a:pt x="36" y="81"/>
                    </a:lnTo>
                    <a:lnTo>
                      <a:pt x="62" y="64"/>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8" name="Freeform 17"/>
              <p:cNvSpPr>
                <a:spLocks/>
              </p:cNvSpPr>
              <p:nvPr/>
            </p:nvSpPr>
            <p:spPr bwMode="black">
              <a:xfrm>
                <a:off x="4873626" y="3990976"/>
                <a:ext cx="98425" cy="123825"/>
              </a:xfrm>
              <a:custGeom>
                <a:avLst/>
                <a:gdLst>
                  <a:gd name="T0" fmla="*/ 0 w 62"/>
                  <a:gd name="T1" fmla="*/ 14 h 78"/>
                  <a:gd name="T2" fmla="*/ 36 w 62"/>
                  <a:gd name="T3" fmla="*/ 78 h 78"/>
                  <a:gd name="T4" fmla="*/ 62 w 62"/>
                  <a:gd name="T5" fmla="*/ 64 h 78"/>
                  <a:gd name="T6" fmla="*/ 26 w 62"/>
                  <a:gd name="T7" fmla="*/ 0 h 78"/>
                  <a:gd name="T8" fmla="*/ 0 w 62"/>
                  <a:gd name="T9" fmla="*/ 14 h 78"/>
                </a:gdLst>
                <a:ahLst/>
                <a:cxnLst>
                  <a:cxn ang="0">
                    <a:pos x="T0" y="T1"/>
                  </a:cxn>
                  <a:cxn ang="0">
                    <a:pos x="T2" y="T3"/>
                  </a:cxn>
                  <a:cxn ang="0">
                    <a:pos x="T4" y="T5"/>
                  </a:cxn>
                  <a:cxn ang="0">
                    <a:pos x="T6" y="T7"/>
                  </a:cxn>
                  <a:cxn ang="0">
                    <a:pos x="T8" y="T9"/>
                  </a:cxn>
                </a:cxnLst>
                <a:rect l="0" t="0" r="r" b="b"/>
                <a:pathLst>
                  <a:path w="62" h="78">
                    <a:moveTo>
                      <a:pt x="0" y="14"/>
                    </a:moveTo>
                    <a:lnTo>
                      <a:pt x="36" y="78"/>
                    </a:lnTo>
                    <a:lnTo>
                      <a:pt x="62" y="64"/>
                    </a:lnTo>
                    <a:lnTo>
                      <a:pt x="26"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09" name="Freeform 18"/>
              <p:cNvSpPr>
                <a:spLocks/>
              </p:cNvSpPr>
              <p:nvPr/>
            </p:nvSpPr>
            <p:spPr bwMode="black">
              <a:xfrm>
                <a:off x="3579813" y="2892426"/>
                <a:ext cx="1833563" cy="1068388"/>
              </a:xfrm>
              <a:custGeom>
                <a:avLst/>
                <a:gdLst>
                  <a:gd name="T0" fmla="*/ 415 w 489"/>
                  <a:gd name="T1" fmla="*/ 222 h 285"/>
                  <a:gd name="T2" fmla="*/ 489 w 489"/>
                  <a:gd name="T3" fmla="*/ 148 h 285"/>
                  <a:gd name="T4" fmla="*/ 415 w 489"/>
                  <a:gd name="T5" fmla="*/ 74 h 285"/>
                  <a:gd name="T6" fmla="*/ 404 w 489"/>
                  <a:gd name="T7" fmla="*/ 75 h 285"/>
                  <a:gd name="T8" fmla="*/ 295 w 489"/>
                  <a:gd name="T9" fmla="*/ 0 h 285"/>
                  <a:gd name="T10" fmla="*/ 213 w 489"/>
                  <a:gd name="T11" fmla="*/ 34 h 285"/>
                  <a:gd name="T12" fmla="*/ 162 w 489"/>
                  <a:gd name="T13" fmla="*/ 18 h 285"/>
                  <a:gd name="T14" fmla="*/ 71 w 489"/>
                  <a:gd name="T15" fmla="*/ 97 h 285"/>
                  <a:gd name="T16" fmla="*/ 56 w 489"/>
                  <a:gd name="T17" fmla="*/ 95 h 285"/>
                  <a:gd name="T18" fmla="*/ 0 w 489"/>
                  <a:gd name="T19" fmla="*/ 151 h 285"/>
                  <a:gd name="T20" fmla="*/ 56 w 489"/>
                  <a:gd name="T21" fmla="*/ 208 h 285"/>
                  <a:gd name="T22" fmla="*/ 78 w 489"/>
                  <a:gd name="T23" fmla="*/ 203 h 285"/>
                  <a:gd name="T24" fmla="*/ 141 w 489"/>
                  <a:gd name="T25" fmla="*/ 257 h 285"/>
                  <a:gd name="T26" fmla="*/ 178 w 489"/>
                  <a:gd name="T27" fmla="*/ 244 h 285"/>
                  <a:gd name="T28" fmla="*/ 241 w 489"/>
                  <a:gd name="T29" fmla="*/ 285 h 285"/>
                  <a:gd name="T30" fmla="*/ 297 w 489"/>
                  <a:gd name="T31" fmla="*/ 255 h 285"/>
                  <a:gd name="T32" fmla="*/ 332 w 489"/>
                  <a:gd name="T33" fmla="*/ 267 h 285"/>
                  <a:gd name="T34" fmla="*/ 390 w 489"/>
                  <a:gd name="T35" fmla="*/ 217 h 285"/>
                  <a:gd name="T36" fmla="*/ 415 w 489"/>
                  <a:gd name="T37" fmla="*/ 22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9" h="285">
                    <a:moveTo>
                      <a:pt x="415" y="222"/>
                    </a:moveTo>
                    <a:cubicBezTo>
                      <a:pt x="456" y="222"/>
                      <a:pt x="489" y="189"/>
                      <a:pt x="489" y="148"/>
                    </a:cubicBezTo>
                    <a:cubicBezTo>
                      <a:pt x="489" y="107"/>
                      <a:pt x="456" y="74"/>
                      <a:pt x="415" y="74"/>
                    </a:cubicBezTo>
                    <a:cubicBezTo>
                      <a:pt x="411" y="74"/>
                      <a:pt x="407" y="74"/>
                      <a:pt x="404" y="75"/>
                    </a:cubicBezTo>
                    <a:cubicBezTo>
                      <a:pt x="387" y="31"/>
                      <a:pt x="345" y="0"/>
                      <a:pt x="295" y="0"/>
                    </a:cubicBezTo>
                    <a:cubicBezTo>
                      <a:pt x="263" y="0"/>
                      <a:pt x="234" y="13"/>
                      <a:pt x="213" y="34"/>
                    </a:cubicBezTo>
                    <a:cubicBezTo>
                      <a:pt x="199" y="24"/>
                      <a:pt x="181" y="18"/>
                      <a:pt x="162" y="18"/>
                    </a:cubicBezTo>
                    <a:cubicBezTo>
                      <a:pt x="115" y="18"/>
                      <a:pt x="77" y="52"/>
                      <a:pt x="71" y="97"/>
                    </a:cubicBezTo>
                    <a:cubicBezTo>
                      <a:pt x="66" y="96"/>
                      <a:pt x="61" y="95"/>
                      <a:pt x="56" y="95"/>
                    </a:cubicBezTo>
                    <a:cubicBezTo>
                      <a:pt x="25" y="95"/>
                      <a:pt x="0" y="120"/>
                      <a:pt x="0" y="151"/>
                    </a:cubicBezTo>
                    <a:cubicBezTo>
                      <a:pt x="0" y="182"/>
                      <a:pt x="25" y="208"/>
                      <a:pt x="56" y="208"/>
                    </a:cubicBezTo>
                    <a:cubicBezTo>
                      <a:pt x="64" y="208"/>
                      <a:pt x="71" y="206"/>
                      <a:pt x="78" y="203"/>
                    </a:cubicBezTo>
                    <a:cubicBezTo>
                      <a:pt x="83" y="234"/>
                      <a:pt x="109" y="257"/>
                      <a:pt x="141" y="257"/>
                    </a:cubicBezTo>
                    <a:cubicBezTo>
                      <a:pt x="155" y="257"/>
                      <a:pt x="168" y="252"/>
                      <a:pt x="178" y="244"/>
                    </a:cubicBezTo>
                    <a:cubicBezTo>
                      <a:pt x="189" y="268"/>
                      <a:pt x="213" y="285"/>
                      <a:pt x="241" y="285"/>
                    </a:cubicBezTo>
                    <a:cubicBezTo>
                      <a:pt x="264" y="285"/>
                      <a:pt x="285" y="273"/>
                      <a:pt x="297" y="255"/>
                    </a:cubicBezTo>
                    <a:cubicBezTo>
                      <a:pt x="307" y="263"/>
                      <a:pt x="319" y="267"/>
                      <a:pt x="332" y="267"/>
                    </a:cubicBezTo>
                    <a:cubicBezTo>
                      <a:pt x="361" y="267"/>
                      <a:pt x="386" y="246"/>
                      <a:pt x="390" y="217"/>
                    </a:cubicBezTo>
                    <a:cubicBezTo>
                      <a:pt x="397" y="220"/>
                      <a:pt x="406" y="222"/>
                      <a:pt x="415" y="22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0" name="Freeform 19"/>
              <p:cNvSpPr>
                <a:spLocks noEditPoints="1"/>
              </p:cNvSpPr>
              <p:nvPr/>
            </p:nvSpPr>
            <p:spPr bwMode="black">
              <a:xfrm>
                <a:off x="3321051" y="1598613"/>
                <a:ext cx="750888" cy="522288"/>
              </a:xfrm>
              <a:custGeom>
                <a:avLst/>
                <a:gdLst>
                  <a:gd name="T0" fmla="*/ 174 w 200"/>
                  <a:gd name="T1" fmla="*/ 0 h 139"/>
                  <a:gd name="T2" fmla="*/ 26 w 200"/>
                  <a:gd name="T3" fmla="*/ 0 h 139"/>
                  <a:gd name="T4" fmla="*/ 0 w 200"/>
                  <a:gd name="T5" fmla="*/ 27 h 139"/>
                  <a:gd name="T6" fmla="*/ 0 w 200"/>
                  <a:gd name="T7" fmla="*/ 113 h 139"/>
                  <a:gd name="T8" fmla="*/ 26 w 200"/>
                  <a:gd name="T9" fmla="*/ 139 h 139"/>
                  <a:gd name="T10" fmla="*/ 174 w 200"/>
                  <a:gd name="T11" fmla="*/ 139 h 139"/>
                  <a:gd name="T12" fmla="*/ 200 w 200"/>
                  <a:gd name="T13" fmla="*/ 113 h 139"/>
                  <a:gd name="T14" fmla="*/ 200 w 200"/>
                  <a:gd name="T15" fmla="*/ 27 h 139"/>
                  <a:gd name="T16" fmla="*/ 174 w 200"/>
                  <a:gd name="T17" fmla="*/ 0 h 139"/>
                  <a:gd name="T18" fmla="*/ 185 w 200"/>
                  <a:gd name="T19" fmla="*/ 113 h 139"/>
                  <a:gd name="T20" fmla="*/ 174 w 200"/>
                  <a:gd name="T21" fmla="*/ 124 h 139"/>
                  <a:gd name="T22" fmla="*/ 26 w 200"/>
                  <a:gd name="T23" fmla="*/ 124 h 139"/>
                  <a:gd name="T24" fmla="*/ 15 w 200"/>
                  <a:gd name="T25" fmla="*/ 113 h 139"/>
                  <a:gd name="T26" fmla="*/ 15 w 200"/>
                  <a:gd name="T27" fmla="*/ 27 h 139"/>
                  <a:gd name="T28" fmla="*/ 26 w 200"/>
                  <a:gd name="T29" fmla="*/ 16 h 139"/>
                  <a:gd name="T30" fmla="*/ 174 w 200"/>
                  <a:gd name="T31" fmla="*/ 16 h 139"/>
                  <a:gd name="T32" fmla="*/ 185 w 200"/>
                  <a:gd name="T33" fmla="*/ 27 h 139"/>
                  <a:gd name="T34" fmla="*/ 185 w 200"/>
                  <a:gd name="T35" fmla="*/ 11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0" h="139">
                    <a:moveTo>
                      <a:pt x="174" y="0"/>
                    </a:moveTo>
                    <a:cubicBezTo>
                      <a:pt x="26" y="0"/>
                      <a:pt x="26" y="0"/>
                      <a:pt x="26" y="0"/>
                    </a:cubicBezTo>
                    <a:cubicBezTo>
                      <a:pt x="12" y="0"/>
                      <a:pt x="0" y="12"/>
                      <a:pt x="0" y="27"/>
                    </a:cubicBezTo>
                    <a:cubicBezTo>
                      <a:pt x="0" y="113"/>
                      <a:pt x="0" y="113"/>
                      <a:pt x="0" y="113"/>
                    </a:cubicBezTo>
                    <a:cubicBezTo>
                      <a:pt x="0" y="127"/>
                      <a:pt x="12" y="139"/>
                      <a:pt x="26" y="139"/>
                    </a:cubicBezTo>
                    <a:cubicBezTo>
                      <a:pt x="174" y="139"/>
                      <a:pt x="174" y="139"/>
                      <a:pt x="174" y="139"/>
                    </a:cubicBezTo>
                    <a:cubicBezTo>
                      <a:pt x="188" y="139"/>
                      <a:pt x="200" y="127"/>
                      <a:pt x="200" y="113"/>
                    </a:cubicBezTo>
                    <a:cubicBezTo>
                      <a:pt x="200" y="27"/>
                      <a:pt x="200" y="27"/>
                      <a:pt x="200" y="27"/>
                    </a:cubicBezTo>
                    <a:cubicBezTo>
                      <a:pt x="200" y="12"/>
                      <a:pt x="188" y="0"/>
                      <a:pt x="174" y="0"/>
                    </a:cubicBezTo>
                    <a:moveTo>
                      <a:pt x="185" y="113"/>
                    </a:moveTo>
                    <a:cubicBezTo>
                      <a:pt x="185" y="119"/>
                      <a:pt x="180" y="124"/>
                      <a:pt x="174" y="124"/>
                    </a:cubicBezTo>
                    <a:cubicBezTo>
                      <a:pt x="26" y="124"/>
                      <a:pt x="26" y="124"/>
                      <a:pt x="26" y="124"/>
                    </a:cubicBezTo>
                    <a:cubicBezTo>
                      <a:pt x="20" y="124"/>
                      <a:pt x="15" y="119"/>
                      <a:pt x="15" y="113"/>
                    </a:cubicBezTo>
                    <a:cubicBezTo>
                      <a:pt x="15" y="27"/>
                      <a:pt x="15" y="27"/>
                      <a:pt x="15" y="27"/>
                    </a:cubicBezTo>
                    <a:cubicBezTo>
                      <a:pt x="15" y="21"/>
                      <a:pt x="20" y="16"/>
                      <a:pt x="26" y="16"/>
                    </a:cubicBezTo>
                    <a:cubicBezTo>
                      <a:pt x="174" y="16"/>
                      <a:pt x="174" y="16"/>
                      <a:pt x="174" y="16"/>
                    </a:cubicBezTo>
                    <a:cubicBezTo>
                      <a:pt x="180" y="16"/>
                      <a:pt x="185" y="21"/>
                      <a:pt x="185" y="27"/>
                    </a:cubicBezTo>
                    <a:lnTo>
                      <a:pt x="185" y="1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1" name="Freeform 20"/>
              <p:cNvSpPr>
                <a:spLocks/>
              </p:cNvSpPr>
              <p:nvPr/>
            </p:nvSpPr>
            <p:spPr bwMode="black">
              <a:xfrm>
                <a:off x="3178176" y="2154238"/>
                <a:ext cx="1035050" cy="239713"/>
              </a:xfrm>
              <a:custGeom>
                <a:avLst/>
                <a:gdLst>
                  <a:gd name="T0" fmla="*/ 7 w 276"/>
                  <a:gd name="T1" fmla="*/ 64 h 64"/>
                  <a:gd name="T2" fmla="*/ 269 w 276"/>
                  <a:gd name="T3" fmla="*/ 64 h 64"/>
                  <a:gd name="T4" fmla="*/ 276 w 276"/>
                  <a:gd name="T5" fmla="*/ 57 h 64"/>
                  <a:gd name="T6" fmla="*/ 276 w 276"/>
                  <a:gd name="T7" fmla="*/ 54 h 64"/>
                  <a:gd name="T8" fmla="*/ 272 w 276"/>
                  <a:gd name="T9" fmla="*/ 42 h 64"/>
                  <a:gd name="T10" fmla="*/ 240 w 276"/>
                  <a:gd name="T11" fmla="*/ 5 h 64"/>
                  <a:gd name="T12" fmla="*/ 229 w 276"/>
                  <a:gd name="T13" fmla="*/ 0 h 64"/>
                  <a:gd name="T14" fmla="*/ 47 w 276"/>
                  <a:gd name="T15" fmla="*/ 0 h 64"/>
                  <a:gd name="T16" fmla="*/ 36 w 276"/>
                  <a:gd name="T17" fmla="*/ 5 h 64"/>
                  <a:gd name="T18" fmla="*/ 4 w 276"/>
                  <a:gd name="T19" fmla="*/ 42 h 64"/>
                  <a:gd name="T20" fmla="*/ 0 w 276"/>
                  <a:gd name="T21" fmla="*/ 54 h 64"/>
                  <a:gd name="T22" fmla="*/ 0 w 276"/>
                  <a:gd name="T23" fmla="*/ 57 h 64"/>
                  <a:gd name="T24" fmla="*/ 7 w 276"/>
                  <a:gd name="T2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64">
                    <a:moveTo>
                      <a:pt x="7" y="64"/>
                    </a:moveTo>
                    <a:cubicBezTo>
                      <a:pt x="269" y="64"/>
                      <a:pt x="269" y="64"/>
                      <a:pt x="269" y="64"/>
                    </a:cubicBezTo>
                    <a:cubicBezTo>
                      <a:pt x="273" y="64"/>
                      <a:pt x="276" y="61"/>
                      <a:pt x="276" y="57"/>
                    </a:cubicBezTo>
                    <a:cubicBezTo>
                      <a:pt x="276" y="54"/>
                      <a:pt x="276" y="54"/>
                      <a:pt x="276" y="54"/>
                    </a:cubicBezTo>
                    <a:cubicBezTo>
                      <a:pt x="276" y="50"/>
                      <a:pt x="274" y="45"/>
                      <a:pt x="272" y="42"/>
                    </a:cubicBezTo>
                    <a:cubicBezTo>
                      <a:pt x="240" y="5"/>
                      <a:pt x="240" y="5"/>
                      <a:pt x="240" y="5"/>
                    </a:cubicBezTo>
                    <a:cubicBezTo>
                      <a:pt x="238" y="2"/>
                      <a:pt x="233" y="0"/>
                      <a:pt x="229" y="0"/>
                    </a:cubicBezTo>
                    <a:cubicBezTo>
                      <a:pt x="47" y="0"/>
                      <a:pt x="47" y="0"/>
                      <a:pt x="47" y="0"/>
                    </a:cubicBezTo>
                    <a:cubicBezTo>
                      <a:pt x="43" y="0"/>
                      <a:pt x="38" y="2"/>
                      <a:pt x="36" y="5"/>
                    </a:cubicBezTo>
                    <a:cubicBezTo>
                      <a:pt x="4" y="42"/>
                      <a:pt x="4" y="42"/>
                      <a:pt x="4" y="42"/>
                    </a:cubicBezTo>
                    <a:cubicBezTo>
                      <a:pt x="2" y="45"/>
                      <a:pt x="0" y="50"/>
                      <a:pt x="0" y="54"/>
                    </a:cubicBezTo>
                    <a:cubicBezTo>
                      <a:pt x="0" y="57"/>
                      <a:pt x="0" y="57"/>
                      <a:pt x="0" y="57"/>
                    </a:cubicBezTo>
                    <a:cubicBezTo>
                      <a:pt x="0" y="61"/>
                      <a:pt x="3" y="64"/>
                      <a:pt x="7" y="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2" name="Freeform 21"/>
              <p:cNvSpPr>
                <a:spLocks noEditPoints="1"/>
              </p:cNvSpPr>
              <p:nvPr/>
            </p:nvSpPr>
            <p:spPr bwMode="black">
              <a:xfrm>
                <a:off x="4730751" y="1639888"/>
                <a:ext cx="781050" cy="608013"/>
              </a:xfrm>
              <a:custGeom>
                <a:avLst/>
                <a:gdLst>
                  <a:gd name="T0" fmla="*/ 177 w 208"/>
                  <a:gd name="T1" fmla="*/ 0 h 162"/>
                  <a:gd name="T2" fmla="*/ 31 w 208"/>
                  <a:gd name="T3" fmla="*/ 0 h 162"/>
                  <a:gd name="T4" fmla="*/ 0 w 208"/>
                  <a:gd name="T5" fmla="*/ 31 h 162"/>
                  <a:gd name="T6" fmla="*/ 0 w 208"/>
                  <a:gd name="T7" fmla="*/ 131 h 162"/>
                  <a:gd name="T8" fmla="*/ 31 w 208"/>
                  <a:gd name="T9" fmla="*/ 162 h 162"/>
                  <a:gd name="T10" fmla="*/ 177 w 208"/>
                  <a:gd name="T11" fmla="*/ 162 h 162"/>
                  <a:gd name="T12" fmla="*/ 208 w 208"/>
                  <a:gd name="T13" fmla="*/ 131 h 162"/>
                  <a:gd name="T14" fmla="*/ 208 w 208"/>
                  <a:gd name="T15" fmla="*/ 31 h 162"/>
                  <a:gd name="T16" fmla="*/ 177 w 208"/>
                  <a:gd name="T17" fmla="*/ 0 h 162"/>
                  <a:gd name="T18" fmla="*/ 190 w 208"/>
                  <a:gd name="T19" fmla="*/ 131 h 162"/>
                  <a:gd name="T20" fmla="*/ 177 w 208"/>
                  <a:gd name="T21" fmla="*/ 144 h 162"/>
                  <a:gd name="T22" fmla="*/ 31 w 208"/>
                  <a:gd name="T23" fmla="*/ 144 h 162"/>
                  <a:gd name="T24" fmla="*/ 18 w 208"/>
                  <a:gd name="T25" fmla="*/ 131 h 162"/>
                  <a:gd name="T26" fmla="*/ 18 w 208"/>
                  <a:gd name="T27" fmla="*/ 31 h 162"/>
                  <a:gd name="T28" fmla="*/ 31 w 208"/>
                  <a:gd name="T29" fmla="*/ 18 h 162"/>
                  <a:gd name="T30" fmla="*/ 177 w 208"/>
                  <a:gd name="T31" fmla="*/ 18 h 162"/>
                  <a:gd name="T32" fmla="*/ 190 w 208"/>
                  <a:gd name="T33" fmla="*/ 31 h 162"/>
                  <a:gd name="T34" fmla="*/ 190 w 208"/>
                  <a:gd name="T35" fmla="*/ 13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62">
                    <a:moveTo>
                      <a:pt x="177" y="0"/>
                    </a:moveTo>
                    <a:cubicBezTo>
                      <a:pt x="31" y="0"/>
                      <a:pt x="31" y="0"/>
                      <a:pt x="31" y="0"/>
                    </a:cubicBezTo>
                    <a:cubicBezTo>
                      <a:pt x="14" y="0"/>
                      <a:pt x="0" y="14"/>
                      <a:pt x="0" y="31"/>
                    </a:cubicBezTo>
                    <a:cubicBezTo>
                      <a:pt x="0" y="131"/>
                      <a:pt x="0" y="131"/>
                      <a:pt x="0" y="131"/>
                    </a:cubicBezTo>
                    <a:cubicBezTo>
                      <a:pt x="0" y="148"/>
                      <a:pt x="14" y="162"/>
                      <a:pt x="31" y="162"/>
                    </a:cubicBezTo>
                    <a:cubicBezTo>
                      <a:pt x="177" y="162"/>
                      <a:pt x="177" y="162"/>
                      <a:pt x="177" y="162"/>
                    </a:cubicBezTo>
                    <a:cubicBezTo>
                      <a:pt x="194" y="162"/>
                      <a:pt x="208" y="148"/>
                      <a:pt x="208" y="131"/>
                    </a:cubicBezTo>
                    <a:cubicBezTo>
                      <a:pt x="208" y="31"/>
                      <a:pt x="208" y="31"/>
                      <a:pt x="208" y="31"/>
                    </a:cubicBezTo>
                    <a:cubicBezTo>
                      <a:pt x="208" y="14"/>
                      <a:pt x="194" y="0"/>
                      <a:pt x="177" y="0"/>
                    </a:cubicBezTo>
                    <a:moveTo>
                      <a:pt x="190" y="131"/>
                    </a:moveTo>
                    <a:cubicBezTo>
                      <a:pt x="190" y="138"/>
                      <a:pt x="184" y="144"/>
                      <a:pt x="177" y="144"/>
                    </a:cubicBezTo>
                    <a:cubicBezTo>
                      <a:pt x="31" y="144"/>
                      <a:pt x="31" y="144"/>
                      <a:pt x="31" y="144"/>
                    </a:cubicBezTo>
                    <a:cubicBezTo>
                      <a:pt x="24" y="144"/>
                      <a:pt x="18" y="138"/>
                      <a:pt x="18" y="131"/>
                    </a:cubicBezTo>
                    <a:cubicBezTo>
                      <a:pt x="18" y="31"/>
                      <a:pt x="18" y="31"/>
                      <a:pt x="18" y="31"/>
                    </a:cubicBezTo>
                    <a:cubicBezTo>
                      <a:pt x="18" y="24"/>
                      <a:pt x="24" y="18"/>
                      <a:pt x="31" y="18"/>
                    </a:cubicBezTo>
                    <a:cubicBezTo>
                      <a:pt x="177" y="18"/>
                      <a:pt x="177" y="18"/>
                      <a:pt x="177" y="18"/>
                    </a:cubicBezTo>
                    <a:cubicBezTo>
                      <a:pt x="184" y="18"/>
                      <a:pt x="190" y="24"/>
                      <a:pt x="190" y="31"/>
                    </a:cubicBezTo>
                    <a:lnTo>
                      <a:pt x="190" y="1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3" name="Freeform 22"/>
              <p:cNvSpPr>
                <a:spLocks/>
              </p:cNvSpPr>
              <p:nvPr/>
            </p:nvSpPr>
            <p:spPr bwMode="black">
              <a:xfrm>
                <a:off x="4911726" y="2289176"/>
                <a:ext cx="419100" cy="104775"/>
              </a:xfrm>
              <a:custGeom>
                <a:avLst/>
                <a:gdLst>
                  <a:gd name="T0" fmla="*/ 112 w 112"/>
                  <a:gd name="T1" fmla="*/ 25 h 28"/>
                  <a:gd name="T2" fmla="*/ 112 w 112"/>
                  <a:gd name="T3" fmla="*/ 23 h 28"/>
                  <a:gd name="T4" fmla="*/ 110 w 112"/>
                  <a:gd name="T5" fmla="*/ 18 h 28"/>
                  <a:gd name="T6" fmla="*/ 96 w 112"/>
                  <a:gd name="T7" fmla="*/ 2 h 28"/>
                  <a:gd name="T8" fmla="*/ 91 w 112"/>
                  <a:gd name="T9" fmla="*/ 0 h 28"/>
                  <a:gd name="T10" fmla="*/ 21 w 112"/>
                  <a:gd name="T11" fmla="*/ 0 h 28"/>
                  <a:gd name="T12" fmla="*/ 16 w 112"/>
                  <a:gd name="T13" fmla="*/ 2 h 28"/>
                  <a:gd name="T14" fmla="*/ 2 w 112"/>
                  <a:gd name="T15" fmla="*/ 18 h 28"/>
                  <a:gd name="T16" fmla="*/ 0 w 112"/>
                  <a:gd name="T17" fmla="*/ 23 h 28"/>
                  <a:gd name="T18" fmla="*/ 0 w 112"/>
                  <a:gd name="T19" fmla="*/ 25 h 28"/>
                  <a:gd name="T20" fmla="*/ 3 w 112"/>
                  <a:gd name="T21" fmla="*/ 28 h 28"/>
                  <a:gd name="T22" fmla="*/ 109 w 112"/>
                  <a:gd name="T23" fmla="*/ 28 h 28"/>
                  <a:gd name="T24" fmla="*/ 112 w 112"/>
                  <a:gd name="T25"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28">
                    <a:moveTo>
                      <a:pt x="112" y="25"/>
                    </a:moveTo>
                    <a:cubicBezTo>
                      <a:pt x="112" y="23"/>
                      <a:pt x="112" y="23"/>
                      <a:pt x="112" y="23"/>
                    </a:cubicBezTo>
                    <a:cubicBezTo>
                      <a:pt x="112" y="22"/>
                      <a:pt x="111" y="20"/>
                      <a:pt x="110" y="18"/>
                    </a:cubicBezTo>
                    <a:cubicBezTo>
                      <a:pt x="96" y="2"/>
                      <a:pt x="96" y="2"/>
                      <a:pt x="96" y="2"/>
                    </a:cubicBezTo>
                    <a:cubicBezTo>
                      <a:pt x="95" y="1"/>
                      <a:pt x="93" y="0"/>
                      <a:pt x="91" y="0"/>
                    </a:cubicBezTo>
                    <a:cubicBezTo>
                      <a:pt x="21" y="0"/>
                      <a:pt x="21" y="0"/>
                      <a:pt x="21" y="0"/>
                    </a:cubicBezTo>
                    <a:cubicBezTo>
                      <a:pt x="19" y="0"/>
                      <a:pt x="17" y="1"/>
                      <a:pt x="16" y="2"/>
                    </a:cubicBezTo>
                    <a:cubicBezTo>
                      <a:pt x="2" y="18"/>
                      <a:pt x="2" y="18"/>
                      <a:pt x="2" y="18"/>
                    </a:cubicBezTo>
                    <a:cubicBezTo>
                      <a:pt x="1" y="20"/>
                      <a:pt x="0" y="22"/>
                      <a:pt x="0" y="23"/>
                    </a:cubicBezTo>
                    <a:cubicBezTo>
                      <a:pt x="0" y="25"/>
                      <a:pt x="0" y="25"/>
                      <a:pt x="0" y="25"/>
                    </a:cubicBezTo>
                    <a:cubicBezTo>
                      <a:pt x="0" y="26"/>
                      <a:pt x="1" y="28"/>
                      <a:pt x="3" y="28"/>
                    </a:cubicBezTo>
                    <a:cubicBezTo>
                      <a:pt x="109" y="28"/>
                      <a:pt x="109" y="28"/>
                      <a:pt x="109" y="28"/>
                    </a:cubicBezTo>
                    <a:cubicBezTo>
                      <a:pt x="111" y="28"/>
                      <a:pt x="112" y="26"/>
                      <a:pt x="112"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4" name="Freeform 23"/>
              <p:cNvSpPr>
                <a:spLocks noEditPoints="1"/>
              </p:cNvSpPr>
              <p:nvPr/>
            </p:nvSpPr>
            <p:spPr bwMode="black">
              <a:xfrm>
                <a:off x="5586413" y="1639888"/>
                <a:ext cx="385763" cy="754063"/>
              </a:xfrm>
              <a:custGeom>
                <a:avLst/>
                <a:gdLst>
                  <a:gd name="T0" fmla="*/ 89 w 103"/>
                  <a:gd name="T1" fmla="*/ 0 h 201"/>
                  <a:gd name="T2" fmla="*/ 13 w 103"/>
                  <a:gd name="T3" fmla="*/ 0 h 201"/>
                  <a:gd name="T4" fmla="*/ 0 w 103"/>
                  <a:gd name="T5" fmla="*/ 13 h 201"/>
                  <a:gd name="T6" fmla="*/ 0 w 103"/>
                  <a:gd name="T7" fmla="*/ 187 h 201"/>
                  <a:gd name="T8" fmla="*/ 13 w 103"/>
                  <a:gd name="T9" fmla="*/ 201 h 201"/>
                  <a:gd name="T10" fmla="*/ 89 w 103"/>
                  <a:gd name="T11" fmla="*/ 201 h 201"/>
                  <a:gd name="T12" fmla="*/ 103 w 103"/>
                  <a:gd name="T13" fmla="*/ 187 h 201"/>
                  <a:gd name="T14" fmla="*/ 103 w 103"/>
                  <a:gd name="T15" fmla="*/ 13 h 201"/>
                  <a:gd name="T16" fmla="*/ 89 w 103"/>
                  <a:gd name="T17" fmla="*/ 0 h 201"/>
                  <a:gd name="T18" fmla="*/ 52 w 103"/>
                  <a:gd name="T19" fmla="*/ 187 h 201"/>
                  <a:gd name="T20" fmla="*/ 40 w 103"/>
                  <a:gd name="T21" fmla="*/ 175 h 201"/>
                  <a:gd name="T22" fmla="*/ 52 w 103"/>
                  <a:gd name="T23" fmla="*/ 163 h 201"/>
                  <a:gd name="T24" fmla="*/ 63 w 103"/>
                  <a:gd name="T25" fmla="*/ 175 h 201"/>
                  <a:gd name="T26" fmla="*/ 52 w 103"/>
                  <a:gd name="T27" fmla="*/ 18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201">
                    <a:moveTo>
                      <a:pt x="89" y="0"/>
                    </a:moveTo>
                    <a:cubicBezTo>
                      <a:pt x="13" y="0"/>
                      <a:pt x="13" y="0"/>
                      <a:pt x="13" y="0"/>
                    </a:cubicBezTo>
                    <a:cubicBezTo>
                      <a:pt x="6" y="0"/>
                      <a:pt x="0" y="6"/>
                      <a:pt x="0" y="13"/>
                    </a:cubicBezTo>
                    <a:cubicBezTo>
                      <a:pt x="0" y="187"/>
                      <a:pt x="0" y="187"/>
                      <a:pt x="0" y="187"/>
                    </a:cubicBezTo>
                    <a:cubicBezTo>
                      <a:pt x="0" y="195"/>
                      <a:pt x="6" y="201"/>
                      <a:pt x="13" y="201"/>
                    </a:cubicBezTo>
                    <a:cubicBezTo>
                      <a:pt x="89" y="201"/>
                      <a:pt x="89" y="201"/>
                      <a:pt x="89" y="201"/>
                    </a:cubicBezTo>
                    <a:cubicBezTo>
                      <a:pt x="97" y="201"/>
                      <a:pt x="103" y="195"/>
                      <a:pt x="103" y="187"/>
                    </a:cubicBezTo>
                    <a:cubicBezTo>
                      <a:pt x="103" y="13"/>
                      <a:pt x="103" y="13"/>
                      <a:pt x="103" y="13"/>
                    </a:cubicBezTo>
                    <a:cubicBezTo>
                      <a:pt x="103" y="6"/>
                      <a:pt x="97" y="0"/>
                      <a:pt x="89" y="0"/>
                    </a:cubicBezTo>
                    <a:moveTo>
                      <a:pt x="52" y="187"/>
                    </a:moveTo>
                    <a:cubicBezTo>
                      <a:pt x="45" y="187"/>
                      <a:pt x="40" y="181"/>
                      <a:pt x="40" y="175"/>
                    </a:cubicBezTo>
                    <a:cubicBezTo>
                      <a:pt x="40" y="168"/>
                      <a:pt x="45" y="163"/>
                      <a:pt x="52" y="163"/>
                    </a:cubicBezTo>
                    <a:cubicBezTo>
                      <a:pt x="58" y="163"/>
                      <a:pt x="63" y="168"/>
                      <a:pt x="63" y="175"/>
                    </a:cubicBezTo>
                    <a:cubicBezTo>
                      <a:pt x="63" y="181"/>
                      <a:pt x="58" y="187"/>
                      <a:pt x="52" y="18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5" name="Freeform 24"/>
              <p:cNvSpPr>
                <a:spLocks noEditPoints="1"/>
              </p:cNvSpPr>
              <p:nvPr/>
            </p:nvSpPr>
            <p:spPr bwMode="black">
              <a:xfrm>
                <a:off x="2462213" y="3032126"/>
                <a:ext cx="525463" cy="804863"/>
              </a:xfrm>
              <a:custGeom>
                <a:avLst/>
                <a:gdLst>
                  <a:gd name="T0" fmla="*/ 109 w 140"/>
                  <a:gd name="T1" fmla="*/ 0 h 215"/>
                  <a:gd name="T2" fmla="*/ 31 w 140"/>
                  <a:gd name="T3" fmla="*/ 0 h 215"/>
                  <a:gd name="T4" fmla="*/ 0 w 140"/>
                  <a:gd name="T5" fmla="*/ 30 h 215"/>
                  <a:gd name="T6" fmla="*/ 0 w 140"/>
                  <a:gd name="T7" fmla="*/ 184 h 215"/>
                  <a:gd name="T8" fmla="*/ 31 w 140"/>
                  <a:gd name="T9" fmla="*/ 215 h 215"/>
                  <a:gd name="T10" fmla="*/ 109 w 140"/>
                  <a:gd name="T11" fmla="*/ 215 h 215"/>
                  <a:gd name="T12" fmla="*/ 140 w 140"/>
                  <a:gd name="T13" fmla="*/ 184 h 215"/>
                  <a:gd name="T14" fmla="*/ 140 w 140"/>
                  <a:gd name="T15" fmla="*/ 30 h 215"/>
                  <a:gd name="T16" fmla="*/ 109 w 140"/>
                  <a:gd name="T17" fmla="*/ 0 h 215"/>
                  <a:gd name="T18" fmla="*/ 122 w 140"/>
                  <a:gd name="T19" fmla="*/ 177 h 215"/>
                  <a:gd name="T20" fmla="*/ 109 w 140"/>
                  <a:gd name="T21" fmla="*/ 195 h 215"/>
                  <a:gd name="T22" fmla="*/ 31 w 140"/>
                  <a:gd name="T23" fmla="*/ 195 h 215"/>
                  <a:gd name="T24" fmla="*/ 18 w 140"/>
                  <a:gd name="T25" fmla="*/ 177 h 215"/>
                  <a:gd name="T26" fmla="*/ 18 w 140"/>
                  <a:gd name="T27" fmla="*/ 35 h 215"/>
                  <a:gd name="T28" fmla="*/ 31 w 140"/>
                  <a:gd name="T29" fmla="*/ 18 h 215"/>
                  <a:gd name="T30" fmla="*/ 109 w 140"/>
                  <a:gd name="T31" fmla="*/ 18 h 215"/>
                  <a:gd name="T32" fmla="*/ 122 w 140"/>
                  <a:gd name="T33" fmla="*/ 35 h 215"/>
                  <a:gd name="T34" fmla="*/ 122 w 140"/>
                  <a:gd name="T35" fmla="*/ 177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 h="215">
                    <a:moveTo>
                      <a:pt x="109" y="0"/>
                    </a:moveTo>
                    <a:cubicBezTo>
                      <a:pt x="31" y="0"/>
                      <a:pt x="31" y="0"/>
                      <a:pt x="31" y="0"/>
                    </a:cubicBezTo>
                    <a:cubicBezTo>
                      <a:pt x="14" y="0"/>
                      <a:pt x="0" y="13"/>
                      <a:pt x="0" y="30"/>
                    </a:cubicBezTo>
                    <a:cubicBezTo>
                      <a:pt x="0" y="184"/>
                      <a:pt x="0" y="184"/>
                      <a:pt x="0" y="184"/>
                    </a:cubicBezTo>
                    <a:cubicBezTo>
                      <a:pt x="0" y="201"/>
                      <a:pt x="14" y="215"/>
                      <a:pt x="31" y="215"/>
                    </a:cubicBezTo>
                    <a:cubicBezTo>
                      <a:pt x="109" y="215"/>
                      <a:pt x="109" y="215"/>
                      <a:pt x="109" y="215"/>
                    </a:cubicBezTo>
                    <a:cubicBezTo>
                      <a:pt x="126" y="215"/>
                      <a:pt x="140" y="201"/>
                      <a:pt x="140" y="184"/>
                    </a:cubicBezTo>
                    <a:cubicBezTo>
                      <a:pt x="140" y="30"/>
                      <a:pt x="140" y="30"/>
                      <a:pt x="140" y="30"/>
                    </a:cubicBezTo>
                    <a:cubicBezTo>
                      <a:pt x="140" y="13"/>
                      <a:pt x="126" y="0"/>
                      <a:pt x="109" y="0"/>
                    </a:cubicBezTo>
                    <a:moveTo>
                      <a:pt x="122" y="177"/>
                    </a:moveTo>
                    <a:cubicBezTo>
                      <a:pt x="122" y="187"/>
                      <a:pt x="116" y="195"/>
                      <a:pt x="109" y="195"/>
                    </a:cubicBezTo>
                    <a:cubicBezTo>
                      <a:pt x="31" y="195"/>
                      <a:pt x="31" y="195"/>
                      <a:pt x="31" y="195"/>
                    </a:cubicBezTo>
                    <a:cubicBezTo>
                      <a:pt x="24" y="195"/>
                      <a:pt x="18" y="187"/>
                      <a:pt x="18" y="177"/>
                    </a:cubicBezTo>
                    <a:cubicBezTo>
                      <a:pt x="18" y="35"/>
                      <a:pt x="18" y="35"/>
                      <a:pt x="18" y="35"/>
                    </a:cubicBezTo>
                    <a:cubicBezTo>
                      <a:pt x="18" y="26"/>
                      <a:pt x="24" y="18"/>
                      <a:pt x="31" y="18"/>
                    </a:cubicBezTo>
                    <a:cubicBezTo>
                      <a:pt x="109" y="18"/>
                      <a:pt x="109" y="18"/>
                      <a:pt x="109" y="18"/>
                    </a:cubicBezTo>
                    <a:cubicBezTo>
                      <a:pt x="116" y="18"/>
                      <a:pt x="122" y="26"/>
                      <a:pt x="122" y="35"/>
                    </a:cubicBezTo>
                    <a:lnTo>
                      <a:pt x="122"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6" name="Freeform 25"/>
              <p:cNvSpPr>
                <a:spLocks noEditPoints="1"/>
              </p:cNvSpPr>
              <p:nvPr/>
            </p:nvSpPr>
            <p:spPr bwMode="black">
              <a:xfrm>
                <a:off x="5049838" y="4411663"/>
                <a:ext cx="739775" cy="854075"/>
              </a:xfrm>
              <a:custGeom>
                <a:avLst/>
                <a:gdLst>
                  <a:gd name="T0" fmla="*/ 98 w 197"/>
                  <a:gd name="T1" fmla="*/ 0 h 228"/>
                  <a:gd name="T2" fmla="*/ 0 w 197"/>
                  <a:gd name="T3" fmla="*/ 33 h 228"/>
                  <a:gd name="T4" fmla="*/ 0 w 197"/>
                  <a:gd name="T5" fmla="*/ 195 h 228"/>
                  <a:gd name="T6" fmla="*/ 98 w 197"/>
                  <a:gd name="T7" fmla="*/ 228 h 228"/>
                  <a:gd name="T8" fmla="*/ 197 w 197"/>
                  <a:gd name="T9" fmla="*/ 195 h 228"/>
                  <a:gd name="T10" fmla="*/ 197 w 197"/>
                  <a:gd name="T11" fmla="*/ 33 h 228"/>
                  <a:gd name="T12" fmla="*/ 98 w 197"/>
                  <a:gd name="T13" fmla="*/ 0 h 228"/>
                  <a:gd name="T14" fmla="*/ 98 w 197"/>
                  <a:gd name="T15" fmla="*/ 55 h 228"/>
                  <a:gd name="T16" fmla="*/ 15 w 197"/>
                  <a:gd name="T17" fmla="*/ 32 h 228"/>
                  <a:gd name="T18" fmla="*/ 98 w 197"/>
                  <a:gd name="T19" fmla="*/ 10 h 228"/>
                  <a:gd name="T20" fmla="*/ 182 w 197"/>
                  <a:gd name="T21" fmla="*/ 32 h 228"/>
                  <a:gd name="T22" fmla="*/ 98 w 197"/>
                  <a:gd name="T23" fmla="*/ 5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7" h="228">
                    <a:moveTo>
                      <a:pt x="98" y="0"/>
                    </a:moveTo>
                    <a:cubicBezTo>
                      <a:pt x="62" y="0"/>
                      <a:pt x="0" y="7"/>
                      <a:pt x="0" y="33"/>
                    </a:cubicBezTo>
                    <a:cubicBezTo>
                      <a:pt x="0" y="195"/>
                      <a:pt x="0" y="195"/>
                      <a:pt x="0" y="195"/>
                    </a:cubicBezTo>
                    <a:cubicBezTo>
                      <a:pt x="0" y="221"/>
                      <a:pt x="62" y="228"/>
                      <a:pt x="98" y="228"/>
                    </a:cubicBezTo>
                    <a:cubicBezTo>
                      <a:pt x="135" y="228"/>
                      <a:pt x="197" y="221"/>
                      <a:pt x="197" y="195"/>
                    </a:cubicBezTo>
                    <a:cubicBezTo>
                      <a:pt x="197" y="33"/>
                      <a:pt x="197" y="33"/>
                      <a:pt x="197" y="33"/>
                    </a:cubicBezTo>
                    <a:cubicBezTo>
                      <a:pt x="197" y="7"/>
                      <a:pt x="135" y="0"/>
                      <a:pt x="98" y="0"/>
                    </a:cubicBezTo>
                    <a:moveTo>
                      <a:pt x="98" y="55"/>
                    </a:moveTo>
                    <a:cubicBezTo>
                      <a:pt x="52" y="55"/>
                      <a:pt x="15" y="45"/>
                      <a:pt x="15" y="32"/>
                    </a:cubicBezTo>
                    <a:cubicBezTo>
                      <a:pt x="15" y="20"/>
                      <a:pt x="52" y="10"/>
                      <a:pt x="98" y="10"/>
                    </a:cubicBezTo>
                    <a:cubicBezTo>
                      <a:pt x="144" y="10"/>
                      <a:pt x="182" y="20"/>
                      <a:pt x="182" y="32"/>
                    </a:cubicBezTo>
                    <a:cubicBezTo>
                      <a:pt x="182" y="45"/>
                      <a:pt x="144" y="55"/>
                      <a:pt x="98" y="5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7" name="Freeform 26"/>
              <p:cNvSpPr>
                <a:spLocks noEditPoints="1"/>
              </p:cNvSpPr>
              <p:nvPr/>
            </p:nvSpPr>
            <p:spPr bwMode="black">
              <a:xfrm>
                <a:off x="6043613" y="2960688"/>
                <a:ext cx="641350" cy="876300"/>
              </a:xfrm>
              <a:custGeom>
                <a:avLst/>
                <a:gdLst>
                  <a:gd name="T0" fmla="*/ 146 w 171"/>
                  <a:gd name="T1" fmla="*/ 0 h 234"/>
                  <a:gd name="T2" fmla="*/ 25 w 171"/>
                  <a:gd name="T3" fmla="*/ 0 h 234"/>
                  <a:gd name="T4" fmla="*/ 0 w 171"/>
                  <a:gd name="T5" fmla="*/ 25 h 234"/>
                  <a:gd name="T6" fmla="*/ 0 w 171"/>
                  <a:gd name="T7" fmla="*/ 209 h 234"/>
                  <a:gd name="T8" fmla="*/ 25 w 171"/>
                  <a:gd name="T9" fmla="*/ 234 h 234"/>
                  <a:gd name="T10" fmla="*/ 146 w 171"/>
                  <a:gd name="T11" fmla="*/ 234 h 234"/>
                  <a:gd name="T12" fmla="*/ 171 w 171"/>
                  <a:gd name="T13" fmla="*/ 209 h 234"/>
                  <a:gd name="T14" fmla="*/ 171 w 171"/>
                  <a:gd name="T15" fmla="*/ 25 h 234"/>
                  <a:gd name="T16" fmla="*/ 146 w 171"/>
                  <a:gd name="T17" fmla="*/ 0 h 234"/>
                  <a:gd name="T18" fmla="*/ 157 w 171"/>
                  <a:gd name="T19" fmla="*/ 183 h 234"/>
                  <a:gd name="T20" fmla="*/ 146 w 171"/>
                  <a:gd name="T21" fmla="*/ 193 h 234"/>
                  <a:gd name="T22" fmla="*/ 25 w 171"/>
                  <a:gd name="T23" fmla="*/ 193 h 234"/>
                  <a:gd name="T24" fmla="*/ 15 w 171"/>
                  <a:gd name="T25" fmla="*/ 183 h 234"/>
                  <a:gd name="T26" fmla="*/ 15 w 171"/>
                  <a:gd name="T27" fmla="*/ 25 h 234"/>
                  <a:gd name="T28" fmla="*/ 25 w 171"/>
                  <a:gd name="T29" fmla="*/ 14 h 234"/>
                  <a:gd name="T30" fmla="*/ 146 w 171"/>
                  <a:gd name="T31" fmla="*/ 14 h 234"/>
                  <a:gd name="T32" fmla="*/ 157 w 171"/>
                  <a:gd name="T33" fmla="*/ 25 h 234"/>
                  <a:gd name="T34" fmla="*/ 157 w 171"/>
                  <a:gd name="T35" fmla="*/ 183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1" h="234">
                    <a:moveTo>
                      <a:pt x="146" y="0"/>
                    </a:moveTo>
                    <a:cubicBezTo>
                      <a:pt x="25" y="0"/>
                      <a:pt x="25" y="0"/>
                      <a:pt x="25" y="0"/>
                    </a:cubicBezTo>
                    <a:cubicBezTo>
                      <a:pt x="11" y="0"/>
                      <a:pt x="0" y="11"/>
                      <a:pt x="0" y="25"/>
                    </a:cubicBezTo>
                    <a:cubicBezTo>
                      <a:pt x="0" y="209"/>
                      <a:pt x="0" y="209"/>
                      <a:pt x="0" y="209"/>
                    </a:cubicBezTo>
                    <a:cubicBezTo>
                      <a:pt x="0" y="223"/>
                      <a:pt x="11" y="234"/>
                      <a:pt x="25" y="234"/>
                    </a:cubicBezTo>
                    <a:cubicBezTo>
                      <a:pt x="146" y="234"/>
                      <a:pt x="146" y="234"/>
                      <a:pt x="146" y="234"/>
                    </a:cubicBezTo>
                    <a:cubicBezTo>
                      <a:pt x="160" y="234"/>
                      <a:pt x="171" y="223"/>
                      <a:pt x="171" y="209"/>
                    </a:cubicBezTo>
                    <a:cubicBezTo>
                      <a:pt x="171" y="25"/>
                      <a:pt x="171" y="25"/>
                      <a:pt x="171" y="25"/>
                    </a:cubicBezTo>
                    <a:cubicBezTo>
                      <a:pt x="171" y="11"/>
                      <a:pt x="160" y="0"/>
                      <a:pt x="146" y="0"/>
                    </a:cubicBezTo>
                    <a:moveTo>
                      <a:pt x="157" y="183"/>
                    </a:moveTo>
                    <a:cubicBezTo>
                      <a:pt x="157" y="188"/>
                      <a:pt x="152" y="193"/>
                      <a:pt x="146" y="193"/>
                    </a:cubicBezTo>
                    <a:cubicBezTo>
                      <a:pt x="25" y="193"/>
                      <a:pt x="25" y="193"/>
                      <a:pt x="25" y="193"/>
                    </a:cubicBezTo>
                    <a:cubicBezTo>
                      <a:pt x="19" y="193"/>
                      <a:pt x="15" y="188"/>
                      <a:pt x="15" y="183"/>
                    </a:cubicBezTo>
                    <a:cubicBezTo>
                      <a:pt x="15" y="25"/>
                      <a:pt x="15" y="25"/>
                      <a:pt x="15" y="25"/>
                    </a:cubicBezTo>
                    <a:cubicBezTo>
                      <a:pt x="15" y="19"/>
                      <a:pt x="19" y="14"/>
                      <a:pt x="25" y="14"/>
                    </a:cubicBezTo>
                    <a:cubicBezTo>
                      <a:pt x="146" y="14"/>
                      <a:pt x="146" y="14"/>
                      <a:pt x="146" y="14"/>
                    </a:cubicBezTo>
                    <a:cubicBezTo>
                      <a:pt x="152" y="14"/>
                      <a:pt x="157" y="19"/>
                      <a:pt x="157" y="25"/>
                    </a:cubicBezTo>
                    <a:lnTo>
                      <a:pt x="157" y="1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8" name="Oval 27"/>
              <p:cNvSpPr>
                <a:spLocks noChangeArrowheads="1"/>
              </p:cNvSpPr>
              <p:nvPr/>
            </p:nvSpPr>
            <p:spPr bwMode="black">
              <a:xfrm>
                <a:off x="6224588" y="37258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19" name="Oval 28"/>
              <p:cNvSpPr>
                <a:spLocks noChangeArrowheads="1"/>
              </p:cNvSpPr>
              <p:nvPr/>
            </p:nvSpPr>
            <p:spPr bwMode="black">
              <a:xfrm>
                <a:off x="6453188" y="37258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20" name="Oval 29"/>
              <p:cNvSpPr>
                <a:spLocks noChangeArrowheads="1"/>
              </p:cNvSpPr>
              <p:nvPr/>
            </p:nvSpPr>
            <p:spPr bwMode="black">
              <a:xfrm>
                <a:off x="6340476" y="37258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21" name="Freeform 30"/>
              <p:cNvSpPr>
                <a:spLocks/>
              </p:cNvSpPr>
              <p:nvPr/>
            </p:nvSpPr>
            <p:spPr bwMode="black">
              <a:xfrm>
                <a:off x="3425826" y="4279901"/>
                <a:ext cx="442913" cy="161925"/>
              </a:xfrm>
              <a:custGeom>
                <a:avLst/>
                <a:gdLst>
                  <a:gd name="T0" fmla="*/ 0 w 118"/>
                  <a:gd name="T1" fmla="*/ 43 h 43"/>
                  <a:gd name="T2" fmla="*/ 14 w 118"/>
                  <a:gd name="T3" fmla="*/ 39 h 43"/>
                  <a:gd name="T4" fmla="*/ 108 w 118"/>
                  <a:gd name="T5" fmla="*/ 39 h 43"/>
                  <a:gd name="T6" fmla="*/ 118 w 118"/>
                  <a:gd name="T7" fmla="*/ 41 h 43"/>
                  <a:gd name="T8" fmla="*/ 105 w 118"/>
                  <a:gd name="T9" fmla="*/ 15 h 43"/>
                  <a:gd name="T10" fmla="*/ 81 w 118"/>
                  <a:gd name="T11" fmla="*/ 0 h 43"/>
                  <a:gd name="T12" fmla="*/ 39 w 118"/>
                  <a:gd name="T13" fmla="*/ 0 h 43"/>
                  <a:gd name="T14" fmla="*/ 15 w 118"/>
                  <a:gd name="T15" fmla="*/ 15 h 43"/>
                  <a:gd name="T16" fmla="*/ 0 w 118"/>
                  <a:gd name="T1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43">
                    <a:moveTo>
                      <a:pt x="0" y="43"/>
                    </a:moveTo>
                    <a:cubicBezTo>
                      <a:pt x="4" y="40"/>
                      <a:pt x="9" y="39"/>
                      <a:pt x="14" y="39"/>
                    </a:cubicBezTo>
                    <a:cubicBezTo>
                      <a:pt x="108" y="39"/>
                      <a:pt x="108" y="39"/>
                      <a:pt x="108" y="39"/>
                    </a:cubicBezTo>
                    <a:cubicBezTo>
                      <a:pt x="111" y="39"/>
                      <a:pt x="115" y="40"/>
                      <a:pt x="118" y="41"/>
                    </a:cubicBezTo>
                    <a:cubicBezTo>
                      <a:pt x="105" y="15"/>
                      <a:pt x="105" y="15"/>
                      <a:pt x="105" y="15"/>
                    </a:cubicBezTo>
                    <a:cubicBezTo>
                      <a:pt x="101" y="7"/>
                      <a:pt x="90" y="0"/>
                      <a:pt x="81" y="0"/>
                    </a:cubicBezTo>
                    <a:cubicBezTo>
                      <a:pt x="39" y="0"/>
                      <a:pt x="39" y="0"/>
                      <a:pt x="39" y="0"/>
                    </a:cubicBezTo>
                    <a:cubicBezTo>
                      <a:pt x="30" y="0"/>
                      <a:pt x="19" y="7"/>
                      <a:pt x="15" y="15"/>
                    </a:cubicBezTo>
                    <a:lnTo>
                      <a:pt x="0"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22" name="Freeform 31"/>
              <p:cNvSpPr>
                <a:spLocks noEditPoints="1"/>
              </p:cNvSpPr>
              <p:nvPr/>
            </p:nvSpPr>
            <p:spPr bwMode="black">
              <a:xfrm>
                <a:off x="3414713" y="4456113"/>
                <a:ext cx="476250" cy="809625"/>
              </a:xfrm>
              <a:custGeom>
                <a:avLst/>
                <a:gdLst>
                  <a:gd name="T0" fmla="*/ 119 w 127"/>
                  <a:gd name="T1" fmla="*/ 2 h 216"/>
                  <a:gd name="T2" fmla="*/ 111 w 127"/>
                  <a:gd name="T3" fmla="*/ 0 h 216"/>
                  <a:gd name="T4" fmla="*/ 17 w 127"/>
                  <a:gd name="T5" fmla="*/ 0 h 216"/>
                  <a:gd name="T6" fmla="*/ 9 w 127"/>
                  <a:gd name="T7" fmla="*/ 2 h 216"/>
                  <a:gd name="T8" fmla="*/ 0 w 127"/>
                  <a:gd name="T9" fmla="*/ 17 h 216"/>
                  <a:gd name="T10" fmla="*/ 0 w 127"/>
                  <a:gd name="T11" fmla="*/ 199 h 216"/>
                  <a:gd name="T12" fmla="*/ 17 w 127"/>
                  <a:gd name="T13" fmla="*/ 216 h 216"/>
                  <a:gd name="T14" fmla="*/ 111 w 127"/>
                  <a:gd name="T15" fmla="*/ 216 h 216"/>
                  <a:gd name="T16" fmla="*/ 127 w 127"/>
                  <a:gd name="T17" fmla="*/ 199 h 216"/>
                  <a:gd name="T18" fmla="*/ 127 w 127"/>
                  <a:gd name="T19" fmla="*/ 17 h 216"/>
                  <a:gd name="T20" fmla="*/ 119 w 127"/>
                  <a:gd name="T21" fmla="*/ 2 h 216"/>
                  <a:gd name="T22" fmla="*/ 105 w 127"/>
                  <a:gd name="T23" fmla="*/ 180 h 216"/>
                  <a:gd name="T24" fmla="*/ 29 w 127"/>
                  <a:gd name="T25" fmla="*/ 180 h 216"/>
                  <a:gd name="T26" fmla="*/ 22 w 127"/>
                  <a:gd name="T27" fmla="*/ 173 h 216"/>
                  <a:gd name="T28" fmla="*/ 29 w 127"/>
                  <a:gd name="T29" fmla="*/ 166 h 216"/>
                  <a:gd name="T30" fmla="*/ 105 w 127"/>
                  <a:gd name="T31" fmla="*/ 166 h 216"/>
                  <a:gd name="T32" fmla="*/ 111 w 127"/>
                  <a:gd name="T33" fmla="*/ 173 h 216"/>
                  <a:gd name="T34" fmla="*/ 105 w 127"/>
                  <a:gd name="T35" fmla="*/ 180 h 216"/>
                  <a:gd name="T36" fmla="*/ 105 w 127"/>
                  <a:gd name="T37" fmla="*/ 149 h 216"/>
                  <a:gd name="T38" fmla="*/ 29 w 127"/>
                  <a:gd name="T39" fmla="*/ 149 h 216"/>
                  <a:gd name="T40" fmla="*/ 22 w 127"/>
                  <a:gd name="T41" fmla="*/ 143 h 216"/>
                  <a:gd name="T42" fmla="*/ 29 w 127"/>
                  <a:gd name="T43" fmla="*/ 136 h 216"/>
                  <a:gd name="T44" fmla="*/ 105 w 127"/>
                  <a:gd name="T45" fmla="*/ 136 h 216"/>
                  <a:gd name="T46" fmla="*/ 111 w 127"/>
                  <a:gd name="T47" fmla="*/ 143 h 216"/>
                  <a:gd name="T48" fmla="*/ 105 w 127"/>
                  <a:gd name="T49" fmla="*/ 149 h 216"/>
                  <a:gd name="T50" fmla="*/ 105 w 127"/>
                  <a:gd name="T51" fmla="*/ 119 h 216"/>
                  <a:gd name="T52" fmla="*/ 29 w 127"/>
                  <a:gd name="T53" fmla="*/ 119 h 216"/>
                  <a:gd name="T54" fmla="*/ 22 w 127"/>
                  <a:gd name="T55" fmla="*/ 112 h 216"/>
                  <a:gd name="T56" fmla="*/ 29 w 127"/>
                  <a:gd name="T57" fmla="*/ 106 h 216"/>
                  <a:gd name="T58" fmla="*/ 105 w 127"/>
                  <a:gd name="T59" fmla="*/ 106 h 216"/>
                  <a:gd name="T60" fmla="*/ 111 w 127"/>
                  <a:gd name="T61" fmla="*/ 112 h 216"/>
                  <a:gd name="T62" fmla="*/ 105 w 127"/>
                  <a:gd name="T63" fmla="*/ 119 h 216"/>
                  <a:gd name="T64" fmla="*/ 102 w 127"/>
                  <a:gd name="T65" fmla="*/ 40 h 216"/>
                  <a:gd name="T66" fmla="*/ 93 w 127"/>
                  <a:gd name="T67" fmla="*/ 31 h 216"/>
                  <a:gd name="T68" fmla="*/ 102 w 127"/>
                  <a:gd name="T69" fmla="*/ 22 h 216"/>
                  <a:gd name="T70" fmla="*/ 111 w 127"/>
                  <a:gd name="T71" fmla="*/ 31 h 216"/>
                  <a:gd name="T72" fmla="*/ 102 w 127"/>
                  <a:gd name="T73" fmla="*/ 4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216">
                    <a:moveTo>
                      <a:pt x="119" y="2"/>
                    </a:moveTo>
                    <a:cubicBezTo>
                      <a:pt x="116" y="1"/>
                      <a:pt x="114" y="0"/>
                      <a:pt x="111" y="0"/>
                    </a:cubicBezTo>
                    <a:cubicBezTo>
                      <a:pt x="17" y="0"/>
                      <a:pt x="17" y="0"/>
                      <a:pt x="17" y="0"/>
                    </a:cubicBezTo>
                    <a:cubicBezTo>
                      <a:pt x="14" y="0"/>
                      <a:pt x="11" y="1"/>
                      <a:pt x="9" y="2"/>
                    </a:cubicBezTo>
                    <a:cubicBezTo>
                      <a:pt x="4" y="5"/>
                      <a:pt x="0" y="10"/>
                      <a:pt x="0" y="17"/>
                    </a:cubicBezTo>
                    <a:cubicBezTo>
                      <a:pt x="0" y="199"/>
                      <a:pt x="0" y="199"/>
                      <a:pt x="0" y="199"/>
                    </a:cubicBezTo>
                    <a:cubicBezTo>
                      <a:pt x="0" y="208"/>
                      <a:pt x="8" y="216"/>
                      <a:pt x="17" y="216"/>
                    </a:cubicBezTo>
                    <a:cubicBezTo>
                      <a:pt x="111" y="216"/>
                      <a:pt x="111" y="216"/>
                      <a:pt x="111" y="216"/>
                    </a:cubicBezTo>
                    <a:cubicBezTo>
                      <a:pt x="120" y="216"/>
                      <a:pt x="127" y="208"/>
                      <a:pt x="127" y="199"/>
                    </a:cubicBezTo>
                    <a:cubicBezTo>
                      <a:pt x="127" y="17"/>
                      <a:pt x="127" y="17"/>
                      <a:pt x="127" y="17"/>
                    </a:cubicBezTo>
                    <a:cubicBezTo>
                      <a:pt x="127" y="10"/>
                      <a:pt x="124" y="5"/>
                      <a:pt x="119" y="2"/>
                    </a:cubicBezTo>
                    <a:moveTo>
                      <a:pt x="105" y="180"/>
                    </a:moveTo>
                    <a:cubicBezTo>
                      <a:pt x="29" y="180"/>
                      <a:pt x="29" y="180"/>
                      <a:pt x="29" y="180"/>
                    </a:cubicBezTo>
                    <a:cubicBezTo>
                      <a:pt x="25" y="180"/>
                      <a:pt x="22" y="177"/>
                      <a:pt x="22" y="173"/>
                    </a:cubicBezTo>
                    <a:cubicBezTo>
                      <a:pt x="22" y="169"/>
                      <a:pt x="25" y="166"/>
                      <a:pt x="29" y="166"/>
                    </a:cubicBezTo>
                    <a:cubicBezTo>
                      <a:pt x="105" y="166"/>
                      <a:pt x="105" y="166"/>
                      <a:pt x="105" y="166"/>
                    </a:cubicBezTo>
                    <a:cubicBezTo>
                      <a:pt x="108" y="166"/>
                      <a:pt x="111" y="169"/>
                      <a:pt x="111" y="173"/>
                    </a:cubicBezTo>
                    <a:cubicBezTo>
                      <a:pt x="111" y="177"/>
                      <a:pt x="108" y="180"/>
                      <a:pt x="105" y="180"/>
                    </a:cubicBezTo>
                    <a:moveTo>
                      <a:pt x="105" y="149"/>
                    </a:moveTo>
                    <a:cubicBezTo>
                      <a:pt x="29" y="149"/>
                      <a:pt x="29" y="149"/>
                      <a:pt x="29" y="149"/>
                    </a:cubicBezTo>
                    <a:cubicBezTo>
                      <a:pt x="25" y="149"/>
                      <a:pt x="22" y="146"/>
                      <a:pt x="22" y="143"/>
                    </a:cubicBezTo>
                    <a:cubicBezTo>
                      <a:pt x="22" y="139"/>
                      <a:pt x="25" y="136"/>
                      <a:pt x="29" y="136"/>
                    </a:cubicBezTo>
                    <a:cubicBezTo>
                      <a:pt x="105" y="136"/>
                      <a:pt x="105" y="136"/>
                      <a:pt x="105" y="136"/>
                    </a:cubicBezTo>
                    <a:cubicBezTo>
                      <a:pt x="108" y="136"/>
                      <a:pt x="111" y="139"/>
                      <a:pt x="111" y="143"/>
                    </a:cubicBezTo>
                    <a:cubicBezTo>
                      <a:pt x="111" y="146"/>
                      <a:pt x="108" y="149"/>
                      <a:pt x="105" y="149"/>
                    </a:cubicBezTo>
                    <a:moveTo>
                      <a:pt x="105" y="119"/>
                    </a:moveTo>
                    <a:cubicBezTo>
                      <a:pt x="29" y="119"/>
                      <a:pt x="29" y="119"/>
                      <a:pt x="29" y="119"/>
                    </a:cubicBezTo>
                    <a:cubicBezTo>
                      <a:pt x="25" y="119"/>
                      <a:pt x="22" y="116"/>
                      <a:pt x="22" y="112"/>
                    </a:cubicBezTo>
                    <a:cubicBezTo>
                      <a:pt x="22" y="109"/>
                      <a:pt x="25" y="106"/>
                      <a:pt x="29" y="106"/>
                    </a:cubicBezTo>
                    <a:cubicBezTo>
                      <a:pt x="105" y="106"/>
                      <a:pt x="105" y="106"/>
                      <a:pt x="105" y="106"/>
                    </a:cubicBezTo>
                    <a:cubicBezTo>
                      <a:pt x="108" y="106"/>
                      <a:pt x="111" y="109"/>
                      <a:pt x="111" y="112"/>
                    </a:cubicBezTo>
                    <a:cubicBezTo>
                      <a:pt x="111" y="116"/>
                      <a:pt x="108" y="119"/>
                      <a:pt x="105" y="119"/>
                    </a:cubicBezTo>
                    <a:moveTo>
                      <a:pt x="102" y="40"/>
                    </a:moveTo>
                    <a:cubicBezTo>
                      <a:pt x="97" y="40"/>
                      <a:pt x="93" y="36"/>
                      <a:pt x="93" y="31"/>
                    </a:cubicBezTo>
                    <a:cubicBezTo>
                      <a:pt x="93" y="26"/>
                      <a:pt x="97" y="22"/>
                      <a:pt x="102" y="22"/>
                    </a:cubicBezTo>
                    <a:cubicBezTo>
                      <a:pt x="107" y="22"/>
                      <a:pt x="111" y="26"/>
                      <a:pt x="111" y="31"/>
                    </a:cubicBezTo>
                    <a:cubicBezTo>
                      <a:pt x="111" y="36"/>
                      <a:pt x="107" y="40"/>
                      <a:pt x="102" y="4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grpSp>
        <p:pic>
          <p:nvPicPr>
            <p:cNvPr id="123" name="Picture 7" descr="\\MAGNUM\Projects\Microsoft\Cloud Power FY12\Design\Icons\PNGs\Metering.png"/>
            <p:cNvPicPr>
              <a:picLocks noChangeAspect="1" noChangeArrowheads="1"/>
            </p:cNvPicPr>
            <p:nvPr/>
          </p:nvPicPr>
          <p:blipFill>
            <a:blip r:embed="rId11" cstate="screen">
              <a:extLst>
                <a:ext uri="{BEBA8EAE-BF5A-486C-A8C5-ECC9F3942E4B}">
                  <a14:imgProps xmlns:a14="http://schemas.microsoft.com/office/drawing/2010/main">
                    <a14:imgLayer r:embed="rId12">
                      <a14:imgEffect>
                        <a14:brightnessContrast bright="100000"/>
                      </a14:imgEffect>
                    </a14:imgLayer>
                  </a14:imgProps>
                </a:ext>
              </a:extLst>
            </a:blip>
            <a:stretch>
              <a:fillRect/>
            </a:stretch>
          </p:blipFill>
          <p:spPr bwMode="auto">
            <a:xfrm>
              <a:off x="8969199" y="3806428"/>
              <a:ext cx="969932" cy="977154"/>
            </a:xfrm>
            <a:prstGeom prst="rect">
              <a:avLst/>
            </a:prstGeom>
            <a:noFill/>
          </p:spPr>
        </p:pic>
        <p:pic>
          <p:nvPicPr>
            <p:cNvPr id="125" name="Picture 91"/>
            <p:cNvPicPr>
              <a:picLocks noChangeAspect="1"/>
            </p:cNvPicPr>
            <p:nvPr/>
          </p:nvPicPr>
          <p:blipFill>
            <a:blip r:embed="rId13" cstate="print"/>
            <a:srcRect/>
            <a:stretch>
              <a:fillRect/>
            </a:stretch>
          </p:blipFill>
          <p:spPr bwMode="auto">
            <a:xfrm>
              <a:off x="9031828" y="4802546"/>
              <a:ext cx="705631" cy="715261"/>
            </a:xfrm>
            <a:prstGeom prst="rect">
              <a:avLst/>
            </a:prstGeom>
            <a:noFill/>
            <a:ln w="9525">
              <a:noFill/>
              <a:miter lim="800000"/>
              <a:headEnd/>
              <a:tailEnd/>
            </a:ln>
          </p:spPr>
        </p:pic>
      </p:grpSp>
      <p:grpSp>
        <p:nvGrpSpPr>
          <p:cNvPr id="131" name="Group 53"/>
          <p:cNvGrpSpPr>
            <a:grpSpLocks/>
          </p:cNvGrpSpPr>
          <p:nvPr/>
        </p:nvGrpSpPr>
        <p:grpSpPr bwMode="auto">
          <a:xfrm>
            <a:off x="6838519" y="5410062"/>
            <a:ext cx="2036317" cy="691051"/>
            <a:chOff x="4271" y="2496"/>
            <a:chExt cx="1603" cy="1349"/>
          </a:xfrm>
        </p:grpSpPr>
        <p:sp>
          <p:nvSpPr>
            <p:cNvPr id="132" name="Right Arrow 22"/>
            <p:cNvSpPr>
              <a:spLocks noChangeArrowheads="1"/>
            </p:cNvSpPr>
            <p:nvPr/>
          </p:nvSpPr>
          <p:spPr bwMode="auto">
            <a:xfrm flipH="1">
              <a:off x="4271" y="2496"/>
              <a:ext cx="1603" cy="1349"/>
            </a:xfrm>
            <a:prstGeom prst="rightArrow">
              <a:avLst>
                <a:gd name="adj1" fmla="val 50000"/>
                <a:gd name="adj2" fmla="val 59414"/>
              </a:avLst>
            </a:prstGeom>
            <a:gradFill rotWithShape="1">
              <a:gsLst>
                <a:gs pos="0">
                  <a:schemeClr val="bg1">
                    <a:gamma/>
                    <a:tint val="0"/>
                    <a:invGamma/>
                    <a:alpha val="0"/>
                  </a:schemeClr>
                </a:gs>
                <a:gs pos="100000">
                  <a:schemeClr val="bg1">
                    <a:alpha val="50000"/>
                  </a:schemeClr>
                </a:gs>
              </a:gsLst>
              <a:lin ang="0" scaled="1"/>
            </a:gradFill>
            <a:ln w="9525" algn="ctr">
              <a:noFill/>
              <a:miter lim="800000"/>
              <a:headEnd/>
              <a:tailEnd/>
            </a:ln>
            <a:effectLst/>
          </p:spPr>
          <p:txBody>
            <a:bodyPr lIns="146444" tIns="0" rIns="0" bIns="73221" anchor="ctr"/>
            <a:lstStyle/>
            <a:p>
              <a:pPr defTabSz="1097035" fontAlgn="base">
                <a:spcBef>
                  <a:spcPct val="0"/>
                </a:spcBef>
                <a:spcAft>
                  <a:spcPct val="0"/>
                </a:spcAft>
                <a:defRPr/>
              </a:pPr>
              <a:endParaRPr lang="en-US" sz="1600" b="1">
                <a:solidFill>
                  <a:prstClr val="black"/>
                </a:solidFill>
                <a:cs typeface="Segoe UI" pitchFamily="34" charset="0"/>
              </a:endParaRPr>
            </a:p>
          </p:txBody>
        </p:sp>
        <p:sp>
          <p:nvSpPr>
            <p:cNvPr id="133" name="Text Box 56"/>
            <p:cNvSpPr txBox="1">
              <a:spLocks noChangeArrowheads="1"/>
            </p:cNvSpPr>
            <p:nvPr/>
          </p:nvSpPr>
          <p:spPr bwMode="auto">
            <a:xfrm>
              <a:off x="4705" y="3124"/>
              <a:ext cx="878" cy="263"/>
            </a:xfrm>
            <a:prstGeom prst="rect">
              <a:avLst/>
            </a:prstGeom>
            <a:noFill/>
            <a:ln w="9525" algn="ctr">
              <a:noFill/>
              <a:miter lim="800000"/>
              <a:headEnd/>
              <a:tailEnd/>
            </a:ln>
          </p:spPr>
          <p:txBody>
            <a:bodyPr lIns="146444" tIns="0" rIns="0" bIns="73221" anchor="ctr"/>
            <a:lstStyle/>
            <a:p>
              <a:pPr algn="ctr" defTabSz="1097035" fontAlgn="base">
                <a:spcBef>
                  <a:spcPct val="0"/>
                </a:spcBef>
                <a:spcAft>
                  <a:spcPct val="0"/>
                </a:spcAft>
              </a:pPr>
              <a:r>
                <a:rPr lang="zh-CN" altLang="en-US" sz="1100" b="1" dirty="0" smtClean="0">
                  <a:solidFill>
                    <a:srgbClr val="FFFFFF"/>
                  </a:solidFill>
                  <a:latin typeface="微软雅黑" panose="020B0503020204020204" pitchFamily="34" charset="-122"/>
                  <a:ea typeface="微软雅黑" panose="020B0503020204020204" pitchFamily="34" charset="-122"/>
                  <a:cs typeface="Segoe UI" pitchFamily="34" charset="0"/>
                </a:rPr>
                <a:t>灾备任务执行</a:t>
              </a:r>
              <a:endParaRPr lang="en-US" sz="1100" b="1" dirty="0">
                <a:solidFill>
                  <a:srgbClr val="FFFFFF"/>
                </a:solidFill>
                <a:latin typeface="微软雅黑" panose="020B0503020204020204" pitchFamily="34" charset="-122"/>
                <a:ea typeface="微软雅黑" panose="020B0503020204020204" pitchFamily="34" charset="-122"/>
                <a:cs typeface="Segoe UI" pitchFamily="34" charset="0"/>
              </a:endParaRPr>
            </a:p>
          </p:txBody>
        </p:sp>
      </p:grpSp>
      <p:grpSp>
        <p:nvGrpSpPr>
          <p:cNvPr id="136" name="Group 167"/>
          <p:cNvGrpSpPr>
            <a:grpSpLocks/>
          </p:cNvGrpSpPr>
          <p:nvPr/>
        </p:nvGrpSpPr>
        <p:grpSpPr bwMode="auto">
          <a:xfrm>
            <a:off x="5685352" y="2208556"/>
            <a:ext cx="651044" cy="534988"/>
            <a:chOff x="2830513" y="1652588"/>
            <a:chExt cx="419100" cy="346075"/>
          </a:xfrm>
        </p:grpSpPr>
        <p:sp>
          <p:nvSpPr>
            <p:cNvPr id="137" name="AutoShape 3"/>
            <p:cNvSpPr>
              <a:spLocks noChangeAspect="1" noChangeArrowheads="1" noTextEdit="1"/>
            </p:cNvSpPr>
            <p:nvPr/>
          </p:nvSpPr>
          <p:spPr bwMode="auto">
            <a:xfrm>
              <a:off x="2830513" y="1652588"/>
              <a:ext cx="419100" cy="346075"/>
            </a:xfrm>
            <a:prstGeom prst="rect">
              <a:avLst/>
            </a:prstGeom>
            <a:noFill/>
            <a:ln w="9525">
              <a:noFill/>
              <a:miter lim="800000"/>
              <a:headEnd/>
              <a:tailEnd/>
            </a:ln>
          </p:spPr>
          <p:txBody>
            <a:bodyPr/>
            <a:lstStyle/>
            <a:p>
              <a:pPr defTabSz="912875" fontAlgn="base">
                <a:spcBef>
                  <a:spcPct val="0"/>
                </a:spcBef>
                <a:spcAft>
                  <a:spcPct val="0"/>
                </a:spcAft>
                <a:defRPr/>
              </a:pPr>
              <a:endParaRPr lang="en-US" sz="1467" kern="0">
                <a:solidFill>
                  <a:srgbClr val="FFFFFF"/>
                </a:solidFill>
                <a:latin typeface="Segoe Light" charset="0"/>
                <a:cs typeface="Arial" charset="0"/>
              </a:endParaRPr>
            </a:p>
          </p:txBody>
        </p:sp>
        <p:sp>
          <p:nvSpPr>
            <p:cNvPr id="138" name="Freeform 5"/>
            <p:cNvSpPr>
              <a:spLocks/>
            </p:cNvSpPr>
            <p:nvPr/>
          </p:nvSpPr>
          <p:spPr bwMode="auto">
            <a:xfrm>
              <a:off x="2856068" y="1684423"/>
              <a:ext cx="161507" cy="224897"/>
            </a:xfrm>
            <a:custGeom>
              <a:avLst/>
              <a:gdLst>
                <a:gd name="T0" fmla="*/ 2147483647 w 102"/>
                <a:gd name="T1" fmla="*/ 2147483647 h 142"/>
                <a:gd name="T2" fmla="*/ 2147483647 w 102"/>
                <a:gd name="T3" fmla="*/ 2147483647 h 142"/>
                <a:gd name="T4" fmla="*/ 2147483647 w 102"/>
                <a:gd name="T5" fmla="*/ 2147483647 h 142"/>
                <a:gd name="T6" fmla="*/ 0 w 102"/>
                <a:gd name="T7" fmla="*/ 2147483647 h 142"/>
                <a:gd name="T8" fmla="*/ 0 w 102"/>
                <a:gd name="T9" fmla="*/ 2147483647 h 142"/>
                <a:gd name="T10" fmla="*/ 2147483647 w 102"/>
                <a:gd name="T11" fmla="*/ 2147483647 h 142"/>
                <a:gd name="T12" fmla="*/ 2147483647 w 102"/>
                <a:gd name="T13" fmla="*/ 0 h 142"/>
                <a:gd name="T14" fmla="*/ 2147483647 w 102"/>
                <a:gd name="T15" fmla="*/ 0 h 142"/>
                <a:gd name="T16" fmla="*/ 2147483647 w 102"/>
                <a:gd name="T17" fmla="*/ 2147483647 h 142"/>
                <a:gd name="T18" fmla="*/ 2147483647 w 102"/>
                <a:gd name="T19" fmla="*/ 2147483647 h 142"/>
                <a:gd name="T20" fmla="*/ 2147483647 w 102"/>
                <a:gd name="T21" fmla="*/ 2147483647 h 142"/>
                <a:gd name="T22" fmla="*/ 2147483647 w 102"/>
                <a:gd name="T23" fmla="*/ 2147483647 h 142"/>
                <a:gd name="T24" fmla="*/ 2147483647 w 102"/>
                <a:gd name="T25" fmla="*/ 2147483647 h 142"/>
                <a:gd name="T26" fmla="*/ 2147483647 w 102"/>
                <a:gd name="T27" fmla="*/ 2147483647 h 142"/>
                <a:gd name="T28" fmla="*/ 2147483647 w 102"/>
                <a:gd name="T29" fmla="*/ 2147483647 h 142"/>
                <a:gd name="T30" fmla="*/ 2147483647 w 102"/>
                <a:gd name="T31" fmla="*/ 2147483647 h 142"/>
                <a:gd name="T32" fmla="*/ 2147483647 w 102"/>
                <a:gd name="T33" fmla="*/ 2147483647 h 142"/>
                <a:gd name="T34" fmla="*/ 2147483647 w 102"/>
                <a:gd name="T35" fmla="*/ 2147483647 h 142"/>
                <a:gd name="T36" fmla="*/ 2147483647 w 102"/>
                <a:gd name="T37" fmla="*/ 2147483647 h 142"/>
                <a:gd name="T38" fmla="*/ 2147483647 w 102"/>
                <a:gd name="T39" fmla="*/ 2147483647 h 142"/>
                <a:gd name="T40" fmla="*/ 2147483647 w 102"/>
                <a:gd name="T41" fmla="*/ 2147483647 h 142"/>
                <a:gd name="T42" fmla="*/ 2147483647 w 102"/>
                <a:gd name="T43" fmla="*/ 2147483647 h 142"/>
                <a:gd name="T44" fmla="*/ 2147483647 w 102"/>
                <a:gd name="T45" fmla="*/ 2147483647 h 142"/>
                <a:gd name="T46" fmla="*/ 2147483647 w 102"/>
                <a:gd name="T47" fmla="*/ 2147483647 h 142"/>
                <a:gd name="T48" fmla="*/ 2147483647 w 102"/>
                <a:gd name="T49" fmla="*/ 2147483647 h 142"/>
                <a:gd name="T50" fmla="*/ 2147483647 w 102"/>
                <a:gd name="T51" fmla="*/ 2147483647 h 142"/>
                <a:gd name="T52" fmla="*/ 2147483647 w 102"/>
                <a:gd name="T53" fmla="*/ 2147483647 h 142"/>
                <a:gd name="T54" fmla="*/ 2147483647 w 102"/>
                <a:gd name="T55" fmla="*/ 2147483647 h 142"/>
                <a:gd name="T56" fmla="*/ 2147483647 w 102"/>
                <a:gd name="T57" fmla="*/ 2147483647 h 142"/>
                <a:gd name="T58" fmla="*/ 2147483647 w 102"/>
                <a:gd name="T59" fmla="*/ 2147483647 h 142"/>
                <a:gd name="T60" fmla="*/ 2147483647 w 102"/>
                <a:gd name="T61" fmla="*/ 2147483647 h 142"/>
                <a:gd name="T62" fmla="*/ 2147483647 w 102"/>
                <a:gd name="T63" fmla="*/ 2147483647 h 142"/>
                <a:gd name="T64" fmla="*/ 2147483647 w 102"/>
                <a:gd name="T65" fmla="*/ 2147483647 h 142"/>
                <a:gd name="T66" fmla="*/ 2147483647 w 102"/>
                <a:gd name="T67" fmla="*/ 2147483647 h 142"/>
                <a:gd name="T68" fmla="*/ 2147483647 w 102"/>
                <a:gd name="T69" fmla="*/ 2147483647 h 142"/>
                <a:gd name="T70" fmla="*/ 2147483647 w 102"/>
                <a:gd name="T71" fmla="*/ 2147483647 h 142"/>
                <a:gd name="T72" fmla="*/ 2147483647 w 102"/>
                <a:gd name="T73" fmla="*/ 2147483647 h 142"/>
                <a:gd name="T74" fmla="*/ 2147483647 w 102"/>
                <a:gd name="T75" fmla="*/ 2147483647 h 142"/>
                <a:gd name="T76" fmla="*/ 2147483647 w 102"/>
                <a:gd name="T77" fmla="*/ 2147483647 h 142"/>
                <a:gd name="T78" fmla="*/ 2147483647 w 102"/>
                <a:gd name="T79" fmla="*/ 2147483647 h 142"/>
                <a:gd name="T80" fmla="*/ 2147483647 w 102"/>
                <a:gd name="T81" fmla="*/ 2147483647 h 142"/>
                <a:gd name="T82" fmla="*/ 2147483647 w 102"/>
                <a:gd name="T83" fmla="*/ 2147483647 h 142"/>
                <a:gd name="T84" fmla="*/ 2147483647 w 102"/>
                <a:gd name="T85" fmla="*/ 2147483647 h 142"/>
                <a:gd name="T86" fmla="*/ 2147483647 w 102"/>
                <a:gd name="T87" fmla="*/ 2147483647 h 142"/>
                <a:gd name="T88" fmla="*/ 2147483647 w 102"/>
                <a:gd name="T89" fmla="*/ 2147483647 h 142"/>
                <a:gd name="T90" fmla="*/ 2147483647 w 102"/>
                <a:gd name="T91" fmla="*/ 2147483647 h 142"/>
                <a:gd name="T92" fmla="*/ 2147483647 w 102"/>
                <a:gd name="T93" fmla="*/ 2147483647 h 142"/>
                <a:gd name="T94" fmla="*/ 2147483647 w 102"/>
                <a:gd name="T95" fmla="*/ 2147483647 h 142"/>
                <a:gd name="T96" fmla="*/ 2147483647 w 102"/>
                <a:gd name="T97" fmla="*/ 2147483647 h 142"/>
                <a:gd name="T98" fmla="*/ 2147483647 w 102"/>
                <a:gd name="T99" fmla="*/ 2147483647 h 142"/>
                <a:gd name="T100" fmla="*/ 2147483647 w 102"/>
                <a:gd name="T101" fmla="*/ 2147483647 h 142"/>
                <a:gd name="T102" fmla="*/ 2147483647 w 102"/>
                <a:gd name="T103" fmla="*/ 2147483647 h 142"/>
                <a:gd name="T104" fmla="*/ 2147483647 w 102"/>
                <a:gd name="T105" fmla="*/ 2147483647 h 142"/>
                <a:gd name="T106" fmla="*/ 2147483647 w 102"/>
                <a:gd name="T107" fmla="*/ 2147483647 h 142"/>
                <a:gd name="T108" fmla="*/ 2147483647 w 102"/>
                <a:gd name="T109" fmla="*/ 2147483647 h 142"/>
                <a:gd name="T110" fmla="*/ 2147483647 w 102"/>
                <a:gd name="T111" fmla="*/ 2147483647 h 142"/>
                <a:gd name="T112" fmla="*/ 2147483647 w 102"/>
                <a:gd name="T113" fmla="*/ 2147483647 h 142"/>
                <a:gd name="T114" fmla="*/ 2147483647 w 102"/>
                <a:gd name="T115" fmla="*/ 2147483647 h 142"/>
                <a:gd name="T116" fmla="*/ 2147483647 w 102"/>
                <a:gd name="T117" fmla="*/ 2147483647 h 142"/>
                <a:gd name="T118" fmla="*/ 2147483647 w 102"/>
                <a:gd name="T119" fmla="*/ 2147483647 h 142"/>
                <a:gd name="T120" fmla="*/ 2147483647 w 102"/>
                <a:gd name="T121" fmla="*/ 2147483647 h 14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2"/>
                <a:gd name="T184" fmla="*/ 0 h 142"/>
                <a:gd name="T185" fmla="*/ 102 w 102"/>
                <a:gd name="T186" fmla="*/ 142 h 14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2" h="142">
                  <a:moveTo>
                    <a:pt x="94" y="142"/>
                  </a:moveTo>
                  <a:lnTo>
                    <a:pt x="6" y="142"/>
                  </a:lnTo>
                  <a:lnTo>
                    <a:pt x="2" y="140"/>
                  </a:lnTo>
                  <a:lnTo>
                    <a:pt x="0" y="134"/>
                  </a:lnTo>
                  <a:lnTo>
                    <a:pt x="0" y="8"/>
                  </a:lnTo>
                  <a:lnTo>
                    <a:pt x="2" y="2"/>
                  </a:lnTo>
                  <a:lnTo>
                    <a:pt x="6" y="0"/>
                  </a:lnTo>
                  <a:lnTo>
                    <a:pt x="94" y="0"/>
                  </a:lnTo>
                  <a:lnTo>
                    <a:pt x="100" y="2"/>
                  </a:lnTo>
                  <a:lnTo>
                    <a:pt x="102" y="8"/>
                  </a:lnTo>
                  <a:lnTo>
                    <a:pt x="102" y="134"/>
                  </a:lnTo>
                  <a:lnTo>
                    <a:pt x="100" y="140"/>
                  </a:lnTo>
                  <a:lnTo>
                    <a:pt x="94" y="142"/>
                  </a:lnTo>
                  <a:lnTo>
                    <a:pt x="86" y="74"/>
                  </a:lnTo>
                  <a:lnTo>
                    <a:pt x="88" y="72"/>
                  </a:lnTo>
                  <a:lnTo>
                    <a:pt x="90" y="70"/>
                  </a:lnTo>
                  <a:lnTo>
                    <a:pt x="88" y="66"/>
                  </a:lnTo>
                  <a:lnTo>
                    <a:pt x="86" y="66"/>
                  </a:lnTo>
                  <a:lnTo>
                    <a:pt x="18" y="66"/>
                  </a:lnTo>
                  <a:lnTo>
                    <a:pt x="14" y="66"/>
                  </a:lnTo>
                  <a:lnTo>
                    <a:pt x="14" y="70"/>
                  </a:lnTo>
                  <a:lnTo>
                    <a:pt x="14" y="72"/>
                  </a:lnTo>
                  <a:lnTo>
                    <a:pt x="18" y="74"/>
                  </a:lnTo>
                  <a:lnTo>
                    <a:pt x="86" y="74"/>
                  </a:lnTo>
                  <a:lnTo>
                    <a:pt x="94" y="142"/>
                  </a:lnTo>
                  <a:lnTo>
                    <a:pt x="86" y="48"/>
                  </a:lnTo>
                  <a:lnTo>
                    <a:pt x="88" y="46"/>
                  </a:lnTo>
                  <a:lnTo>
                    <a:pt x="90" y="44"/>
                  </a:lnTo>
                  <a:lnTo>
                    <a:pt x="88" y="40"/>
                  </a:lnTo>
                  <a:lnTo>
                    <a:pt x="86" y="40"/>
                  </a:lnTo>
                  <a:lnTo>
                    <a:pt x="18" y="40"/>
                  </a:lnTo>
                  <a:lnTo>
                    <a:pt x="14" y="40"/>
                  </a:lnTo>
                  <a:lnTo>
                    <a:pt x="14" y="44"/>
                  </a:lnTo>
                  <a:lnTo>
                    <a:pt x="14" y="46"/>
                  </a:lnTo>
                  <a:lnTo>
                    <a:pt x="18" y="48"/>
                  </a:lnTo>
                  <a:lnTo>
                    <a:pt x="86" y="48"/>
                  </a:lnTo>
                  <a:lnTo>
                    <a:pt x="94" y="142"/>
                  </a:lnTo>
                  <a:lnTo>
                    <a:pt x="86" y="100"/>
                  </a:lnTo>
                  <a:lnTo>
                    <a:pt x="18" y="100"/>
                  </a:lnTo>
                  <a:lnTo>
                    <a:pt x="14" y="100"/>
                  </a:lnTo>
                  <a:lnTo>
                    <a:pt x="14" y="96"/>
                  </a:lnTo>
                  <a:lnTo>
                    <a:pt x="14" y="94"/>
                  </a:lnTo>
                  <a:lnTo>
                    <a:pt x="18" y="92"/>
                  </a:lnTo>
                  <a:lnTo>
                    <a:pt x="86" y="92"/>
                  </a:lnTo>
                  <a:lnTo>
                    <a:pt x="88" y="94"/>
                  </a:lnTo>
                  <a:lnTo>
                    <a:pt x="90" y="96"/>
                  </a:lnTo>
                  <a:lnTo>
                    <a:pt x="88" y="100"/>
                  </a:lnTo>
                  <a:lnTo>
                    <a:pt x="86" y="100"/>
                  </a:lnTo>
                  <a:lnTo>
                    <a:pt x="94" y="142"/>
                  </a:lnTo>
                  <a:lnTo>
                    <a:pt x="86" y="128"/>
                  </a:lnTo>
                  <a:lnTo>
                    <a:pt x="18" y="128"/>
                  </a:lnTo>
                  <a:lnTo>
                    <a:pt x="14" y="126"/>
                  </a:lnTo>
                  <a:lnTo>
                    <a:pt x="14" y="124"/>
                  </a:lnTo>
                  <a:lnTo>
                    <a:pt x="14" y="120"/>
                  </a:lnTo>
                  <a:lnTo>
                    <a:pt x="18" y="120"/>
                  </a:lnTo>
                  <a:lnTo>
                    <a:pt x="86" y="120"/>
                  </a:lnTo>
                  <a:lnTo>
                    <a:pt x="88" y="120"/>
                  </a:lnTo>
                  <a:lnTo>
                    <a:pt x="90" y="124"/>
                  </a:lnTo>
                  <a:lnTo>
                    <a:pt x="88" y="126"/>
                  </a:lnTo>
                  <a:lnTo>
                    <a:pt x="86" y="128"/>
                  </a:lnTo>
                  <a:lnTo>
                    <a:pt x="94" y="142"/>
                  </a:lnTo>
                  <a:close/>
                </a:path>
              </a:pathLst>
            </a:custGeom>
            <a:solidFill>
              <a:srgbClr val="FFFFFF"/>
            </a:solidFill>
            <a:ln w="9525">
              <a:noFill/>
              <a:round/>
              <a:headEnd/>
              <a:tailEnd/>
            </a:ln>
          </p:spPr>
          <p:txBody>
            <a:bodyPr/>
            <a:lstStyle/>
            <a:p>
              <a:pPr defTabSz="912875" fontAlgn="base">
                <a:spcBef>
                  <a:spcPct val="0"/>
                </a:spcBef>
                <a:spcAft>
                  <a:spcPct val="0"/>
                </a:spcAft>
              </a:pPr>
              <a:endParaRPr lang="en-US" sz="1467">
                <a:solidFill>
                  <a:srgbClr val="FFFFFF"/>
                </a:solidFill>
                <a:cs typeface="Arial" charset="0"/>
              </a:endParaRPr>
            </a:p>
          </p:txBody>
        </p:sp>
        <p:sp>
          <p:nvSpPr>
            <p:cNvPr id="139" name="Freeform 6"/>
            <p:cNvSpPr>
              <a:spLocks/>
            </p:cNvSpPr>
            <p:nvPr/>
          </p:nvSpPr>
          <p:spPr bwMode="auto">
            <a:xfrm>
              <a:off x="2830513" y="1652588"/>
              <a:ext cx="419100" cy="346075"/>
            </a:xfrm>
            <a:custGeom>
              <a:avLst/>
              <a:gdLst>
                <a:gd name="T0" fmla="*/ 2147483647 w 264"/>
                <a:gd name="T1" fmla="*/ 2147483647 h 218"/>
                <a:gd name="T2" fmla="*/ 2147483647 w 264"/>
                <a:gd name="T3" fmla="*/ 2147483647 h 218"/>
                <a:gd name="T4" fmla="*/ 2147483647 w 264"/>
                <a:gd name="T5" fmla="*/ 2147483647 h 218"/>
                <a:gd name="T6" fmla="*/ 2147483647 w 264"/>
                <a:gd name="T7" fmla="*/ 2147483647 h 218"/>
                <a:gd name="T8" fmla="*/ 2147483647 w 264"/>
                <a:gd name="T9" fmla="*/ 2147483647 h 218"/>
                <a:gd name="T10" fmla="*/ 2147483647 w 264"/>
                <a:gd name="T11" fmla="*/ 2147483647 h 218"/>
                <a:gd name="T12" fmla="*/ 2147483647 w 264"/>
                <a:gd name="T13" fmla="*/ 2147483647 h 218"/>
                <a:gd name="T14" fmla="*/ 2147483647 w 264"/>
                <a:gd name="T15" fmla="*/ 2147483647 h 218"/>
                <a:gd name="T16" fmla="*/ 2147483647 w 264"/>
                <a:gd name="T17" fmla="*/ 2147483647 h 218"/>
                <a:gd name="T18" fmla="*/ 2147483647 w 264"/>
                <a:gd name="T19" fmla="*/ 2147483647 h 218"/>
                <a:gd name="T20" fmla="*/ 2147483647 w 264"/>
                <a:gd name="T21" fmla="*/ 2147483647 h 218"/>
                <a:gd name="T22" fmla="*/ 2147483647 w 264"/>
                <a:gd name="T23" fmla="*/ 2147483647 h 218"/>
                <a:gd name="T24" fmla="*/ 2147483647 w 264"/>
                <a:gd name="T25" fmla="*/ 2147483647 h 218"/>
                <a:gd name="T26" fmla="*/ 2147483647 w 264"/>
                <a:gd name="T27" fmla="*/ 2147483647 h 218"/>
                <a:gd name="T28" fmla="*/ 2147483647 w 264"/>
                <a:gd name="T29" fmla="*/ 2147483647 h 218"/>
                <a:gd name="T30" fmla="*/ 2147483647 w 264"/>
                <a:gd name="T31" fmla="*/ 2147483647 h 218"/>
                <a:gd name="T32" fmla="*/ 2147483647 w 264"/>
                <a:gd name="T33" fmla="*/ 2147483647 h 218"/>
                <a:gd name="T34" fmla="*/ 2147483647 w 264"/>
                <a:gd name="T35" fmla="*/ 2147483647 h 218"/>
                <a:gd name="T36" fmla="*/ 2147483647 w 264"/>
                <a:gd name="T37" fmla="*/ 2147483647 h 218"/>
                <a:gd name="T38" fmla="*/ 2147483647 w 264"/>
                <a:gd name="T39" fmla="*/ 2147483647 h 218"/>
                <a:gd name="T40" fmla="*/ 2147483647 w 264"/>
                <a:gd name="T41" fmla="*/ 2147483647 h 218"/>
                <a:gd name="T42" fmla="*/ 2147483647 w 264"/>
                <a:gd name="T43" fmla="*/ 2147483647 h 218"/>
                <a:gd name="T44" fmla="*/ 2147483647 w 264"/>
                <a:gd name="T45" fmla="*/ 2147483647 h 218"/>
                <a:gd name="T46" fmla="*/ 2147483647 w 264"/>
                <a:gd name="T47" fmla="*/ 2147483647 h 218"/>
                <a:gd name="T48" fmla="*/ 2147483647 w 264"/>
                <a:gd name="T49" fmla="*/ 2147483647 h 218"/>
                <a:gd name="T50" fmla="*/ 2147483647 w 264"/>
                <a:gd name="T51" fmla="*/ 2147483647 h 218"/>
                <a:gd name="T52" fmla="*/ 2147483647 w 264"/>
                <a:gd name="T53" fmla="*/ 2147483647 h 218"/>
                <a:gd name="T54" fmla="*/ 2147483647 w 264"/>
                <a:gd name="T55" fmla="*/ 2147483647 h 218"/>
                <a:gd name="T56" fmla="*/ 2147483647 w 264"/>
                <a:gd name="T57" fmla="*/ 2147483647 h 218"/>
                <a:gd name="T58" fmla="*/ 2147483647 w 264"/>
                <a:gd name="T59" fmla="*/ 2147483647 h 218"/>
                <a:gd name="T60" fmla="*/ 2147483647 w 264"/>
                <a:gd name="T61" fmla="*/ 2147483647 h 218"/>
                <a:gd name="T62" fmla="*/ 2147483647 w 264"/>
                <a:gd name="T63" fmla="*/ 2147483647 h 218"/>
                <a:gd name="T64" fmla="*/ 2147483647 w 264"/>
                <a:gd name="T65" fmla="*/ 2147483647 h 218"/>
                <a:gd name="T66" fmla="*/ 2147483647 w 264"/>
                <a:gd name="T67" fmla="*/ 2147483647 h 218"/>
                <a:gd name="T68" fmla="*/ 0 w 264"/>
                <a:gd name="T69" fmla="*/ 2147483647 h 218"/>
                <a:gd name="T70" fmla="*/ 2147483647 w 264"/>
                <a:gd name="T71" fmla="*/ 2147483647 h 218"/>
                <a:gd name="T72" fmla="*/ 2147483647 w 264"/>
                <a:gd name="T73" fmla="*/ 0 h 218"/>
                <a:gd name="T74" fmla="*/ 2147483647 w 264"/>
                <a:gd name="T75" fmla="*/ 2147483647 h 218"/>
                <a:gd name="T76" fmla="*/ 2147483647 w 264"/>
                <a:gd name="T77" fmla="*/ 2147483647 h 218"/>
                <a:gd name="T78" fmla="*/ 2147483647 w 264"/>
                <a:gd name="T79" fmla="*/ 2147483647 h 218"/>
                <a:gd name="T80" fmla="*/ 2147483647 w 264"/>
                <a:gd name="T81" fmla="*/ 2147483647 h 21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4"/>
                <a:gd name="T124" fmla="*/ 0 h 218"/>
                <a:gd name="T125" fmla="*/ 264 w 264"/>
                <a:gd name="T126" fmla="*/ 218 h 21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4" h="218">
                  <a:moveTo>
                    <a:pt x="238" y="116"/>
                  </a:moveTo>
                  <a:lnTo>
                    <a:pt x="172" y="108"/>
                  </a:lnTo>
                  <a:lnTo>
                    <a:pt x="198" y="168"/>
                  </a:lnTo>
                  <a:lnTo>
                    <a:pt x="206" y="144"/>
                  </a:lnTo>
                  <a:lnTo>
                    <a:pt x="254" y="180"/>
                  </a:lnTo>
                  <a:lnTo>
                    <a:pt x="256" y="180"/>
                  </a:lnTo>
                  <a:lnTo>
                    <a:pt x="260" y="178"/>
                  </a:lnTo>
                  <a:lnTo>
                    <a:pt x="262" y="176"/>
                  </a:lnTo>
                  <a:lnTo>
                    <a:pt x="262" y="174"/>
                  </a:lnTo>
                  <a:lnTo>
                    <a:pt x="264" y="172"/>
                  </a:lnTo>
                  <a:lnTo>
                    <a:pt x="262" y="168"/>
                  </a:lnTo>
                  <a:lnTo>
                    <a:pt x="216" y="134"/>
                  </a:lnTo>
                  <a:lnTo>
                    <a:pt x="238" y="116"/>
                  </a:lnTo>
                  <a:lnTo>
                    <a:pt x="156" y="14"/>
                  </a:lnTo>
                  <a:lnTo>
                    <a:pt x="176" y="14"/>
                  </a:lnTo>
                  <a:lnTo>
                    <a:pt x="176" y="16"/>
                  </a:lnTo>
                  <a:lnTo>
                    <a:pt x="156" y="16"/>
                  </a:lnTo>
                  <a:lnTo>
                    <a:pt x="156" y="14"/>
                  </a:lnTo>
                  <a:lnTo>
                    <a:pt x="238" y="116"/>
                  </a:lnTo>
                  <a:lnTo>
                    <a:pt x="156" y="18"/>
                  </a:lnTo>
                  <a:lnTo>
                    <a:pt x="176" y="18"/>
                  </a:lnTo>
                  <a:lnTo>
                    <a:pt x="176" y="32"/>
                  </a:lnTo>
                  <a:lnTo>
                    <a:pt x="156" y="32"/>
                  </a:lnTo>
                  <a:lnTo>
                    <a:pt x="156" y="18"/>
                  </a:lnTo>
                  <a:lnTo>
                    <a:pt x="238" y="116"/>
                  </a:lnTo>
                  <a:lnTo>
                    <a:pt x="142" y="30"/>
                  </a:lnTo>
                  <a:lnTo>
                    <a:pt x="118" y="30"/>
                  </a:lnTo>
                  <a:lnTo>
                    <a:pt x="118" y="28"/>
                  </a:lnTo>
                  <a:lnTo>
                    <a:pt x="142" y="28"/>
                  </a:lnTo>
                  <a:lnTo>
                    <a:pt x="142" y="30"/>
                  </a:lnTo>
                  <a:lnTo>
                    <a:pt x="238" y="116"/>
                  </a:lnTo>
                  <a:lnTo>
                    <a:pt x="192" y="30"/>
                  </a:lnTo>
                  <a:lnTo>
                    <a:pt x="198" y="22"/>
                  </a:lnTo>
                  <a:lnTo>
                    <a:pt x="192" y="16"/>
                  </a:lnTo>
                  <a:lnTo>
                    <a:pt x="198" y="16"/>
                  </a:lnTo>
                  <a:lnTo>
                    <a:pt x="200" y="20"/>
                  </a:lnTo>
                  <a:lnTo>
                    <a:pt x="202" y="16"/>
                  </a:lnTo>
                  <a:lnTo>
                    <a:pt x="206" y="16"/>
                  </a:lnTo>
                  <a:lnTo>
                    <a:pt x="202" y="22"/>
                  </a:lnTo>
                  <a:lnTo>
                    <a:pt x="208" y="30"/>
                  </a:lnTo>
                  <a:lnTo>
                    <a:pt x="202" y="30"/>
                  </a:lnTo>
                  <a:lnTo>
                    <a:pt x="200" y="26"/>
                  </a:lnTo>
                  <a:lnTo>
                    <a:pt x="196" y="30"/>
                  </a:lnTo>
                  <a:lnTo>
                    <a:pt x="192" y="30"/>
                  </a:lnTo>
                  <a:lnTo>
                    <a:pt x="238" y="116"/>
                  </a:lnTo>
                  <a:lnTo>
                    <a:pt x="216" y="40"/>
                  </a:lnTo>
                  <a:lnTo>
                    <a:pt x="8" y="40"/>
                  </a:lnTo>
                  <a:lnTo>
                    <a:pt x="8" y="196"/>
                  </a:lnTo>
                  <a:lnTo>
                    <a:pt x="10" y="202"/>
                  </a:lnTo>
                  <a:lnTo>
                    <a:pt x="12" y="206"/>
                  </a:lnTo>
                  <a:lnTo>
                    <a:pt x="18" y="210"/>
                  </a:lnTo>
                  <a:lnTo>
                    <a:pt x="24" y="210"/>
                  </a:lnTo>
                  <a:lnTo>
                    <a:pt x="202" y="210"/>
                  </a:lnTo>
                  <a:lnTo>
                    <a:pt x="208" y="210"/>
                  </a:lnTo>
                  <a:lnTo>
                    <a:pt x="212" y="206"/>
                  </a:lnTo>
                  <a:lnTo>
                    <a:pt x="216" y="202"/>
                  </a:lnTo>
                  <a:lnTo>
                    <a:pt x="216" y="196"/>
                  </a:lnTo>
                  <a:lnTo>
                    <a:pt x="216" y="162"/>
                  </a:lnTo>
                  <a:lnTo>
                    <a:pt x="224" y="168"/>
                  </a:lnTo>
                  <a:lnTo>
                    <a:pt x="224" y="196"/>
                  </a:lnTo>
                  <a:lnTo>
                    <a:pt x="222" y="204"/>
                  </a:lnTo>
                  <a:lnTo>
                    <a:pt x="218" y="212"/>
                  </a:lnTo>
                  <a:lnTo>
                    <a:pt x="210" y="216"/>
                  </a:lnTo>
                  <a:lnTo>
                    <a:pt x="202" y="218"/>
                  </a:lnTo>
                  <a:lnTo>
                    <a:pt x="24" y="218"/>
                  </a:lnTo>
                  <a:lnTo>
                    <a:pt x="14" y="216"/>
                  </a:lnTo>
                  <a:lnTo>
                    <a:pt x="8" y="212"/>
                  </a:lnTo>
                  <a:lnTo>
                    <a:pt x="2" y="204"/>
                  </a:lnTo>
                  <a:lnTo>
                    <a:pt x="0" y="196"/>
                  </a:lnTo>
                  <a:lnTo>
                    <a:pt x="0" y="24"/>
                  </a:lnTo>
                  <a:lnTo>
                    <a:pt x="2" y="14"/>
                  </a:lnTo>
                  <a:lnTo>
                    <a:pt x="8" y="8"/>
                  </a:lnTo>
                  <a:lnTo>
                    <a:pt x="14" y="2"/>
                  </a:lnTo>
                  <a:lnTo>
                    <a:pt x="24" y="0"/>
                  </a:lnTo>
                  <a:lnTo>
                    <a:pt x="202" y="0"/>
                  </a:lnTo>
                  <a:lnTo>
                    <a:pt x="210" y="2"/>
                  </a:lnTo>
                  <a:lnTo>
                    <a:pt x="218" y="8"/>
                  </a:lnTo>
                  <a:lnTo>
                    <a:pt x="222" y="14"/>
                  </a:lnTo>
                  <a:lnTo>
                    <a:pt x="224" y="24"/>
                  </a:lnTo>
                  <a:lnTo>
                    <a:pt x="224" y="108"/>
                  </a:lnTo>
                  <a:lnTo>
                    <a:pt x="216" y="106"/>
                  </a:lnTo>
                  <a:lnTo>
                    <a:pt x="216" y="40"/>
                  </a:lnTo>
                  <a:lnTo>
                    <a:pt x="238" y="116"/>
                  </a:lnTo>
                  <a:close/>
                </a:path>
              </a:pathLst>
            </a:custGeom>
            <a:solidFill>
              <a:srgbClr val="FFFFFF"/>
            </a:solidFill>
            <a:ln w="9525">
              <a:noFill/>
              <a:round/>
              <a:headEnd/>
              <a:tailEnd/>
            </a:ln>
          </p:spPr>
          <p:txBody>
            <a:bodyPr/>
            <a:lstStyle/>
            <a:p>
              <a:pPr defTabSz="912875" fontAlgn="base">
                <a:spcBef>
                  <a:spcPct val="0"/>
                </a:spcBef>
                <a:spcAft>
                  <a:spcPct val="0"/>
                </a:spcAft>
              </a:pPr>
              <a:endParaRPr lang="en-US" sz="1467">
                <a:solidFill>
                  <a:srgbClr val="FFFFFF"/>
                </a:solidFill>
                <a:cs typeface="Arial" charset="0"/>
              </a:endParaRPr>
            </a:p>
          </p:txBody>
        </p:sp>
      </p:grpSp>
      <p:sp>
        <p:nvSpPr>
          <p:cNvPr id="141" name="Rectangle 27"/>
          <p:cNvSpPr/>
          <p:nvPr/>
        </p:nvSpPr>
        <p:spPr bwMode="auto">
          <a:xfrm>
            <a:off x="5463599" y="2849317"/>
            <a:ext cx="1138024" cy="249082"/>
          </a:xfrm>
          <a:prstGeom prst="rect">
            <a:avLst/>
          </a:prstGeom>
          <a:noFill/>
          <a:ln w="3175" cap="flat" cmpd="sng" algn="ctr">
            <a:noFill/>
            <a:prstDash val="solid"/>
          </a:ln>
          <a:effectLst/>
        </p:spPr>
        <p:txBody>
          <a:bodyPr lIns="162532" tIns="81265" rIns="162532" bIns="81265" anchor="b"/>
          <a:lstStyle/>
          <a:p>
            <a:pPr algn="ctr" fontAlgn="base">
              <a:spcBef>
                <a:spcPct val="0"/>
              </a:spcBef>
              <a:spcAft>
                <a:spcPct val="0"/>
              </a:spcAft>
              <a:defRPr/>
            </a:pPr>
            <a:r>
              <a:rPr lang="zh-CN" altLang="en-US" sz="1200" kern="0" dirty="0" smtClean="0">
                <a:solidFill>
                  <a:srgbClr val="FFFFFF">
                    <a:alpha val="99000"/>
                  </a:srgbClr>
                </a:solidFill>
                <a:cs typeface="Arial" charset="0"/>
              </a:rPr>
              <a:t>自定义部署</a:t>
            </a:r>
            <a:endParaRPr lang="en-US" sz="1200" kern="0" dirty="0">
              <a:solidFill>
                <a:srgbClr val="FFFFFF">
                  <a:alpha val="99000"/>
                </a:srgbClr>
              </a:solidFill>
              <a:cs typeface="Arial" charset="0"/>
            </a:endParaRPr>
          </a:p>
        </p:txBody>
      </p:sp>
      <p:sp>
        <p:nvSpPr>
          <p:cNvPr id="142" name="Rectangle 27"/>
          <p:cNvSpPr/>
          <p:nvPr/>
        </p:nvSpPr>
        <p:spPr bwMode="auto">
          <a:xfrm>
            <a:off x="1330331" y="5755588"/>
            <a:ext cx="976637" cy="249082"/>
          </a:xfrm>
          <a:prstGeom prst="rect">
            <a:avLst/>
          </a:prstGeom>
          <a:noFill/>
          <a:ln w="3175" cap="flat" cmpd="sng" algn="ctr">
            <a:noFill/>
            <a:prstDash val="solid"/>
          </a:ln>
          <a:effectLst/>
        </p:spPr>
        <p:txBody>
          <a:bodyPr lIns="162532" tIns="81265" rIns="162532" bIns="81265" anchor="b"/>
          <a:lstStyle/>
          <a:p>
            <a:pPr algn="ctr" fontAlgn="base">
              <a:spcBef>
                <a:spcPct val="0"/>
              </a:spcBef>
              <a:spcAft>
                <a:spcPct val="0"/>
              </a:spcAft>
              <a:defRPr/>
            </a:pPr>
            <a:r>
              <a:rPr lang="zh-CN" altLang="en-US" sz="1200" kern="0" dirty="0">
                <a:solidFill>
                  <a:srgbClr val="FFFFFF">
                    <a:alpha val="99000"/>
                  </a:srgbClr>
                </a:solidFill>
                <a:cs typeface="Arial" charset="0"/>
              </a:rPr>
              <a:t>管理日志</a:t>
            </a:r>
            <a:endParaRPr lang="en-US" sz="1200" kern="0" dirty="0">
              <a:solidFill>
                <a:srgbClr val="FFFFFF">
                  <a:alpha val="99000"/>
                </a:srgbClr>
              </a:solidFill>
              <a:cs typeface="Arial" charset="0"/>
            </a:endParaRPr>
          </a:p>
        </p:txBody>
      </p:sp>
      <p:grpSp>
        <p:nvGrpSpPr>
          <p:cNvPr id="146" name="组合 145"/>
          <p:cNvGrpSpPr/>
          <p:nvPr/>
        </p:nvGrpSpPr>
        <p:grpSpPr>
          <a:xfrm>
            <a:off x="10279139" y="1904737"/>
            <a:ext cx="1252974" cy="3394702"/>
            <a:chOff x="8969199" y="2123105"/>
            <a:chExt cx="969932" cy="3394702"/>
          </a:xfrm>
        </p:grpSpPr>
        <p:grpSp>
          <p:nvGrpSpPr>
            <p:cNvPr id="147" name="Group 60"/>
            <p:cNvGrpSpPr/>
            <p:nvPr/>
          </p:nvGrpSpPr>
          <p:grpSpPr bwMode="black">
            <a:xfrm>
              <a:off x="9139172" y="2123105"/>
              <a:ext cx="532656" cy="599378"/>
              <a:chOff x="3422650" y="3467100"/>
              <a:chExt cx="533400" cy="549275"/>
            </a:xfrm>
            <a:solidFill>
              <a:srgbClr val="FFFFFF"/>
            </a:solidFill>
          </p:grpSpPr>
          <p:sp>
            <p:nvSpPr>
              <p:cNvPr id="177" name="Freeform 82"/>
              <p:cNvSpPr>
                <a:spLocks noEditPoints="1"/>
              </p:cNvSpPr>
              <p:nvPr/>
            </p:nvSpPr>
            <p:spPr bwMode="black">
              <a:xfrm>
                <a:off x="3422650" y="3467100"/>
                <a:ext cx="533400" cy="533400"/>
              </a:xfrm>
              <a:custGeom>
                <a:avLst/>
                <a:gdLst>
                  <a:gd name="T0" fmla="*/ 590 w 2193"/>
                  <a:gd name="T1" fmla="*/ 531 h 2197"/>
                  <a:gd name="T2" fmla="*/ 1140 w 2193"/>
                  <a:gd name="T3" fmla="*/ 364 h 2197"/>
                  <a:gd name="T4" fmla="*/ 1100 w 2193"/>
                  <a:gd name="T5" fmla="*/ 435 h 2197"/>
                  <a:gd name="T6" fmla="*/ 1066 w 2193"/>
                  <a:gd name="T7" fmla="*/ 405 h 2197"/>
                  <a:gd name="T8" fmla="*/ 1025 w 2193"/>
                  <a:gd name="T9" fmla="*/ 503 h 2197"/>
                  <a:gd name="T10" fmla="*/ 951 w 2193"/>
                  <a:gd name="T11" fmla="*/ 405 h 2197"/>
                  <a:gd name="T12" fmla="*/ 992 w 2193"/>
                  <a:gd name="T13" fmla="*/ 503 h 2197"/>
                  <a:gd name="T14" fmla="*/ 877 w 2193"/>
                  <a:gd name="T15" fmla="*/ 364 h 2197"/>
                  <a:gd name="T16" fmla="*/ 917 w 2193"/>
                  <a:gd name="T17" fmla="*/ 544 h 2197"/>
                  <a:gd name="T18" fmla="*/ 802 w 2193"/>
                  <a:gd name="T19" fmla="*/ 435 h 2197"/>
                  <a:gd name="T20" fmla="*/ 802 w 2193"/>
                  <a:gd name="T21" fmla="*/ 544 h 2197"/>
                  <a:gd name="T22" fmla="*/ 768 w 2193"/>
                  <a:gd name="T23" fmla="*/ 435 h 2197"/>
                  <a:gd name="T24" fmla="*/ 727 w 2193"/>
                  <a:gd name="T25" fmla="*/ 503 h 2197"/>
                  <a:gd name="T26" fmla="*/ 693 w 2193"/>
                  <a:gd name="T27" fmla="*/ 476 h 2197"/>
                  <a:gd name="T28" fmla="*/ 655 w 2193"/>
                  <a:gd name="T29" fmla="*/ 282 h 2197"/>
                  <a:gd name="T30" fmla="*/ 655 w 2193"/>
                  <a:gd name="T31" fmla="*/ 282 h 2197"/>
                  <a:gd name="T32" fmla="*/ 1140 w 2193"/>
                  <a:gd name="T33" fmla="*/ 92 h 2197"/>
                  <a:gd name="T34" fmla="*/ 1100 w 2193"/>
                  <a:gd name="T35" fmla="*/ 191 h 2197"/>
                  <a:gd name="T36" fmla="*/ 1025 w 2193"/>
                  <a:gd name="T37" fmla="*/ 92 h 2197"/>
                  <a:gd name="T38" fmla="*/ 1066 w 2193"/>
                  <a:gd name="T39" fmla="*/ 191 h 2197"/>
                  <a:gd name="T40" fmla="*/ 951 w 2193"/>
                  <a:gd name="T41" fmla="*/ 52 h 2197"/>
                  <a:gd name="T42" fmla="*/ 992 w 2193"/>
                  <a:gd name="T43" fmla="*/ 231 h 2197"/>
                  <a:gd name="T44" fmla="*/ 877 w 2193"/>
                  <a:gd name="T45" fmla="*/ 123 h 2197"/>
                  <a:gd name="T46" fmla="*/ 877 w 2193"/>
                  <a:gd name="T47" fmla="*/ 231 h 2197"/>
                  <a:gd name="T48" fmla="*/ 842 w 2193"/>
                  <a:gd name="T49" fmla="*/ 123 h 2197"/>
                  <a:gd name="T50" fmla="*/ 802 w 2193"/>
                  <a:gd name="T51" fmla="*/ 191 h 2197"/>
                  <a:gd name="T52" fmla="*/ 768 w 2193"/>
                  <a:gd name="T53" fmla="*/ 163 h 2197"/>
                  <a:gd name="T54" fmla="*/ 653 w 2193"/>
                  <a:gd name="T55" fmla="*/ 52 h 2197"/>
                  <a:gd name="T56" fmla="*/ 653 w 2193"/>
                  <a:gd name="T57" fmla="*/ 163 h 2197"/>
                  <a:gd name="T58" fmla="*/ 1315 w 2193"/>
                  <a:gd name="T59" fmla="*/ 2023 h 2197"/>
                  <a:gd name="T60" fmla="*/ 1444 w 2193"/>
                  <a:gd name="T61" fmla="*/ 2179 h 2197"/>
                  <a:gd name="T62" fmla="*/ 1597 w 2193"/>
                  <a:gd name="T63" fmla="*/ 1488 h 2197"/>
                  <a:gd name="T64" fmla="*/ 2182 w 2193"/>
                  <a:gd name="T65" fmla="*/ 1590 h 2197"/>
                  <a:gd name="T66" fmla="*/ 925 w 2193"/>
                  <a:gd name="T67" fmla="*/ 1617 h 2197"/>
                  <a:gd name="T68" fmla="*/ 1137 w 2193"/>
                  <a:gd name="T69" fmla="*/ 1617 h 2197"/>
                  <a:gd name="T70" fmla="*/ 2090 w 2193"/>
                  <a:gd name="T71" fmla="*/ 1142 h 2197"/>
                  <a:gd name="T72" fmla="*/ 1538 w 2193"/>
                  <a:gd name="T73" fmla="*/ 908 h 2197"/>
                  <a:gd name="T74" fmla="*/ 1043 w 2193"/>
                  <a:gd name="T75" fmla="*/ 908 h 2197"/>
                  <a:gd name="T76" fmla="*/ 103 w 2193"/>
                  <a:gd name="T77" fmla="*/ 1377 h 2197"/>
                  <a:gd name="T78" fmla="*/ 1675 w 2193"/>
                  <a:gd name="T79" fmla="*/ 1407 h 2197"/>
                  <a:gd name="T80" fmla="*/ 1268 w 2193"/>
                  <a:gd name="T81" fmla="*/ 1660 h 2197"/>
                  <a:gd name="T82" fmla="*/ 1268 w 2193"/>
                  <a:gd name="T83" fmla="*/ 1660 h 2197"/>
                  <a:gd name="T84" fmla="*/ 1140 w 2193"/>
                  <a:gd name="T85" fmla="*/ 788 h 2197"/>
                  <a:gd name="T86" fmla="*/ 1025 w 2193"/>
                  <a:gd name="T87" fmla="*/ 677 h 2197"/>
                  <a:gd name="T88" fmla="*/ 1025 w 2193"/>
                  <a:gd name="T89" fmla="*/ 788 h 2197"/>
                  <a:gd name="T90" fmla="*/ 653 w 2193"/>
                  <a:gd name="T91" fmla="*/ 788 h 2197"/>
                  <a:gd name="T92" fmla="*/ 693 w 2193"/>
                  <a:gd name="T93" fmla="*/ 717 h 2197"/>
                  <a:gd name="T94" fmla="*/ 727 w 2193"/>
                  <a:gd name="T95" fmla="*/ 748 h 2197"/>
                  <a:gd name="T96" fmla="*/ 842 w 2193"/>
                  <a:gd name="T97" fmla="*/ 856 h 2197"/>
                  <a:gd name="T98" fmla="*/ 842 w 2193"/>
                  <a:gd name="T99" fmla="*/ 748 h 2197"/>
                  <a:gd name="T100" fmla="*/ 877 w 2193"/>
                  <a:gd name="T101" fmla="*/ 856 h 2197"/>
                  <a:gd name="T102" fmla="*/ 917 w 2193"/>
                  <a:gd name="T103" fmla="*/ 788 h 2197"/>
                  <a:gd name="T104" fmla="*/ 951 w 2193"/>
                  <a:gd name="T105" fmla="*/ 816 h 2197"/>
                  <a:gd name="T106" fmla="*/ 992 w 2193"/>
                  <a:gd name="T107" fmla="*/ 717 h 2197"/>
                  <a:gd name="T108" fmla="*/ 1066 w 2193"/>
                  <a:gd name="T109" fmla="*/ 856 h 2197"/>
                  <a:gd name="T110" fmla="*/ 176 w 2193"/>
                  <a:gd name="T111" fmla="*/ 1407 h 2197"/>
                  <a:gd name="T112" fmla="*/ 0 w 2193"/>
                  <a:gd name="T113" fmla="*/ 1622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93" h="2197">
                    <a:moveTo>
                      <a:pt x="655" y="595"/>
                    </a:moveTo>
                    <a:cubicBezTo>
                      <a:pt x="1538" y="595"/>
                      <a:pt x="1538" y="595"/>
                      <a:pt x="1538" y="595"/>
                    </a:cubicBezTo>
                    <a:cubicBezTo>
                      <a:pt x="1574" y="595"/>
                      <a:pt x="1603" y="566"/>
                      <a:pt x="1603" y="531"/>
                    </a:cubicBezTo>
                    <a:cubicBezTo>
                      <a:pt x="1603" y="377"/>
                      <a:pt x="1603" y="377"/>
                      <a:pt x="1603" y="377"/>
                    </a:cubicBezTo>
                    <a:cubicBezTo>
                      <a:pt x="1603" y="342"/>
                      <a:pt x="1574" y="313"/>
                      <a:pt x="1538" y="313"/>
                    </a:cubicBezTo>
                    <a:cubicBezTo>
                      <a:pt x="655" y="313"/>
                      <a:pt x="655" y="313"/>
                      <a:pt x="655" y="313"/>
                    </a:cubicBezTo>
                    <a:cubicBezTo>
                      <a:pt x="619" y="313"/>
                      <a:pt x="590" y="342"/>
                      <a:pt x="590" y="377"/>
                    </a:cubicBezTo>
                    <a:cubicBezTo>
                      <a:pt x="590" y="531"/>
                      <a:pt x="590" y="531"/>
                      <a:pt x="590" y="531"/>
                    </a:cubicBezTo>
                    <a:cubicBezTo>
                      <a:pt x="590" y="566"/>
                      <a:pt x="619" y="595"/>
                      <a:pt x="655" y="595"/>
                    </a:cubicBezTo>
                    <a:close/>
                    <a:moveTo>
                      <a:pt x="1464" y="403"/>
                    </a:moveTo>
                    <a:cubicBezTo>
                      <a:pt x="1492" y="403"/>
                      <a:pt x="1515" y="426"/>
                      <a:pt x="1515" y="454"/>
                    </a:cubicBezTo>
                    <a:cubicBezTo>
                      <a:pt x="1515" y="482"/>
                      <a:pt x="1492" y="505"/>
                      <a:pt x="1464" y="505"/>
                    </a:cubicBezTo>
                    <a:cubicBezTo>
                      <a:pt x="1436" y="505"/>
                      <a:pt x="1413" y="482"/>
                      <a:pt x="1413" y="454"/>
                    </a:cubicBezTo>
                    <a:cubicBezTo>
                      <a:pt x="1413" y="426"/>
                      <a:pt x="1436" y="403"/>
                      <a:pt x="1464" y="403"/>
                    </a:cubicBezTo>
                    <a:close/>
                    <a:moveTo>
                      <a:pt x="1100" y="364"/>
                    </a:moveTo>
                    <a:cubicBezTo>
                      <a:pt x="1140" y="364"/>
                      <a:pt x="1140" y="364"/>
                      <a:pt x="1140" y="364"/>
                    </a:cubicBezTo>
                    <a:cubicBezTo>
                      <a:pt x="1140" y="405"/>
                      <a:pt x="1140" y="405"/>
                      <a:pt x="1140" y="405"/>
                    </a:cubicBezTo>
                    <a:cubicBezTo>
                      <a:pt x="1100" y="405"/>
                      <a:pt x="1100" y="405"/>
                      <a:pt x="1100" y="405"/>
                    </a:cubicBezTo>
                    <a:lnTo>
                      <a:pt x="1100" y="364"/>
                    </a:lnTo>
                    <a:close/>
                    <a:moveTo>
                      <a:pt x="1100" y="435"/>
                    </a:moveTo>
                    <a:cubicBezTo>
                      <a:pt x="1140" y="435"/>
                      <a:pt x="1140" y="435"/>
                      <a:pt x="1140" y="435"/>
                    </a:cubicBezTo>
                    <a:cubicBezTo>
                      <a:pt x="1140" y="476"/>
                      <a:pt x="1140" y="476"/>
                      <a:pt x="1140" y="476"/>
                    </a:cubicBezTo>
                    <a:cubicBezTo>
                      <a:pt x="1100" y="476"/>
                      <a:pt x="1100" y="476"/>
                      <a:pt x="1100" y="476"/>
                    </a:cubicBezTo>
                    <a:lnTo>
                      <a:pt x="1100" y="435"/>
                    </a:lnTo>
                    <a:close/>
                    <a:moveTo>
                      <a:pt x="1100" y="503"/>
                    </a:moveTo>
                    <a:cubicBezTo>
                      <a:pt x="1140" y="503"/>
                      <a:pt x="1140" y="503"/>
                      <a:pt x="1140" y="503"/>
                    </a:cubicBezTo>
                    <a:cubicBezTo>
                      <a:pt x="1140" y="544"/>
                      <a:pt x="1140" y="544"/>
                      <a:pt x="1140" y="544"/>
                    </a:cubicBezTo>
                    <a:cubicBezTo>
                      <a:pt x="1100" y="544"/>
                      <a:pt x="1100" y="544"/>
                      <a:pt x="1100" y="544"/>
                    </a:cubicBezTo>
                    <a:lnTo>
                      <a:pt x="1100" y="503"/>
                    </a:lnTo>
                    <a:close/>
                    <a:moveTo>
                      <a:pt x="1025" y="364"/>
                    </a:moveTo>
                    <a:cubicBezTo>
                      <a:pt x="1066" y="364"/>
                      <a:pt x="1066" y="364"/>
                      <a:pt x="1066" y="364"/>
                    </a:cubicBezTo>
                    <a:cubicBezTo>
                      <a:pt x="1066" y="405"/>
                      <a:pt x="1066" y="405"/>
                      <a:pt x="1066" y="405"/>
                    </a:cubicBezTo>
                    <a:cubicBezTo>
                      <a:pt x="1025" y="405"/>
                      <a:pt x="1025" y="405"/>
                      <a:pt x="1025" y="405"/>
                    </a:cubicBezTo>
                    <a:lnTo>
                      <a:pt x="1025" y="364"/>
                    </a:lnTo>
                    <a:close/>
                    <a:moveTo>
                      <a:pt x="1025" y="435"/>
                    </a:moveTo>
                    <a:cubicBezTo>
                      <a:pt x="1066" y="435"/>
                      <a:pt x="1066" y="435"/>
                      <a:pt x="1066" y="435"/>
                    </a:cubicBezTo>
                    <a:cubicBezTo>
                      <a:pt x="1066" y="476"/>
                      <a:pt x="1066" y="476"/>
                      <a:pt x="1066" y="476"/>
                    </a:cubicBezTo>
                    <a:cubicBezTo>
                      <a:pt x="1025" y="476"/>
                      <a:pt x="1025" y="476"/>
                      <a:pt x="1025" y="476"/>
                    </a:cubicBezTo>
                    <a:lnTo>
                      <a:pt x="1025" y="435"/>
                    </a:lnTo>
                    <a:close/>
                    <a:moveTo>
                      <a:pt x="1025" y="503"/>
                    </a:moveTo>
                    <a:cubicBezTo>
                      <a:pt x="1066" y="503"/>
                      <a:pt x="1066" y="503"/>
                      <a:pt x="1066" y="503"/>
                    </a:cubicBezTo>
                    <a:cubicBezTo>
                      <a:pt x="1066" y="544"/>
                      <a:pt x="1066" y="544"/>
                      <a:pt x="1066" y="544"/>
                    </a:cubicBezTo>
                    <a:cubicBezTo>
                      <a:pt x="1025" y="544"/>
                      <a:pt x="1025" y="544"/>
                      <a:pt x="1025" y="544"/>
                    </a:cubicBezTo>
                    <a:lnTo>
                      <a:pt x="1025" y="503"/>
                    </a:lnTo>
                    <a:close/>
                    <a:moveTo>
                      <a:pt x="951" y="364"/>
                    </a:moveTo>
                    <a:cubicBezTo>
                      <a:pt x="992" y="364"/>
                      <a:pt x="992" y="364"/>
                      <a:pt x="992" y="364"/>
                    </a:cubicBezTo>
                    <a:cubicBezTo>
                      <a:pt x="992" y="405"/>
                      <a:pt x="992" y="405"/>
                      <a:pt x="992" y="405"/>
                    </a:cubicBezTo>
                    <a:cubicBezTo>
                      <a:pt x="951" y="405"/>
                      <a:pt x="951" y="405"/>
                      <a:pt x="951" y="405"/>
                    </a:cubicBezTo>
                    <a:lnTo>
                      <a:pt x="951" y="364"/>
                    </a:lnTo>
                    <a:close/>
                    <a:moveTo>
                      <a:pt x="951" y="435"/>
                    </a:moveTo>
                    <a:cubicBezTo>
                      <a:pt x="992" y="435"/>
                      <a:pt x="992" y="435"/>
                      <a:pt x="992" y="435"/>
                    </a:cubicBezTo>
                    <a:cubicBezTo>
                      <a:pt x="992" y="476"/>
                      <a:pt x="992" y="476"/>
                      <a:pt x="992" y="476"/>
                    </a:cubicBezTo>
                    <a:cubicBezTo>
                      <a:pt x="951" y="476"/>
                      <a:pt x="951" y="476"/>
                      <a:pt x="951" y="476"/>
                    </a:cubicBezTo>
                    <a:lnTo>
                      <a:pt x="951" y="435"/>
                    </a:lnTo>
                    <a:close/>
                    <a:moveTo>
                      <a:pt x="951" y="503"/>
                    </a:moveTo>
                    <a:cubicBezTo>
                      <a:pt x="992" y="503"/>
                      <a:pt x="992" y="503"/>
                      <a:pt x="992" y="503"/>
                    </a:cubicBezTo>
                    <a:cubicBezTo>
                      <a:pt x="992" y="544"/>
                      <a:pt x="992" y="544"/>
                      <a:pt x="992" y="544"/>
                    </a:cubicBezTo>
                    <a:cubicBezTo>
                      <a:pt x="951" y="544"/>
                      <a:pt x="951" y="544"/>
                      <a:pt x="951" y="544"/>
                    </a:cubicBezTo>
                    <a:lnTo>
                      <a:pt x="951" y="503"/>
                    </a:lnTo>
                    <a:close/>
                    <a:moveTo>
                      <a:pt x="877" y="364"/>
                    </a:moveTo>
                    <a:cubicBezTo>
                      <a:pt x="917" y="364"/>
                      <a:pt x="917" y="364"/>
                      <a:pt x="917" y="364"/>
                    </a:cubicBezTo>
                    <a:cubicBezTo>
                      <a:pt x="917" y="405"/>
                      <a:pt x="917" y="405"/>
                      <a:pt x="917" y="405"/>
                    </a:cubicBezTo>
                    <a:cubicBezTo>
                      <a:pt x="877" y="405"/>
                      <a:pt x="877" y="405"/>
                      <a:pt x="877" y="405"/>
                    </a:cubicBezTo>
                    <a:lnTo>
                      <a:pt x="877" y="364"/>
                    </a:lnTo>
                    <a:close/>
                    <a:moveTo>
                      <a:pt x="877" y="435"/>
                    </a:moveTo>
                    <a:cubicBezTo>
                      <a:pt x="917" y="435"/>
                      <a:pt x="917" y="435"/>
                      <a:pt x="917" y="435"/>
                    </a:cubicBezTo>
                    <a:cubicBezTo>
                      <a:pt x="917" y="476"/>
                      <a:pt x="917" y="476"/>
                      <a:pt x="917" y="476"/>
                    </a:cubicBezTo>
                    <a:cubicBezTo>
                      <a:pt x="877" y="476"/>
                      <a:pt x="877" y="476"/>
                      <a:pt x="877" y="476"/>
                    </a:cubicBezTo>
                    <a:lnTo>
                      <a:pt x="877" y="435"/>
                    </a:lnTo>
                    <a:close/>
                    <a:moveTo>
                      <a:pt x="877" y="503"/>
                    </a:moveTo>
                    <a:cubicBezTo>
                      <a:pt x="917" y="503"/>
                      <a:pt x="917" y="503"/>
                      <a:pt x="917" y="503"/>
                    </a:cubicBezTo>
                    <a:cubicBezTo>
                      <a:pt x="917" y="544"/>
                      <a:pt x="917" y="544"/>
                      <a:pt x="917" y="544"/>
                    </a:cubicBezTo>
                    <a:cubicBezTo>
                      <a:pt x="877" y="544"/>
                      <a:pt x="877" y="544"/>
                      <a:pt x="877" y="544"/>
                    </a:cubicBezTo>
                    <a:lnTo>
                      <a:pt x="877" y="503"/>
                    </a:lnTo>
                    <a:close/>
                    <a:moveTo>
                      <a:pt x="802" y="364"/>
                    </a:moveTo>
                    <a:cubicBezTo>
                      <a:pt x="842" y="364"/>
                      <a:pt x="842" y="364"/>
                      <a:pt x="842" y="364"/>
                    </a:cubicBezTo>
                    <a:cubicBezTo>
                      <a:pt x="842" y="405"/>
                      <a:pt x="842" y="405"/>
                      <a:pt x="842" y="405"/>
                    </a:cubicBezTo>
                    <a:cubicBezTo>
                      <a:pt x="802" y="405"/>
                      <a:pt x="802" y="405"/>
                      <a:pt x="802" y="405"/>
                    </a:cubicBezTo>
                    <a:lnTo>
                      <a:pt x="802" y="364"/>
                    </a:lnTo>
                    <a:close/>
                    <a:moveTo>
                      <a:pt x="802" y="435"/>
                    </a:moveTo>
                    <a:cubicBezTo>
                      <a:pt x="842" y="435"/>
                      <a:pt x="842" y="435"/>
                      <a:pt x="842" y="435"/>
                    </a:cubicBezTo>
                    <a:cubicBezTo>
                      <a:pt x="842" y="476"/>
                      <a:pt x="842" y="476"/>
                      <a:pt x="842" y="476"/>
                    </a:cubicBezTo>
                    <a:cubicBezTo>
                      <a:pt x="802" y="476"/>
                      <a:pt x="802" y="476"/>
                      <a:pt x="802" y="476"/>
                    </a:cubicBezTo>
                    <a:lnTo>
                      <a:pt x="802" y="435"/>
                    </a:lnTo>
                    <a:close/>
                    <a:moveTo>
                      <a:pt x="802" y="503"/>
                    </a:moveTo>
                    <a:cubicBezTo>
                      <a:pt x="842" y="503"/>
                      <a:pt x="842" y="503"/>
                      <a:pt x="842" y="503"/>
                    </a:cubicBezTo>
                    <a:cubicBezTo>
                      <a:pt x="842" y="544"/>
                      <a:pt x="842" y="544"/>
                      <a:pt x="842" y="544"/>
                    </a:cubicBezTo>
                    <a:cubicBezTo>
                      <a:pt x="802" y="544"/>
                      <a:pt x="802" y="544"/>
                      <a:pt x="802" y="544"/>
                    </a:cubicBezTo>
                    <a:lnTo>
                      <a:pt x="802" y="503"/>
                    </a:lnTo>
                    <a:close/>
                    <a:moveTo>
                      <a:pt x="727" y="364"/>
                    </a:moveTo>
                    <a:cubicBezTo>
                      <a:pt x="768" y="364"/>
                      <a:pt x="768" y="364"/>
                      <a:pt x="768" y="364"/>
                    </a:cubicBezTo>
                    <a:cubicBezTo>
                      <a:pt x="768" y="405"/>
                      <a:pt x="768" y="405"/>
                      <a:pt x="768" y="405"/>
                    </a:cubicBezTo>
                    <a:cubicBezTo>
                      <a:pt x="727" y="405"/>
                      <a:pt x="727" y="405"/>
                      <a:pt x="727" y="405"/>
                    </a:cubicBezTo>
                    <a:lnTo>
                      <a:pt x="727" y="364"/>
                    </a:lnTo>
                    <a:close/>
                    <a:moveTo>
                      <a:pt x="727" y="435"/>
                    </a:moveTo>
                    <a:cubicBezTo>
                      <a:pt x="768" y="435"/>
                      <a:pt x="768" y="435"/>
                      <a:pt x="768" y="435"/>
                    </a:cubicBezTo>
                    <a:cubicBezTo>
                      <a:pt x="768" y="476"/>
                      <a:pt x="768" y="476"/>
                      <a:pt x="768" y="476"/>
                    </a:cubicBezTo>
                    <a:cubicBezTo>
                      <a:pt x="727" y="476"/>
                      <a:pt x="727" y="476"/>
                      <a:pt x="727" y="476"/>
                    </a:cubicBezTo>
                    <a:lnTo>
                      <a:pt x="727" y="435"/>
                    </a:lnTo>
                    <a:close/>
                    <a:moveTo>
                      <a:pt x="727" y="503"/>
                    </a:moveTo>
                    <a:cubicBezTo>
                      <a:pt x="768" y="503"/>
                      <a:pt x="768" y="503"/>
                      <a:pt x="768" y="503"/>
                    </a:cubicBezTo>
                    <a:cubicBezTo>
                      <a:pt x="768" y="544"/>
                      <a:pt x="768" y="544"/>
                      <a:pt x="768" y="544"/>
                    </a:cubicBezTo>
                    <a:cubicBezTo>
                      <a:pt x="727" y="544"/>
                      <a:pt x="727" y="544"/>
                      <a:pt x="727" y="544"/>
                    </a:cubicBezTo>
                    <a:lnTo>
                      <a:pt x="727" y="503"/>
                    </a:lnTo>
                    <a:close/>
                    <a:moveTo>
                      <a:pt x="653" y="364"/>
                    </a:moveTo>
                    <a:cubicBezTo>
                      <a:pt x="693" y="364"/>
                      <a:pt x="693" y="364"/>
                      <a:pt x="693" y="364"/>
                    </a:cubicBezTo>
                    <a:cubicBezTo>
                      <a:pt x="693" y="405"/>
                      <a:pt x="693" y="405"/>
                      <a:pt x="693" y="405"/>
                    </a:cubicBezTo>
                    <a:cubicBezTo>
                      <a:pt x="653" y="405"/>
                      <a:pt x="653" y="405"/>
                      <a:pt x="653" y="405"/>
                    </a:cubicBezTo>
                    <a:lnTo>
                      <a:pt x="653" y="364"/>
                    </a:lnTo>
                    <a:close/>
                    <a:moveTo>
                      <a:pt x="653" y="435"/>
                    </a:moveTo>
                    <a:cubicBezTo>
                      <a:pt x="693" y="435"/>
                      <a:pt x="693" y="435"/>
                      <a:pt x="693" y="435"/>
                    </a:cubicBezTo>
                    <a:cubicBezTo>
                      <a:pt x="693" y="476"/>
                      <a:pt x="693" y="476"/>
                      <a:pt x="693" y="476"/>
                    </a:cubicBezTo>
                    <a:cubicBezTo>
                      <a:pt x="653" y="476"/>
                      <a:pt x="653" y="476"/>
                      <a:pt x="653" y="476"/>
                    </a:cubicBezTo>
                    <a:lnTo>
                      <a:pt x="653" y="435"/>
                    </a:lnTo>
                    <a:close/>
                    <a:moveTo>
                      <a:pt x="653" y="503"/>
                    </a:moveTo>
                    <a:cubicBezTo>
                      <a:pt x="693" y="503"/>
                      <a:pt x="693" y="503"/>
                      <a:pt x="693" y="503"/>
                    </a:cubicBezTo>
                    <a:cubicBezTo>
                      <a:pt x="693" y="544"/>
                      <a:pt x="693" y="544"/>
                      <a:pt x="693" y="544"/>
                    </a:cubicBezTo>
                    <a:cubicBezTo>
                      <a:pt x="653" y="544"/>
                      <a:pt x="653" y="544"/>
                      <a:pt x="653" y="544"/>
                    </a:cubicBezTo>
                    <a:lnTo>
                      <a:pt x="653" y="503"/>
                    </a:lnTo>
                    <a:close/>
                    <a:moveTo>
                      <a:pt x="655" y="282"/>
                    </a:moveTo>
                    <a:cubicBezTo>
                      <a:pt x="1538" y="282"/>
                      <a:pt x="1538" y="282"/>
                      <a:pt x="1538" y="282"/>
                    </a:cubicBezTo>
                    <a:cubicBezTo>
                      <a:pt x="1574" y="282"/>
                      <a:pt x="1603" y="254"/>
                      <a:pt x="1603" y="218"/>
                    </a:cubicBezTo>
                    <a:cubicBezTo>
                      <a:pt x="1603" y="65"/>
                      <a:pt x="1603" y="65"/>
                      <a:pt x="1603" y="65"/>
                    </a:cubicBezTo>
                    <a:cubicBezTo>
                      <a:pt x="1603" y="29"/>
                      <a:pt x="1574" y="0"/>
                      <a:pt x="1538" y="0"/>
                    </a:cubicBezTo>
                    <a:cubicBezTo>
                      <a:pt x="655" y="0"/>
                      <a:pt x="655" y="0"/>
                      <a:pt x="655" y="0"/>
                    </a:cubicBezTo>
                    <a:cubicBezTo>
                      <a:pt x="619" y="0"/>
                      <a:pt x="590" y="29"/>
                      <a:pt x="590" y="65"/>
                    </a:cubicBezTo>
                    <a:cubicBezTo>
                      <a:pt x="590" y="218"/>
                      <a:pt x="590" y="218"/>
                      <a:pt x="590" y="218"/>
                    </a:cubicBezTo>
                    <a:cubicBezTo>
                      <a:pt x="590" y="254"/>
                      <a:pt x="619" y="282"/>
                      <a:pt x="655" y="282"/>
                    </a:cubicBezTo>
                    <a:close/>
                    <a:moveTo>
                      <a:pt x="1464" y="90"/>
                    </a:moveTo>
                    <a:cubicBezTo>
                      <a:pt x="1492" y="90"/>
                      <a:pt x="1515" y="113"/>
                      <a:pt x="1515" y="141"/>
                    </a:cubicBezTo>
                    <a:cubicBezTo>
                      <a:pt x="1515" y="170"/>
                      <a:pt x="1492" y="192"/>
                      <a:pt x="1464" y="192"/>
                    </a:cubicBezTo>
                    <a:cubicBezTo>
                      <a:pt x="1436" y="192"/>
                      <a:pt x="1413" y="170"/>
                      <a:pt x="1413" y="141"/>
                    </a:cubicBezTo>
                    <a:cubicBezTo>
                      <a:pt x="1413" y="113"/>
                      <a:pt x="1436" y="90"/>
                      <a:pt x="1464" y="90"/>
                    </a:cubicBezTo>
                    <a:close/>
                    <a:moveTo>
                      <a:pt x="1100" y="52"/>
                    </a:moveTo>
                    <a:cubicBezTo>
                      <a:pt x="1140" y="52"/>
                      <a:pt x="1140" y="52"/>
                      <a:pt x="1140" y="52"/>
                    </a:cubicBezTo>
                    <a:cubicBezTo>
                      <a:pt x="1140" y="92"/>
                      <a:pt x="1140" y="92"/>
                      <a:pt x="1140" y="92"/>
                    </a:cubicBezTo>
                    <a:cubicBezTo>
                      <a:pt x="1100" y="92"/>
                      <a:pt x="1100" y="92"/>
                      <a:pt x="1100" y="92"/>
                    </a:cubicBezTo>
                    <a:lnTo>
                      <a:pt x="1100" y="52"/>
                    </a:lnTo>
                    <a:close/>
                    <a:moveTo>
                      <a:pt x="1100" y="123"/>
                    </a:moveTo>
                    <a:cubicBezTo>
                      <a:pt x="1140" y="123"/>
                      <a:pt x="1140" y="123"/>
                      <a:pt x="1140" y="123"/>
                    </a:cubicBezTo>
                    <a:cubicBezTo>
                      <a:pt x="1140" y="163"/>
                      <a:pt x="1140" y="163"/>
                      <a:pt x="1140" y="163"/>
                    </a:cubicBezTo>
                    <a:cubicBezTo>
                      <a:pt x="1100" y="163"/>
                      <a:pt x="1100" y="163"/>
                      <a:pt x="1100" y="163"/>
                    </a:cubicBezTo>
                    <a:lnTo>
                      <a:pt x="1100" y="123"/>
                    </a:lnTo>
                    <a:close/>
                    <a:moveTo>
                      <a:pt x="1100" y="191"/>
                    </a:moveTo>
                    <a:cubicBezTo>
                      <a:pt x="1140" y="191"/>
                      <a:pt x="1140" y="191"/>
                      <a:pt x="1140" y="191"/>
                    </a:cubicBezTo>
                    <a:cubicBezTo>
                      <a:pt x="1140" y="231"/>
                      <a:pt x="1140" y="231"/>
                      <a:pt x="1140" y="231"/>
                    </a:cubicBezTo>
                    <a:cubicBezTo>
                      <a:pt x="1100" y="231"/>
                      <a:pt x="1100" y="231"/>
                      <a:pt x="1100" y="231"/>
                    </a:cubicBezTo>
                    <a:lnTo>
                      <a:pt x="1100" y="191"/>
                    </a:lnTo>
                    <a:close/>
                    <a:moveTo>
                      <a:pt x="1025" y="52"/>
                    </a:moveTo>
                    <a:cubicBezTo>
                      <a:pt x="1066" y="52"/>
                      <a:pt x="1066" y="52"/>
                      <a:pt x="1066" y="52"/>
                    </a:cubicBezTo>
                    <a:cubicBezTo>
                      <a:pt x="1066" y="92"/>
                      <a:pt x="1066" y="92"/>
                      <a:pt x="1066" y="92"/>
                    </a:cubicBezTo>
                    <a:cubicBezTo>
                      <a:pt x="1025" y="92"/>
                      <a:pt x="1025" y="92"/>
                      <a:pt x="1025" y="92"/>
                    </a:cubicBezTo>
                    <a:lnTo>
                      <a:pt x="1025" y="52"/>
                    </a:lnTo>
                    <a:close/>
                    <a:moveTo>
                      <a:pt x="1025" y="123"/>
                    </a:moveTo>
                    <a:cubicBezTo>
                      <a:pt x="1066" y="123"/>
                      <a:pt x="1066" y="123"/>
                      <a:pt x="1066" y="123"/>
                    </a:cubicBezTo>
                    <a:cubicBezTo>
                      <a:pt x="1066" y="163"/>
                      <a:pt x="1066" y="163"/>
                      <a:pt x="1066" y="163"/>
                    </a:cubicBezTo>
                    <a:cubicBezTo>
                      <a:pt x="1025" y="163"/>
                      <a:pt x="1025" y="163"/>
                      <a:pt x="1025" y="163"/>
                    </a:cubicBezTo>
                    <a:lnTo>
                      <a:pt x="1025" y="123"/>
                    </a:lnTo>
                    <a:close/>
                    <a:moveTo>
                      <a:pt x="1025" y="191"/>
                    </a:moveTo>
                    <a:cubicBezTo>
                      <a:pt x="1066" y="191"/>
                      <a:pt x="1066" y="191"/>
                      <a:pt x="1066" y="191"/>
                    </a:cubicBezTo>
                    <a:cubicBezTo>
                      <a:pt x="1066" y="231"/>
                      <a:pt x="1066" y="231"/>
                      <a:pt x="1066" y="231"/>
                    </a:cubicBezTo>
                    <a:cubicBezTo>
                      <a:pt x="1025" y="231"/>
                      <a:pt x="1025" y="231"/>
                      <a:pt x="1025" y="231"/>
                    </a:cubicBezTo>
                    <a:lnTo>
                      <a:pt x="1025" y="191"/>
                    </a:lnTo>
                    <a:close/>
                    <a:moveTo>
                      <a:pt x="951" y="52"/>
                    </a:moveTo>
                    <a:cubicBezTo>
                      <a:pt x="992" y="52"/>
                      <a:pt x="992" y="52"/>
                      <a:pt x="992" y="52"/>
                    </a:cubicBezTo>
                    <a:cubicBezTo>
                      <a:pt x="992" y="92"/>
                      <a:pt x="992" y="92"/>
                      <a:pt x="992" y="92"/>
                    </a:cubicBezTo>
                    <a:cubicBezTo>
                      <a:pt x="951" y="92"/>
                      <a:pt x="951" y="92"/>
                      <a:pt x="951" y="92"/>
                    </a:cubicBezTo>
                    <a:lnTo>
                      <a:pt x="951" y="52"/>
                    </a:lnTo>
                    <a:close/>
                    <a:moveTo>
                      <a:pt x="951" y="123"/>
                    </a:moveTo>
                    <a:cubicBezTo>
                      <a:pt x="992" y="123"/>
                      <a:pt x="992" y="123"/>
                      <a:pt x="992" y="123"/>
                    </a:cubicBezTo>
                    <a:cubicBezTo>
                      <a:pt x="992" y="163"/>
                      <a:pt x="992" y="163"/>
                      <a:pt x="992" y="163"/>
                    </a:cubicBezTo>
                    <a:cubicBezTo>
                      <a:pt x="951" y="163"/>
                      <a:pt x="951" y="163"/>
                      <a:pt x="951" y="163"/>
                    </a:cubicBezTo>
                    <a:lnTo>
                      <a:pt x="951" y="123"/>
                    </a:lnTo>
                    <a:close/>
                    <a:moveTo>
                      <a:pt x="951" y="191"/>
                    </a:moveTo>
                    <a:cubicBezTo>
                      <a:pt x="992" y="191"/>
                      <a:pt x="992" y="191"/>
                      <a:pt x="992" y="191"/>
                    </a:cubicBezTo>
                    <a:cubicBezTo>
                      <a:pt x="992" y="231"/>
                      <a:pt x="992" y="231"/>
                      <a:pt x="992" y="231"/>
                    </a:cubicBezTo>
                    <a:cubicBezTo>
                      <a:pt x="951" y="231"/>
                      <a:pt x="951" y="231"/>
                      <a:pt x="951" y="231"/>
                    </a:cubicBezTo>
                    <a:lnTo>
                      <a:pt x="951" y="191"/>
                    </a:lnTo>
                    <a:close/>
                    <a:moveTo>
                      <a:pt x="877" y="52"/>
                    </a:moveTo>
                    <a:cubicBezTo>
                      <a:pt x="917" y="52"/>
                      <a:pt x="917" y="52"/>
                      <a:pt x="917" y="52"/>
                    </a:cubicBezTo>
                    <a:cubicBezTo>
                      <a:pt x="917" y="92"/>
                      <a:pt x="917" y="92"/>
                      <a:pt x="917" y="92"/>
                    </a:cubicBezTo>
                    <a:cubicBezTo>
                      <a:pt x="877" y="92"/>
                      <a:pt x="877" y="92"/>
                      <a:pt x="877" y="92"/>
                    </a:cubicBezTo>
                    <a:lnTo>
                      <a:pt x="877" y="52"/>
                    </a:lnTo>
                    <a:close/>
                    <a:moveTo>
                      <a:pt x="877" y="123"/>
                    </a:moveTo>
                    <a:cubicBezTo>
                      <a:pt x="917" y="123"/>
                      <a:pt x="917" y="123"/>
                      <a:pt x="917" y="123"/>
                    </a:cubicBezTo>
                    <a:cubicBezTo>
                      <a:pt x="917" y="163"/>
                      <a:pt x="917" y="163"/>
                      <a:pt x="917" y="163"/>
                    </a:cubicBezTo>
                    <a:cubicBezTo>
                      <a:pt x="877" y="163"/>
                      <a:pt x="877" y="163"/>
                      <a:pt x="877" y="163"/>
                    </a:cubicBezTo>
                    <a:lnTo>
                      <a:pt x="877" y="123"/>
                    </a:lnTo>
                    <a:close/>
                    <a:moveTo>
                      <a:pt x="877" y="191"/>
                    </a:moveTo>
                    <a:cubicBezTo>
                      <a:pt x="917" y="191"/>
                      <a:pt x="917" y="191"/>
                      <a:pt x="917" y="191"/>
                    </a:cubicBezTo>
                    <a:cubicBezTo>
                      <a:pt x="917" y="231"/>
                      <a:pt x="917" y="231"/>
                      <a:pt x="917" y="231"/>
                    </a:cubicBezTo>
                    <a:cubicBezTo>
                      <a:pt x="877" y="231"/>
                      <a:pt x="877" y="231"/>
                      <a:pt x="877" y="231"/>
                    </a:cubicBezTo>
                    <a:lnTo>
                      <a:pt x="877" y="191"/>
                    </a:lnTo>
                    <a:close/>
                    <a:moveTo>
                      <a:pt x="802" y="52"/>
                    </a:moveTo>
                    <a:cubicBezTo>
                      <a:pt x="842" y="52"/>
                      <a:pt x="842" y="52"/>
                      <a:pt x="842" y="52"/>
                    </a:cubicBezTo>
                    <a:cubicBezTo>
                      <a:pt x="842" y="92"/>
                      <a:pt x="842" y="92"/>
                      <a:pt x="842" y="92"/>
                    </a:cubicBezTo>
                    <a:cubicBezTo>
                      <a:pt x="802" y="92"/>
                      <a:pt x="802" y="92"/>
                      <a:pt x="802" y="92"/>
                    </a:cubicBezTo>
                    <a:lnTo>
                      <a:pt x="802" y="52"/>
                    </a:lnTo>
                    <a:close/>
                    <a:moveTo>
                      <a:pt x="802" y="123"/>
                    </a:moveTo>
                    <a:cubicBezTo>
                      <a:pt x="842" y="123"/>
                      <a:pt x="842" y="123"/>
                      <a:pt x="842" y="123"/>
                    </a:cubicBezTo>
                    <a:cubicBezTo>
                      <a:pt x="842" y="163"/>
                      <a:pt x="842" y="163"/>
                      <a:pt x="842" y="163"/>
                    </a:cubicBezTo>
                    <a:cubicBezTo>
                      <a:pt x="802" y="163"/>
                      <a:pt x="802" y="163"/>
                      <a:pt x="802" y="163"/>
                    </a:cubicBezTo>
                    <a:lnTo>
                      <a:pt x="802" y="123"/>
                    </a:lnTo>
                    <a:close/>
                    <a:moveTo>
                      <a:pt x="802" y="191"/>
                    </a:moveTo>
                    <a:cubicBezTo>
                      <a:pt x="842" y="191"/>
                      <a:pt x="842" y="191"/>
                      <a:pt x="842" y="191"/>
                    </a:cubicBezTo>
                    <a:cubicBezTo>
                      <a:pt x="842" y="231"/>
                      <a:pt x="842" y="231"/>
                      <a:pt x="842" y="231"/>
                    </a:cubicBezTo>
                    <a:cubicBezTo>
                      <a:pt x="802" y="231"/>
                      <a:pt x="802" y="231"/>
                      <a:pt x="802" y="231"/>
                    </a:cubicBezTo>
                    <a:lnTo>
                      <a:pt x="802" y="191"/>
                    </a:lnTo>
                    <a:close/>
                    <a:moveTo>
                      <a:pt x="727" y="52"/>
                    </a:moveTo>
                    <a:cubicBezTo>
                      <a:pt x="768" y="52"/>
                      <a:pt x="768" y="52"/>
                      <a:pt x="768" y="52"/>
                    </a:cubicBezTo>
                    <a:cubicBezTo>
                      <a:pt x="768" y="92"/>
                      <a:pt x="768" y="92"/>
                      <a:pt x="768" y="92"/>
                    </a:cubicBezTo>
                    <a:cubicBezTo>
                      <a:pt x="727" y="92"/>
                      <a:pt x="727" y="92"/>
                      <a:pt x="727" y="92"/>
                    </a:cubicBezTo>
                    <a:lnTo>
                      <a:pt x="727" y="52"/>
                    </a:lnTo>
                    <a:close/>
                    <a:moveTo>
                      <a:pt x="727" y="123"/>
                    </a:moveTo>
                    <a:cubicBezTo>
                      <a:pt x="768" y="123"/>
                      <a:pt x="768" y="123"/>
                      <a:pt x="768" y="123"/>
                    </a:cubicBezTo>
                    <a:cubicBezTo>
                      <a:pt x="768" y="163"/>
                      <a:pt x="768" y="163"/>
                      <a:pt x="768" y="163"/>
                    </a:cubicBezTo>
                    <a:cubicBezTo>
                      <a:pt x="727" y="163"/>
                      <a:pt x="727" y="163"/>
                      <a:pt x="727" y="163"/>
                    </a:cubicBezTo>
                    <a:lnTo>
                      <a:pt x="727" y="123"/>
                    </a:lnTo>
                    <a:close/>
                    <a:moveTo>
                      <a:pt x="727" y="191"/>
                    </a:moveTo>
                    <a:cubicBezTo>
                      <a:pt x="768" y="191"/>
                      <a:pt x="768" y="191"/>
                      <a:pt x="768" y="191"/>
                    </a:cubicBezTo>
                    <a:cubicBezTo>
                      <a:pt x="768" y="231"/>
                      <a:pt x="768" y="231"/>
                      <a:pt x="768" y="231"/>
                    </a:cubicBezTo>
                    <a:cubicBezTo>
                      <a:pt x="727" y="231"/>
                      <a:pt x="727" y="231"/>
                      <a:pt x="727" y="231"/>
                    </a:cubicBezTo>
                    <a:lnTo>
                      <a:pt x="727" y="191"/>
                    </a:lnTo>
                    <a:close/>
                    <a:moveTo>
                      <a:pt x="653" y="52"/>
                    </a:moveTo>
                    <a:cubicBezTo>
                      <a:pt x="693" y="52"/>
                      <a:pt x="693" y="52"/>
                      <a:pt x="693" y="52"/>
                    </a:cubicBezTo>
                    <a:cubicBezTo>
                      <a:pt x="693" y="92"/>
                      <a:pt x="693" y="92"/>
                      <a:pt x="693" y="92"/>
                    </a:cubicBezTo>
                    <a:cubicBezTo>
                      <a:pt x="653" y="92"/>
                      <a:pt x="653" y="92"/>
                      <a:pt x="653" y="92"/>
                    </a:cubicBezTo>
                    <a:lnTo>
                      <a:pt x="653" y="52"/>
                    </a:lnTo>
                    <a:close/>
                    <a:moveTo>
                      <a:pt x="653" y="123"/>
                    </a:moveTo>
                    <a:cubicBezTo>
                      <a:pt x="693" y="123"/>
                      <a:pt x="693" y="123"/>
                      <a:pt x="693" y="123"/>
                    </a:cubicBezTo>
                    <a:cubicBezTo>
                      <a:pt x="693" y="163"/>
                      <a:pt x="693" y="163"/>
                      <a:pt x="693" y="163"/>
                    </a:cubicBezTo>
                    <a:cubicBezTo>
                      <a:pt x="653" y="163"/>
                      <a:pt x="653" y="163"/>
                      <a:pt x="653" y="163"/>
                    </a:cubicBezTo>
                    <a:lnTo>
                      <a:pt x="653" y="123"/>
                    </a:lnTo>
                    <a:close/>
                    <a:moveTo>
                      <a:pt x="653" y="191"/>
                    </a:moveTo>
                    <a:cubicBezTo>
                      <a:pt x="693" y="191"/>
                      <a:pt x="693" y="191"/>
                      <a:pt x="693" y="191"/>
                    </a:cubicBezTo>
                    <a:cubicBezTo>
                      <a:pt x="693" y="231"/>
                      <a:pt x="693" y="231"/>
                      <a:pt x="693" y="231"/>
                    </a:cubicBezTo>
                    <a:cubicBezTo>
                      <a:pt x="653" y="231"/>
                      <a:pt x="653" y="231"/>
                      <a:pt x="653" y="231"/>
                    </a:cubicBezTo>
                    <a:lnTo>
                      <a:pt x="653" y="191"/>
                    </a:lnTo>
                    <a:close/>
                    <a:moveTo>
                      <a:pt x="1345" y="2036"/>
                    </a:moveTo>
                    <a:cubicBezTo>
                      <a:pt x="1339" y="2029"/>
                      <a:pt x="1325" y="2023"/>
                      <a:pt x="1315" y="2023"/>
                    </a:cubicBezTo>
                    <a:cubicBezTo>
                      <a:pt x="878" y="2023"/>
                      <a:pt x="878" y="2023"/>
                      <a:pt x="878" y="2023"/>
                    </a:cubicBezTo>
                    <a:cubicBezTo>
                      <a:pt x="868" y="2023"/>
                      <a:pt x="855" y="2029"/>
                      <a:pt x="848" y="2036"/>
                    </a:cubicBezTo>
                    <a:cubicBezTo>
                      <a:pt x="761" y="2138"/>
                      <a:pt x="761" y="2138"/>
                      <a:pt x="761" y="2138"/>
                    </a:cubicBezTo>
                    <a:cubicBezTo>
                      <a:pt x="755" y="2146"/>
                      <a:pt x="749" y="2160"/>
                      <a:pt x="749" y="2170"/>
                    </a:cubicBezTo>
                    <a:cubicBezTo>
                      <a:pt x="749" y="2179"/>
                      <a:pt x="749" y="2179"/>
                      <a:pt x="749" y="2179"/>
                    </a:cubicBezTo>
                    <a:cubicBezTo>
                      <a:pt x="749" y="2189"/>
                      <a:pt x="757" y="2197"/>
                      <a:pt x="767" y="2197"/>
                    </a:cubicBezTo>
                    <a:cubicBezTo>
                      <a:pt x="1426" y="2197"/>
                      <a:pt x="1426" y="2197"/>
                      <a:pt x="1426" y="2197"/>
                    </a:cubicBezTo>
                    <a:cubicBezTo>
                      <a:pt x="1436" y="2197"/>
                      <a:pt x="1444" y="2189"/>
                      <a:pt x="1444" y="2179"/>
                    </a:cubicBezTo>
                    <a:cubicBezTo>
                      <a:pt x="1444" y="2170"/>
                      <a:pt x="1444" y="2170"/>
                      <a:pt x="1444" y="2170"/>
                    </a:cubicBezTo>
                    <a:cubicBezTo>
                      <a:pt x="1444" y="2160"/>
                      <a:pt x="1439" y="2146"/>
                      <a:pt x="1432" y="2138"/>
                    </a:cubicBezTo>
                    <a:lnTo>
                      <a:pt x="1345" y="2036"/>
                    </a:lnTo>
                    <a:close/>
                    <a:moveTo>
                      <a:pt x="2182" y="1590"/>
                    </a:moveTo>
                    <a:cubicBezTo>
                      <a:pt x="2095" y="1488"/>
                      <a:pt x="2095" y="1488"/>
                      <a:pt x="2095" y="1488"/>
                    </a:cubicBezTo>
                    <a:cubicBezTo>
                      <a:pt x="2088" y="1480"/>
                      <a:pt x="2075" y="1474"/>
                      <a:pt x="2065" y="1474"/>
                    </a:cubicBezTo>
                    <a:cubicBezTo>
                      <a:pt x="1627" y="1474"/>
                      <a:pt x="1627" y="1474"/>
                      <a:pt x="1627" y="1474"/>
                    </a:cubicBezTo>
                    <a:cubicBezTo>
                      <a:pt x="1617" y="1474"/>
                      <a:pt x="1604" y="1480"/>
                      <a:pt x="1597" y="1488"/>
                    </a:cubicBezTo>
                    <a:cubicBezTo>
                      <a:pt x="1510" y="1590"/>
                      <a:pt x="1510" y="1590"/>
                      <a:pt x="1510" y="1590"/>
                    </a:cubicBezTo>
                    <a:cubicBezTo>
                      <a:pt x="1504" y="1598"/>
                      <a:pt x="1499" y="1612"/>
                      <a:pt x="1499" y="1622"/>
                    </a:cubicBezTo>
                    <a:cubicBezTo>
                      <a:pt x="1499" y="1630"/>
                      <a:pt x="1499" y="1630"/>
                      <a:pt x="1499" y="1630"/>
                    </a:cubicBezTo>
                    <a:cubicBezTo>
                      <a:pt x="1499" y="1640"/>
                      <a:pt x="1507" y="1649"/>
                      <a:pt x="1517" y="1649"/>
                    </a:cubicBezTo>
                    <a:cubicBezTo>
                      <a:pt x="2175" y="1649"/>
                      <a:pt x="2175" y="1649"/>
                      <a:pt x="2175" y="1649"/>
                    </a:cubicBezTo>
                    <a:cubicBezTo>
                      <a:pt x="2185" y="1649"/>
                      <a:pt x="2193" y="1640"/>
                      <a:pt x="2193" y="1630"/>
                    </a:cubicBezTo>
                    <a:cubicBezTo>
                      <a:pt x="2193" y="1622"/>
                      <a:pt x="2193" y="1622"/>
                      <a:pt x="2193" y="1622"/>
                    </a:cubicBezTo>
                    <a:cubicBezTo>
                      <a:pt x="2193" y="1612"/>
                      <a:pt x="2188" y="1598"/>
                      <a:pt x="2182" y="1590"/>
                    </a:cubicBezTo>
                    <a:close/>
                    <a:moveTo>
                      <a:pt x="176" y="1449"/>
                    </a:moveTo>
                    <a:cubicBezTo>
                      <a:pt x="519" y="1449"/>
                      <a:pt x="519" y="1449"/>
                      <a:pt x="519" y="1449"/>
                    </a:cubicBezTo>
                    <a:cubicBezTo>
                      <a:pt x="559" y="1449"/>
                      <a:pt x="591" y="1417"/>
                      <a:pt x="591" y="1377"/>
                    </a:cubicBezTo>
                    <a:cubicBezTo>
                      <a:pt x="591" y="1322"/>
                      <a:pt x="591" y="1322"/>
                      <a:pt x="591" y="1322"/>
                    </a:cubicBezTo>
                    <a:cubicBezTo>
                      <a:pt x="920" y="1322"/>
                      <a:pt x="920" y="1322"/>
                      <a:pt x="920" y="1322"/>
                    </a:cubicBezTo>
                    <a:cubicBezTo>
                      <a:pt x="936" y="1388"/>
                      <a:pt x="990" y="1440"/>
                      <a:pt x="1057" y="1455"/>
                    </a:cubicBezTo>
                    <a:cubicBezTo>
                      <a:pt x="1057" y="1617"/>
                      <a:pt x="1057" y="1617"/>
                      <a:pt x="1057" y="1617"/>
                    </a:cubicBezTo>
                    <a:cubicBezTo>
                      <a:pt x="925" y="1617"/>
                      <a:pt x="925" y="1617"/>
                      <a:pt x="925" y="1617"/>
                    </a:cubicBezTo>
                    <a:cubicBezTo>
                      <a:pt x="885" y="1617"/>
                      <a:pt x="853" y="1650"/>
                      <a:pt x="853" y="1690"/>
                    </a:cubicBezTo>
                    <a:cubicBezTo>
                      <a:pt x="853" y="1925"/>
                      <a:pt x="853" y="1925"/>
                      <a:pt x="853" y="1925"/>
                    </a:cubicBezTo>
                    <a:cubicBezTo>
                      <a:pt x="853" y="1965"/>
                      <a:pt x="885" y="1997"/>
                      <a:pt x="925" y="1997"/>
                    </a:cubicBezTo>
                    <a:cubicBezTo>
                      <a:pt x="1268" y="1997"/>
                      <a:pt x="1268" y="1997"/>
                      <a:pt x="1268" y="1997"/>
                    </a:cubicBezTo>
                    <a:cubicBezTo>
                      <a:pt x="1308" y="1997"/>
                      <a:pt x="1341" y="1965"/>
                      <a:pt x="1341" y="1925"/>
                    </a:cubicBezTo>
                    <a:cubicBezTo>
                      <a:pt x="1341" y="1690"/>
                      <a:pt x="1341" y="1690"/>
                      <a:pt x="1341" y="1690"/>
                    </a:cubicBezTo>
                    <a:cubicBezTo>
                      <a:pt x="1341" y="1650"/>
                      <a:pt x="1308" y="1617"/>
                      <a:pt x="1268" y="1617"/>
                    </a:cubicBezTo>
                    <a:cubicBezTo>
                      <a:pt x="1137" y="1617"/>
                      <a:pt x="1137" y="1617"/>
                      <a:pt x="1137" y="1617"/>
                    </a:cubicBezTo>
                    <a:cubicBezTo>
                      <a:pt x="1137" y="1455"/>
                      <a:pt x="1137" y="1455"/>
                      <a:pt x="1137" y="1455"/>
                    </a:cubicBezTo>
                    <a:cubicBezTo>
                      <a:pt x="1204" y="1440"/>
                      <a:pt x="1257" y="1388"/>
                      <a:pt x="1273" y="1322"/>
                    </a:cubicBezTo>
                    <a:cubicBezTo>
                      <a:pt x="1602" y="1322"/>
                      <a:pt x="1602" y="1322"/>
                      <a:pt x="1602" y="1322"/>
                    </a:cubicBezTo>
                    <a:cubicBezTo>
                      <a:pt x="1602" y="1377"/>
                      <a:pt x="1602" y="1377"/>
                      <a:pt x="1602" y="1377"/>
                    </a:cubicBezTo>
                    <a:cubicBezTo>
                      <a:pt x="1602" y="1417"/>
                      <a:pt x="1634" y="1449"/>
                      <a:pt x="1675" y="1449"/>
                    </a:cubicBezTo>
                    <a:cubicBezTo>
                      <a:pt x="2018" y="1449"/>
                      <a:pt x="2018" y="1449"/>
                      <a:pt x="2018" y="1449"/>
                    </a:cubicBezTo>
                    <a:cubicBezTo>
                      <a:pt x="2058" y="1449"/>
                      <a:pt x="2090" y="1417"/>
                      <a:pt x="2090" y="1377"/>
                    </a:cubicBezTo>
                    <a:cubicBezTo>
                      <a:pt x="2090" y="1142"/>
                      <a:pt x="2090" y="1142"/>
                      <a:pt x="2090" y="1142"/>
                    </a:cubicBezTo>
                    <a:cubicBezTo>
                      <a:pt x="2090" y="1102"/>
                      <a:pt x="2058" y="1069"/>
                      <a:pt x="2018" y="1069"/>
                    </a:cubicBezTo>
                    <a:cubicBezTo>
                      <a:pt x="1675" y="1069"/>
                      <a:pt x="1675" y="1069"/>
                      <a:pt x="1675" y="1069"/>
                    </a:cubicBezTo>
                    <a:cubicBezTo>
                      <a:pt x="1634" y="1069"/>
                      <a:pt x="1602" y="1102"/>
                      <a:pt x="1602" y="1142"/>
                    </a:cubicBezTo>
                    <a:cubicBezTo>
                      <a:pt x="1602" y="1242"/>
                      <a:pt x="1602" y="1242"/>
                      <a:pt x="1602" y="1242"/>
                    </a:cubicBezTo>
                    <a:cubicBezTo>
                      <a:pt x="1275" y="1242"/>
                      <a:pt x="1275" y="1242"/>
                      <a:pt x="1275" y="1242"/>
                    </a:cubicBezTo>
                    <a:cubicBezTo>
                      <a:pt x="1262" y="1176"/>
                      <a:pt x="1214" y="1122"/>
                      <a:pt x="1150" y="1103"/>
                    </a:cubicBezTo>
                    <a:cubicBezTo>
                      <a:pt x="1150" y="908"/>
                      <a:pt x="1150" y="908"/>
                      <a:pt x="1150" y="908"/>
                    </a:cubicBezTo>
                    <a:cubicBezTo>
                      <a:pt x="1538" y="908"/>
                      <a:pt x="1538" y="908"/>
                      <a:pt x="1538" y="908"/>
                    </a:cubicBezTo>
                    <a:cubicBezTo>
                      <a:pt x="1574" y="908"/>
                      <a:pt x="1603" y="879"/>
                      <a:pt x="1603" y="843"/>
                    </a:cubicBezTo>
                    <a:cubicBezTo>
                      <a:pt x="1603" y="690"/>
                      <a:pt x="1603" y="690"/>
                      <a:pt x="1603" y="690"/>
                    </a:cubicBezTo>
                    <a:cubicBezTo>
                      <a:pt x="1603" y="654"/>
                      <a:pt x="1574" y="625"/>
                      <a:pt x="1538" y="625"/>
                    </a:cubicBezTo>
                    <a:cubicBezTo>
                      <a:pt x="655" y="625"/>
                      <a:pt x="655" y="625"/>
                      <a:pt x="655" y="625"/>
                    </a:cubicBezTo>
                    <a:cubicBezTo>
                      <a:pt x="619" y="625"/>
                      <a:pt x="590" y="654"/>
                      <a:pt x="590" y="690"/>
                    </a:cubicBezTo>
                    <a:cubicBezTo>
                      <a:pt x="590" y="843"/>
                      <a:pt x="590" y="843"/>
                      <a:pt x="590" y="843"/>
                    </a:cubicBezTo>
                    <a:cubicBezTo>
                      <a:pt x="590" y="879"/>
                      <a:pt x="619" y="908"/>
                      <a:pt x="655" y="908"/>
                    </a:cubicBezTo>
                    <a:cubicBezTo>
                      <a:pt x="1043" y="908"/>
                      <a:pt x="1043" y="908"/>
                      <a:pt x="1043" y="908"/>
                    </a:cubicBezTo>
                    <a:cubicBezTo>
                      <a:pt x="1043" y="1103"/>
                      <a:pt x="1043" y="1103"/>
                      <a:pt x="1043" y="1103"/>
                    </a:cubicBezTo>
                    <a:cubicBezTo>
                      <a:pt x="980" y="1122"/>
                      <a:pt x="931" y="1176"/>
                      <a:pt x="918" y="1242"/>
                    </a:cubicBezTo>
                    <a:cubicBezTo>
                      <a:pt x="591" y="1242"/>
                      <a:pt x="591" y="1242"/>
                      <a:pt x="591" y="1242"/>
                    </a:cubicBezTo>
                    <a:cubicBezTo>
                      <a:pt x="591" y="1142"/>
                      <a:pt x="591" y="1142"/>
                      <a:pt x="591" y="1142"/>
                    </a:cubicBezTo>
                    <a:cubicBezTo>
                      <a:pt x="591" y="1102"/>
                      <a:pt x="559" y="1069"/>
                      <a:pt x="519" y="1069"/>
                    </a:cubicBezTo>
                    <a:cubicBezTo>
                      <a:pt x="176" y="1069"/>
                      <a:pt x="176" y="1069"/>
                      <a:pt x="176" y="1069"/>
                    </a:cubicBezTo>
                    <a:cubicBezTo>
                      <a:pt x="136" y="1069"/>
                      <a:pt x="103" y="1102"/>
                      <a:pt x="103" y="1142"/>
                    </a:cubicBezTo>
                    <a:cubicBezTo>
                      <a:pt x="103" y="1377"/>
                      <a:pt x="103" y="1377"/>
                      <a:pt x="103" y="1377"/>
                    </a:cubicBezTo>
                    <a:cubicBezTo>
                      <a:pt x="103" y="1417"/>
                      <a:pt x="136" y="1449"/>
                      <a:pt x="176" y="1449"/>
                    </a:cubicBezTo>
                    <a:close/>
                    <a:moveTo>
                      <a:pt x="1644" y="1142"/>
                    </a:moveTo>
                    <a:cubicBezTo>
                      <a:pt x="1644" y="1125"/>
                      <a:pt x="1658" y="1111"/>
                      <a:pt x="1675" y="1111"/>
                    </a:cubicBezTo>
                    <a:cubicBezTo>
                      <a:pt x="2018" y="1111"/>
                      <a:pt x="2018" y="1111"/>
                      <a:pt x="2018" y="1111"/>
                    </a:cubicBezTo>
                    <a:cubicBezTo>
                      <a:pt x="2034" y="1111"/>
                      <a:pt x="2048" y="1125"/>
                      <a:pt x="2048" y="1142"/>
                    </a:cubicBezTo>
                    <a:cubicBezTo>
                      <a:pt x="2048" y="1377"/>
                      <a:pt x="2048" y="1377"/>
                      <a:pt x="2048" y="1377"/>
                    </a:cubicBezTo>
                    <a:cubicBezTo>
                      <a:pt x="2048" y="1393"/>
                      <a:pt x="2034" y="1407"/>
                      <a:pt x="2018" y="1407"/>
                    </a:cubicBezTo>
                    <a:cubicBezTo>
                      <a:pt x="1675" y="1407"/>
                      <a:pt x="1675" y="1407"/>
                      <a:pt x="1675" y="1407"/>
                    </a:cubicBezTo>
                    <a:cubicBezTo>
                      <a:pt x="1658" y="1407"/>
                      <a:pt x="1644" y="1393"/>
                      <a:pt x="1644" y="1377"/>
                    </a:cubicBezTo>
                    <a:lnTo>
                      <a:pt x="1644" y="1142"/>
                    </a:lnTo>
                    <a:close/>
                    <a:moveTo>
                      <a:pt x="1464" y="715"/>
                    </a:moveTo>
                    <a:cubicBezTo>
                      <a:pt x="1492" y="715"/>
                      <a:pt x="1515" y="738"/>
                      <a:pt x="1515" y="766"/>
                    </a:cubicBezTo>
                    <a:cubicBezTo>
                      <a:pt x="1515" y="795"/>
                      <a:pt x="1492" y="818"/>
                      <a:pt x="1464" y="818"/>
                    </a:cubicBezTo>
                    <a:cubicBezTo>
                      <a:pt x="1436" y="818"/>
                      <a:pt x="1413" y="795"/>
                      <a:pt x="1413" y="766"/>
                    </a:cubicBezTo>
                    <a:cubicBezTo>
                      <a:pt x="1413" y="738"/>
                      <a:pt x="1436" y="715"/>
                      <a:pt x="1464" y="715"/>
                    </a:cubicBezTo>
                    <a:close/>
                    <a:moveTo>
                      <a:pt x="1268" y="1660"/>
                    </a:moveTo>
                    <a:cubicBezTo>
                      <a:pt x="1285" y="1660"/>
                      <a:pt x="1298" y="1673"/>
                      <a:pt x="1298" y="1690"/>
                    </a:cubicBezTo>
                    <a:cubicBezTo>
                      <a:pt x="1298" y="1925"/>
                      <a:pt x="1298" y="1925"/>
                      <a:pt x="1298" y="1925"/>
                    </a:cubicBezTo>
                    <a:cubicBezTo>
                      <a:pt x="1298" y="1942"/>
                      <a:pt x="1285" y="1955"/>
                      <a:pt x="1268" y="1955"/>
                    </a:cubicBezTo>
                    <a:cubicBezTo>
                      <a:pt x="925" y="1955"/>
                      <a:pt x="925" y="1955"/>
                      <a:pt x="925" y="1955"/>
                    </a:cubicBezTo>
                    <a:cubicBezTo>
                      <a:pt x="908" y="1955"/>
                      <a:pt x="895" y="1942"/>
                      <a:pt x="895" y="1925"/>
                    </a:cubicBezTo>
                    <a:cubicBezTo>
                      <a:pt x="895" y="1690"/>
                      <a:pt x="895" y="1690"/>
                      <a:pt x="895" y="1690"/>
                    </a:cubicBezTo>
                    <a:cubicBezTo>
                      <a:pt x="895" y="1673"/>
                      <a:pt x="908" y="1660"/>
                      <a:pt x="925" y="1660"/>
                    </a:cubicBezTo>
                    <a:lnTo>
                      <a:pt x="1268" y="1660"/>
                    </a:lnTo>
                    <a:close/>
                    <a:moveTo>
                      <a:pt x="1100" y="677"/>
                    </a:moveTo>
                    <a:cubicBezTo>
                      <a:pt x="1140" y="677"/>
                      <a:pt x="1140" y="677"/>
                      <a:pt x="1140" y="677"/>
                    </a:cubicBezTo>
                    <a:cubicBezTo>
                      <a:pt x="1140" y="717"/>
                      <a:pt x="1140" y="717"/>
                      <a:pt x="1140" y="717"/>
                    </a:cubicBezTo>
                    <a:cubicBezTo>
                      <a:pt x="1100" y="717"/>
                      <a:pt x="1100" y="717"/>
                      <a:pt x="1100" y="717"/>
                    </a:cubicBezTo>
                    <a:lnTo>
                      <a:pt x="1100" y="677"/>
                    </a:lnTo>
                    <a:close/>
                    <a:moveTo>
                      <a:pt x="1100" y="748"/>
                    </a:moveTo>
                    <a:cubicBezTo>
                      <a:pt x="1140" y="748"/>
                      <a:pt x="1140" y="748"/>
                      <a:pt x="1140" y="748"/>
                    </a:cubicBezTo>
                    <a:cubicBezTo>
                      <a:pt x="1140" y="788"/>
                      <a:pt x="1140" y="788"/>
                      <a:pt x="1140" y="788"/>
                    </a:cubicBezTo>
                    <a:cubicBezTo>
                      <a:pt x="1100" y="788"/>
                      <a:pt x="1100" y="788"/>
                      <a:pt x="1100" y="788"/>
                    </a:cubicBezTo>
                    <a:lnTo>
                      <a:pt x="1100" y="748"/>
                    </a:lnTo>
                    <a:close/>
                    <a:moveTo>
                      <a:pt x="1100" y="816"/>
                    </a:moveTo>
                    <a:cubicBezTo>
                      <a:pt x="1140" y="816"/>
                      <a:pt x="1140" y="816"/>
                      <a:pt x="1140" y="816"/>
                    </a:cubicBezTo>
                    <a:cubicBezTo>
                      <a:pt x="1140" y="856"/>
                      <a:pt x="1140" y="856"/>
                      <a:pt x="1140" y="856"/>
                    </a:cubicBezTo>
                    <a:cubicBezTo>
                      <a:pt x="1100" y="856"/>
                      <a:pt x="1100" y="856"/>
                      <a:pt x="1100" y="856"/>
                    </a:cubicBezTo>
                    <a:lnTo>
                      <a:pt x="1100" y="816"/>
                    </a:lnTo>
                    <a:close/>
                    <a:moveTo>
                      <a:pt x="1025" y="677"/>
                    </a:moveTo>
                    <a:cubicBezTo>
                      <a:pt x="1066" y="677"/>
                      <a:pt x="1066" y="677"/>
                      <a:pt x="1066" y="677"/>
                    </a:cubicBezTo>
                    <a:cubicBezTo>
                      <a:pt x="1066" y="717"/>
                      <a:pt x="1066" y="717"/>
                      <a:pt x="1066" y="717"/>
                    </a:cubicBezTo>
                    <a:cubicBezTo>
                      <a:pt x="1025" y="717"/>
                      <a:pt x="1025" y="717"/>
                      <a:pt x="1025" y="717"/>
                    </a:cubicBezTo>
                    <a:lnTo>
                      <a:pt x="1025" y="677"/>
                    </a:lnTo>
                    <a:close/>
                    <a:moveTo>
                      <a:pt x="1025" y="748"/>
                    </a:moveTo>
                    <a:cubicBezTo>
                      <a:pt x="1066" y="748"/>
                      <a:pt x="1066" y="748"/>
                      <a:pt x="1066" y="748"/>
                    </a:cubicBezTo>
                    <a:cubicBezTo>
                      <a:pt x="1066" y="788"/>
                      <a:pt x="1066" y="788"/>
                      <a:pt x="1066" y="788"/>
                    </a:cubicBezTo>
                    <a:cubicBezTo>
                      <a:pt x="1025" y="788"/>
                      <a:pt x="1025" y="788"/>
                      <a:pt x="1025" y="788"/>
                    </a:cubicBezTo>
                    <a:lnTo>
                      <a:pt x="1025" y="748"/>
                    </a:lnTo>
                    <a:close/>
                    <a:moveTo>
                      <a:pt x="693" y="856"/>
                    </a:moveTo>
                    <a:cubicBezTo>
                      <a:pt x="653" y="856"/>
                      <a:pt x="653" y="856"/>
                      <a:pt x="653" y="856"/>
                    </a:cubicBezTo>
                    <a:cubicBezTo>
                      <a:pt x="653" y="816"/>
                      <a:pt x="653" y="816"/>
                      <a:pt x="653" y="816"/>
                    </a:cubicBezTo>
                    <a:cubicBezTo>
                      <a:pt x="693" y="816"/>
                      <a:pt x="693" y="816"/>
                      <a:pt x="693" y="816"/>
                    </a:cubicBezTo>
                    <a:lnTo>
                      <a:pt x="693" y="856"/>
                    </a:lnTo>
                    <a:close/>
                    <a:moveTo>
                      <a:pt x="693" y="788"/>
                    </a:moveTo>
                    <a:cubicBezTo>
                      <a:pt x="653" y="788"/>
                      <a:pt x="653" y="788"/>
                      <a:pt x="653" y="788"/>
                    </a:cubicBezTo>
                    <a:cubicBezTo>
                      <a:pt x="653" y="748"/>
                      <a:pt x="653" y="748"/>
                      <a:pt x="653" y="748"/>
                    </a:cubicBezTo>
                    <a:cubicBezTo>
                      <a:pt x="693" y="748"/>
                      <a:pt x="693" y="748"/>
                      <a:pt x="693" y="748"/>
                    </a:cubicBezTo>
                    <a:lnTo>
                      <a:pt x="693" y="788"/>
                    </a:lnTo>
                    <a:close/>
                    <a:moveTo>
                      <a:pt x="693" y="717"/>
                    </a:moveTo>
                    <a:cubicBezTo>
                      <a:pt x="653" y="717"/>
                      <a:pt x="653" y="717"/>
                      <a:pt x="653" y="717"/>
                    </a:cubicBezTo>
                    <a:cubicBezTo>
                      <a:pt x="653" y="677"/>
                      <a:pt x="653" y="677"/>
                      <a:pt x="653" y="677"/>
                    </a:cubicBezTo>
                    <a:cubicBezTo>
                      <a:pt x="693" y="677"/>
                      <a:pt x="693" y="677"/>
                      <a:pt x="693" y="677"/>
                    </a:cubicBezTo>
                    <a:lnTo>
                      <a:pt x="693" y="717"/>
                    </a:lnTo>
                    <a:close/>
                    <a:moveTo>
                      <a:pt x="768" y="856"/>
                    </a:moveTo>
                    <a:cubicBezTo>
                      <a:pt x="727" y="856"/>
                      <a:pt x="727" y="856"/>
                      <a:pt x="727" y="856"/>
                    </a:cubicBezTo>
                    <a:cubicBezTo>
                      <a:pt x="727" y="816"/>
                      <a:pt x="727" y="816"/>
                      <a:pt x="727" y="816"/>
                    </a:cubicBezTo>
                    <a:cubicBezTo>
                      <a:pt x="768" y="816"/>
                      <a:pt x="768" y="816"/>
                      <a:pt x="768" y="816"/>
                    </a:cubicBezTo>
                    <a:lnTo>
                      <a:pt x="768" y="856"/>
                    </a:lnTo>
                    <a:close/>
                    <a:moveTo>
                      <a:pt x="768" y="788"/>
                    </a:moveTo>
                    <a:cubicBezTo>
                      <a:pt x="727" y="788"/>
                      <a:pt x="727" y="788"/>
                      <a:pt x="727" y="788"/>
                    </a:cubicBezTo>
                    <a:cubicBezTo>
                      <a:pt x="727" y="748"/>
                      <a:pt x="727" y="748"/>
                      <a:pt x="727" y="748"/>
                    </a:cubicBezTo>
                    <a:cubicBezTo>
                      <a:pt x="768" y="748"/>
                      <a:pt x="768" y="748"/>
                      <a:pt x="768" y="748"/>
                    </a:cubicBezTo>
                    <a:lnTo>
                      <a:pt x="768" y="788"/>
                    </a:lnTo>
                    <a:close/>
                    <a:moveTo>
                      <a:pt x="768" y="717"/>
                    </a:moveTo>
                    <a:cubicBezTo>
                      <a:pt x="727" y="717"/>
                      <a:pt x="727" y="717"/>
                      <a:pt x="727" y="717"/>
                    </a:cubicBezTo>
                    <a:cubicBezTo>
                      <a:pt x="727" y="677"/>
                      <a:pt x="727" y="677"/>
                      <a:pt x="727" y="677"/>
                    </a:cubicBezTo>
                    <a:cubicBezTo>
                      <a:pt x="768" y="677"/>
                      <a:pt x="768" y="677"/>
                      <a:pt x="768" y="677"/>
                    </a:cubicBezTo>
                    <a:lnTo>
                      <a:pt x="768" y="717"/>
                    </a:lnTo>
                    <a:close/>
                    <a:moveTo>
                      <a:pt x="842" y="856"/>
                    </a:moveTo>
                    <a:cubicBezTo>
                      <a:pt x="802" y="856"/>
                      <a:pt x="802" y="856"/>
                      <a:pt x="802" y="856"/>
                    </a:cubicBezTo>
                    <a:cubicBezTo>
                      <a:pt x="802" y="816"/>
                      <a:pt x="802" y="816"/>
                      <a:pt x="802" y="816"/>
                    </a:cubicBezTo>
                    <a:cubicBezTo>
                      <a:pt x="842" y="816"/>
                      <a:pt x="842" y="816"/>
                      <a:pt x="842" y="816"/>
                    </a:cubicBezTo>
                    <a:lnTo>
                      <a:pt x="842" y="856"/>
                    </a:lnTo>
                    <a:close/>
                    <a:moveTo>
                      <a:pt x="842" y="788"/>
                    </a:moveTo>
                    <a:cubicBezTo>
                      <a:pt x="802" y="788"/>
                      <a:pt x="802" y="788"/>
                      <a:pt x="802" y="788"/>
                    </a:cubicBezTo>
                    <a:cubicBezTo>
                      <a:pt x="802" y="748"/>
                      <a:pt x="802" y="748"/>
                      <a:pt x="802" y="748"/>
                    </a:cubicBezTo>
                    <a:cubicBezTo>
                      <a:pt x="842" y="748"/>
                      <a:pt x="842" y="748"/>
                      <a:pt x="842" y="748"/>
                    </a:cubicBezTo>
                    <a:lnTo>
                      <a:pt x="842" y="788"/>
                    </a:lnTo>
                    <a:close/>
                    <a:moveTo>
                      <a:pt x="842" y="717"/>
                    </a:moveTo>
                    <a:cubicBezTo>
                      <a:pt x="802" y="717"/>
                      <a:pt x="802" y="717"/>
                      <a:pt x="802" y="717"/>
                    </a:cubicBezTo>
                    <a:cubicBezTo>
                      <a:pt x="802" y="677"/>
                      <a:pt x="802" y="677"/>
                      <a:pt x="802" y="677"/>
                    </a:cubicBezTo>
                    <a:cubicBezTo>
                      <a:pt x="842" y="677"/>
                      <a:pt x="842" y="677"/>
                      <a:pt x="842" y="677"/>
                    </a:cubicBezTo>
                    <a:lnTo>
                      <a:pt x="842" y="717"/>
                    </a:lnTo>
                    <a:close/>
                    <a:moveTo>
                      <a:pt x="917" y="856"/>
                    </a:moveTo>
                    <a:cubicBezTo>
                      <a:pt x="877" y="856"/>
                      <a:pt x="877" y="856"/>
                      <a:pt x="877" y="856"/>
                    </a:cubicBezTo>
                    <a:cubicBezTo>
                      <a:pt x="877" y="816"/>
                      <a:pt x="877" y="816"/>
                      <a:pt x="877" y="816"/>
                    </a:cubicBezTo>
                    <a:cubicBezTo>
                      <a:pt x="917" y="816"/>
                      <a:pt x="917" y="816"/>
                      <a:pt x="917" y="816"/>
                    </a:cubicBezTo>
                    <a:lnTo>
                      <a:pt x="917" y="856"/>
                    </a:lnTo>
                    <a:close/>
                    <a:moveTo>
                      <a:pt x="917" y="788"/>
                    </a:moveTo>
                    <a:cubicBezTo>
                      <a:pt x="877" y="788"/>
                      <a:pt x="877" y="788"/>
                      <a:pt x="877" y="788"/>
                    </a:cubicBezTo>
                    <a:cubicBezTo>
                      <a:pt x="877" y="748"/>
                      <a:pt x="877" y="748"/>
                      <a:pt x="877" y="748"/>
                    </a:cubicBezTo>
                    <a:cubicBezTo>
                      <a:pt x="917" y="748"/>
                      <a:pt x="917" y="748"/>
                      <a:pt x="917" y="748"/>
                    </a:cubicBezTo>
                    <a:lnTo>
                      <a:pt x="917" y="788"/>
                    </a:lnTo>
                    <a:close/>
                    <a:moveTo>
                      <a:pt x="917" y="717"/>
                    </a:moveTo>
                    <a:cubicBezTo>
                      <a:pt x="877" y="717"/>
                      <a:pt x="877" y="717"/>
                      <a:pt x="877" y="717"/>
                    </a:cubicBezTo>
                    <a:cubicBezTo>
                      <a:pt x="877" y="677"/>
                      <a:pt x="877" y="677"/>
                      <a:pt x="877" y="677"/>
                    </a:cubicBezTo>
                    <a:cubicBezTo>
                      <a:pt x="917" y="677"/>
                      <a:pt x="917" y="677"/>
                      <a:pt x="917" y="677"/>
                    </a:cubicBezTo>
                    <a:lnTo>
                      <a:pt x="917" y="717"/>
                    </a:lnTo>
                    <a:close/>
                    <a:moveTo>
                      <a:pt x="992" y="856"/>
                    </a:moveTo>
                    <a:cubicBezTo>
                      <a:pt x="951" y="856"/>
                      <a:pt x="951" y="856"/>
                      <a:pt x="951" y="856"/>
                    </a:cubicBezTo>
                    <a:cubicBezTo>
                      <a:pt x="951" y="816"/>
                      <a:pt x="951" y="816"/>
                      <a:pt x="951" y="816"/>
                    </a:cubicBezTo>
                    <a:cubicBezTo>
                      <a:pt x="992" y="816"/>
                      <a:pt x="992" y="816"/>
                      <a:pt x="992" y="816"/>
                    </a:cubicBezTo>
                    <a:lnTo>
                      <a:pt x="992" y="856"/>
                    </a:lnTo>
                    <a:close/>
                    <a:moveTo>
                      <a:pt x="992" y="788"/>
                    </a:moveTo>
                    <a:cubicBezTo>
                      <a:pt x="951" y="788"/>
                      <a:pt x="951" y="788"/>
                      <a:pt x="951" y="788"/>
                    </a:cubicBezTo>
                    <a:cubicBezTo>
                      <a:pt x="951" y="748"/>
                      <a:pt x="951" y="748"/>
                      <a:pt x="951" y="748"/>
                    </a:cubicBezTo>
                    <a:cubicBezTo>
                      <a:pt x="992" y="748"/>
                      <a:pt x="992" y="748"/>
                      <a:pt x="992" y="748"/>
                    </a:cubicBezTo>
                    <a:lnTo>
                      <a:pt x="992" y="788"/>
                    </a:lnTo>
                    <a:close/>
                    <a:moveTo>
                      <a:pt x="992" y="717"/>
                    </a:moveTo>
                    <a:cubicBezTo>
                      <a:pt x="951" y="717"/>
                      <a:pt x="951" y="717"/>
                      <a:pt x="951" y="717"/>
                    </a:cubicBezTo>
                    <a:cubicBezTo>
                      <a:pt x="951" y="677"/>
                      <a:pt x="951" y="677"/>
                      <a:pt x="951" y="677"/>
                    </a:cubicBezTo>
                    <a:cubicBezTo>
                      <a:pt x="992" y="677"/>
                      <a:pt x="992" y="677"/>
                      <a:pt x="992" y="677"/>
                    </a:cubicBezTo>
                    <a:lnTo>
                      <a:pt x="992" y="717"/>
                    </a:lnTo>
                    <a:close/>
                    <a:moveTo>
                      <a:pt x="1025" y="856"/>
                    </a:moveTo>
                    <a:cubicBezTo>
                      <a:pt x="1025" y="816"/>
                      <a:pt x="1025" y="816"/>
                      <a:pt x="1025" y="816"/>
                    </a:cubicBezTo>
                    <a:cubicBezTo>
                      <a:pt x="1066" y="816"/>
                      <a:pt x="1066" y="816"/>
                      <a:pt x="1066" y="816"/>
                    </a:cubicBezTo>
                    <a:cubicBezTo>
                      <a:pt x="1066" y="856"/>
                      <a:pt x="1066" y="856"/>
                      <a:pt x="1066" y="856"/>
                    </a:cubicBezTo>
                    <a:lnTo>
                      <a:pt x="1025" y="856"/>
                    </a:lnTo>
                    <a:close/>
                    <a:moveTo>
                      <a:pt x="145" y="1142"/>
                    </a:moveTo>
                    <a:cubicBezTo>
                      <a:pt x="145" y="1125"/>
                      <a:pt x="159" y="1111"/>
                      <a:pt x="176" y="1111"/>
                    </a:cubicBezTo>
                    <a:cubicBezTo>
                      <a:pt x="519" y="1111"/>
                      <a:pt x="519" y="1111"/>
                      <a:pt x="519" y="1111"/>
                    </a:cubicBezTo>
                    <a:cubicBezTo>
                      <a:pt x="535" y="1111"/>
                      <a:pt x="549" y="1125"/>
                      <a:pt x="549" y="1142"/>
                    </a:cubicBezTo>
                    <a:cubicBezTo>
                      <a:pt x="549" y="1377"/>
                      <a:pt x="549" y="1377"/>
                      <a:pt x="549" y="1377"/>
                    </a:cubicBezTo>
                    <a:cubicBezTo>
                      <a:pt x="549" y="1393"/>
                      <a:pt x="535" y="1407"/>
                      <a:pt x="519" y="1407"/>
                    </a:cubicBezTo>
                    <a:cubicBezTo>
                      <a:pt x="176" y="1407"/>
                      <a:pt x="176" y="1407"/>
                      <a:pt x="176" y="1407"/>
                    </a:cubicBezTo>
                    <a:cubicBezTo>
                      <a:pt x="159" y="1407"/>
                      <a:pt x="145" y="1393"/>
                      <a:pt x="145" y="1377"/>
                    </a:cubicBezTo>
                    <a:lnTo>
                      <a:pt x="145" y="1142"/>
                    </a:lnTo>
                    <a:close/>
                    <a:moveTo>
                      <a:pt x="596" y="1488"/>
                    </a:moveTo>
                    <a:cubicBezTo>
                      <a:pt x="589" y="1480"/>
                      <a:pt x="576" y="1474"/>
                      <a:pt x="566" y="1474"/>
                    </a:cubicBezTo>
                    <a:cubicBezTo>
                      <a:pt x="128" y="1474"/>
                      <a:pt x="128" y="1474"/>
                      <a:pt x="128" y="1474"/>
                    </a:cubicBezTo>
                    <a:cubicBezTo>
                      <a:pt x="118" y="1474"/>
                      <a:pt x="105" y="1480"/>
                      <a:pt x="99" y="1488"/>
                    </a:cubicBezTo>
                    <a:cubicBezTo>
                      <a:pt x="12" y="1590"/>
                      <a:pt x="12" y="1590"/>
                      <a:pt x="12" y="1590"/>
                    </a:cubicBezTo>
                    <a:cubicBezTo>
                      <a:pt x="5" y="1598"/>
                      <a:pt x="0" y="1612"/>
                      <a:pt x="0" y="1622"/>
                    </a:cubicBezTo>
                    <a:cubicBezTo>
                      <a:pt x="0" y="1630"/>
                      <a:pt x="0" y="1630"/>
                      <a:pt x="0" y="1630"/>
                    </a:cubicBezTo>
                    <a:cubicBezTo>
                      <a:pt x="0" y="1640"/>
                      <a:pt x="8" y="1649"/>
                      <a:pt x="18" y="1649"/>
                    </a:cubicBezTo>
                    <a:cubicBezTo>
                      <a:pt x="676" y="1649"/>
                      <a:pt x="676" y="1649"/>
                      <a:pt x="676" y="1649"/>
                    </a:cubicBezTo>
                    <a:cubicBezTo>
                      <a:pt x="686" y="1649"/>
                      <a:pt x="694" y="1640"/>
                      <a:pt x="694" y="1630"/>
                    </a:cubicBezTo>
                    <a:cubicBezTo>
                      <a:pt x="694" y="1622"/>
                      <a:pt x="694" y="1622"/>
                      <a:pt x="694" y="1622"/>
                    </a:cubicBezTo>
                    <a:cubicBezTo>
                      <a:pt x="694" y="1612"/>
                      <a:pt x="689" y="1598"/>
                      <a:pt x="683" y="1590"/>
                    </a:cubicBezTo>
                    <a:lnTo>
                      <a:pt x="596" y="1488"/>
                    </a:lnTo>
                    <a:close/>
                  </a:path>
                </a:pathLst>
              </a:custGeom>
              <a:grpFill/>
              <a:ln>
                <a:noFill/>
              </a:ln>
            </p:spPr>
            <p:txBody>
              <a:bodyPr vert="horz" wrap="square" lIns="91440" tIns="45720" rIns="91440" bIns="45720" numCol="1" anchor="t" anchorCtr="0" compatLnSpc="1">
                <a:prstTxWarp prst="textNoShape">
                  <a:avLst/>
                </a:prstTxWarp>
              </a:bodyPr>
              <a:lstStyle/>
              <a:p>
                <a:endParaRPr lang="en-US" sz="1200" dirty="0"/>
              </a:p>
            </p:txBody>
          </p:sp>
          <p:sp>
            <p:nvSpPr>
              <p:cNvPr id="178" name="Freeform 86"/>
              <p:cNvSpPr>
                <a:spLocks noEditPoints="1"/>
              </p:cNvSpPr>
              <p:nvPr/>
            </p:nvSpPr>
            <p:spPr bwMode="black">
              <a:xfrm>
                <a:off x="3422650" y="3873500"/>
                <a:ext cx="168275" cy="142875"/>
              </a:xfrm>
              <a:custGeom>
                <a:avLst/>
                <a:gdLst>
                  <a:gd name="T0" fmla="*/ 682 w 694"/>
                  <a:gd name="T1" fmla="*/ 58 h 588"/>
                  <a:gd name="T2" fmla="*/ 694 w 694"/>
                  <a:gd name="T3" fmla="*/ 26 h 588"/>
                  <a:gd name="T4" fmla="*/ 694 w 694"/>
                  <a:gd name="T5" fmla="*/ 18 h 588"/>
                  <a:gd name="T6" fmla="*/ 676 w 694"/>
                  <a:gd name="T7" fmla="*/ 0 h 588"/>
                  <a:gd name="T8" fmla="*/ 18 w 694"/>
                  <a:gd name="T9" fmla="*/ 0 h 588"/>
                  <a:gd name="T10" fmla="*/ 0 w 694"/>
                  <a:gd name="T11" fmla="*/ 18 h 588"/>
                  <a:gd name="T12" fmla="*/ 0 w 694"/>
                  <a:gd name="T13" fmla="*/ 26 h 588"/>
                  <a:gd name="T14" fmla="*/ 11 w 694"/>
                  <a:gd name="T15" fmla="*/ 58 h 588"/>
                  <a:gd name="T16" fmla="*/ 98 w 694"/>
                  <a:gd name="T17" fmla="*/ 160 h 588"/>
                  <a:gd name="T18" fmla="*/ 128 w 694"/>
                  <a:gd name="T19" fmla="*/ 174 h 588"/>
                  <a:gd name="T20" fmla="*/ 565 w 694"/>
                  <a:gd name="T21" fmla="*/ 174 h 588"/>
                  <a:gd name="T22" fmla="*/ 595 w 694"/>
                  <a:gd name="T23" fmla="*/ 160 h 588"/>
                  <a:gd name="T24" fmla="*/ 682 w 694"/>
                  <a:gd name="T25" fmla="*/ 58 h 588"/>
                  <a:gd name="T26" fmla="*/ 387 w 694"/>
                  <a:gd name="T27" fmla="*/ 588 h 588"/>
                  <a:gd name="T28" fmla="*/ 387 w 694"/>
                  <a:gd name="T29" fmla="*/ 579 h 588"/>
                  <a:gd name="T30" fmla="*/ 518 w 694"/>
                  <a:gd name="T31" fmla="*/ 579 h 588"/>
                  <a:gd name="T32" fmla="*/ 591 w 694"/>
                  <a:gd name="T33" fmla="*/ 507 h 588"/>
                  <a:gd name="T34" fmla="*/ 591 w 694"/>
                  <a:gd name="T35" fmla="*/ 272 h 588"/>
                  <a:gd name="T36" fmla="*/ 518 w 694"/>
                  <a:gd name="T37" fmla="*/ 199 h 588"/>
                  <a:gd name="T38" fmla="*/ 175 w 694"/>
                  <a:gd name="T39" fmla="*/ 199 h 588"/>
                  <a:gd name="T40" fmla="*/ 103 w 694"/>
                  <a:gd name="T41" fmla="*/ 272 h 588"/>
                  <a:gd name="T42" fmla="*/ 103 w 694"/>
                  <a:gd name="T43" fmla="*/ 507 h 588"/>
                  <a:gd name="T44" fmla="*/ 175 w 694"/>
                  <a:gd name="T45" fmla="*/ 579 h 588"/>
                  <a:gd name="T46" fmla="*/ 307 w 694"/>
                  <a:gd name="T47" fmla="*/ 579 h 588"/>
                  <a:gd name="T48" fmla="*/ 307 w 694"/>
                  <a:gd name="T49" fmla="*/ 588 h 588"/>
                  <a:gd name="T50" fmla="*/ 387 w 694"/>
                  <a:gd name="T51" fmla="*/ 588 h 588"/>
                  <a:gd name="T52" fmla="*/ 175 w 694"/>
                  <a:gd name="T53" fmla="*/ 537 h 588"/>
                  <a:gd name="T54" fmla="*/ 145 w 694"/>
                  <a:gd name="T55" fmla="*/ 507 h 588"/>
                  <a:gd name="T56" fmla="*/ 145 w 694"/>
                  <a:gd name="T57" fmla="*/ 272 h 588"/>
                  <a:gd name="T58" fmla="*/ 175 w 694"/>
                  <a:gd name="T59" fmla="*/ 242 h 588"/>
                  <a:gd name="T60" fmla="*/ 518 w 694"/>
                  <a:gd name="T61" fmla="*/ 242 h 588"/>
                  <a:gd name="T62" fmla="*/ 549 w 694"/>
                  <a:gd name="T63" fmla="*/ 272 h 588"/>
                  <a:gd name="T64" fmla="*/ 549 w 694"/>
                  <a:gd name="T65" fmla="*/ 507 h 588"/>
                  <a:gd name="T66" fmla="*/ 518 w 694"/>
                  <a:gd name="T67" fmla="*/ 537 h 588"/>
                  <a:gd name="T68" fmla="*/ 175 w 694"/>
                  <a:gd name="T69" fmla="*/ 537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4" h="588">
                    <a:moveTo>
                      <a:pt x="682" y="58"/>
                    </a:moveTo>
                    <a:cubicBezTo>
                      <a:pt x="689" y="51"/>
                      <a:pt x="694" y="36"/>
                      <a:pt x="694" y="26"/>
                    </a:cubicBezTo>
                    <a:cubicBezTo>
                      <a:pt x="694" y="18"/>
                      <a:pt x="694" y="18"/>
                      <a:pt x="694" y="18"/>
                    </a:cubicBezTo>
                    <a:cubicBezTo>
                      <a:pt x="694" y="8"/>
                      <a:pt x="686" y="0"/>
                      <a:pt x="676" y="0"/>
                    </a:cubicBezTo>
                    <a:cubicBezTo>
                      <a:pt x="18" y="0"/>
                      <a:pt x="18" y="0"/>
                      <a:pt x="18" y="0"/>
                    </a:cubicBezTo>
                    <a:cubicBezTo>
                      <a:pt x="8" y="0"/>
                      <a:pt x="0" y="8"/>
                      <a:pt x="0" y="18"/>
                    </a:cubicBezTo>
                    <a:cubicBezTo>
                      <a:pt x="0" y="26"/>
                      <a:pt x="0" y="26"/>
                      <a:pt x="0" y="26"/>
                    </a:cubicBezTo>
                    <a:cubicBezTo>
                      <a:pt x="0" y="36"/>
                      <a:pt x="5" y="51"/>
                      <a:pt x="11" y="58"/>
                    </a:cubicBezTo>
                    <a:cubicBezTo>
                      <a:pt x="98" y="160"/>
                      <a:pt x="98" y="160"/>
                      <a:pt x="98" y="160"/>
                    </a:cubicBezTo>
                    <a:cubicBezTo>
                      <a:pt x="105" y="168"/>
                      <a:pt x="118" y="174"/>
                      <a:pt x="128" y="174"/>
                    </a:cubicBezTo>
                    <a:cubicBezTo>
                      <a:pt x="565" y="174"/>
                      <a:pt x="565" y="174"/>
                      <a:pt x="565" y="174"/>
                    </a:cubicBezTo>
                    <a:cubicBezTo>
                      <a:pt x="575" y="174"/>
                      <a:pt x="589" y="168"/>
                      <a:pt x="595" y="160"/>
                    </a:cubicBezTo>
                    <a:lnTo>
                      <a:pt x="682" y="58"/>
                    </a:lnTo>
                    <a:close/>
                    <a:moveTo>
                      <a:pt x="387" y="588"/>
                    </a:moveTo>
                    <a:cubicBezTo>
                      <a:pt x="387" y="582"/>
                      <a:pt x="387" y="579"/>
                      <a:pt x="387" y="579"/>
                    </a:cubicBezTo>
                    <a:cubicBezTo>
                      <a:pt x="518" y="579"/>
                      <a:pt x="518" y="579"/>
                      <a:pt x="518" y="579"/>
                    </a:cubicBezTo>
                    <a:cubicBezTo>
                      <a:pt x="558" y="579"/>
                      <a:pt x="591" y="547"/>
                      <a:pt x="591" y="507"/>
                    </a:cubicBezTo>
                    <a:cubicBezTo>
                      <a:pt x="591" y="272"/>
                      <a:pt x="591" y="272"/>
                      <a:pt x="591" y="272"/>
                    </a:cubicBezTo>
                    <a:cubicBezTo>
                      <a:pt x="591" y="232"/>
                      <a:pt x="558" y="199"/>
                      <a:pt x="518" y="199"/>
                    </a:cubicBezTo>
                    <a:cubicBezTo>
                      <a:pt x="175" y="199"/>
                      <a:pt x="175" y="199"/>
                      <a:pt x="175" y="199"/>
                    </a:cubicBezTo>
                    <a:cubicBezTo>
                      <a:pt x="135" y="199"/>
                      <a:pt x="103" y="232"/>
                      <a:pt x="103" y="272"/>
                    </a:cubicBezTo>
                    <a:cubicBezTo>
                      <a:pt x="103" y="507"/>
                      <a:pt x="103" y="507"/>
                      <a:pt x="103" y="507"/>
                    </a:cubicBezTo>
                    <a:cubicBezTo>
                      <a:pt x="103" y="547"/>
                      <a:pt x="135" y="579"/>
                      <a:pt x="175" y="579"/>
                    </a:cubicBezTo>
                    <a:cubicBezTo>
                      <a:pt x="307" y="579"/>
                      <a:pt x="307" y="579"/>
                      <a:pt x="307" y="579"/>
                    </a:cubicBezTo>
                    <a:cubicBezTo>
                      <a:pt x="307" y="579"/>
                      <a:pt x="307" y="582"/>
                      <a:pt x="307" y="588"/>
                    </a:cubicBezTo>
                    <a:lnTo>
                      <a:pt x="387" y="588"/>
                    </a:lnTo>
                    <a:close/>
                    <a:moveTo>
                      <a:pt x="175" y="537"/>
                    </a:moveTo>
                    <a:cubicBezTo>
                      <a:pt x="159" y="537"/>
                      <a:pt x="145" y="523"/>
                      <a:pt x="145" y="507"/>
                    </a:cubicBezTo>
                    <a:cubicBezTo>
                      <a:pt x="145" y="272"/>
                      <a:pt x="145" y="272"/>
                      <a:pt x="145" y="272"/>
                    </a:cubicBezTo>
                    <a:cubicBezTo>
                      <a:pt x="145" y="255"/>
                      <a:pt x="159" y="242"/>
                      <a:pt x="175" y="242"/>
                    </a:cubicBezTo>
                    <a:cubicBezTo>
                      <a:pt x="518" y="242"/>
                      <a:pt x="518" y="242"/>
                      <a:pt x="518" y="242"/>
                    </a:cubicBezTo>
                    <a:cubicBezTo>
                      <a:pt x="535" y="242"/>
                      <a:pt x="549" y="255"/>
                      <a:pt x="549" y="272"/>
                    </a:cubicBezTo>
                    <a:cubicBezTo>
                      <a:pt x="549" y="507"/>
                      <a:pt x="549" y="507"/>
                      <a:pt x="549" y="507"/>
                    </a:cubicBezTo>
                    <a:cubicBezTo>
                      <a:pt x="549" y="523"/>
                      <a:pt x="535" y="537"/>
                      <a:pt x="518" y="537"/>
                    </a:cubicBezTo>
                    <a:lnTo>
                      <a:pt x="175" y="537"/>
                    </a:lnTo>
                    <a:close/>
                  </a:path>
                </a:pathLst>
              </a:custGeom>
              <a:grpFill/>
              <a:ln>
                <a:noFill/>
              </a:ln>
            </p:spPr>
            <p:txBody>
              <a:bodyPr vert="horz" wrap="square" lIns="91440" tIns="45720" rIns="91440" bIns="45720" numCol="1" anchor="t" anchorCtr="0" compatLnSpc="1">
                <a:prstTxWarp prst="textNoShape">
                  <a:avLst/>
                </a:prstTxWarp>
              </a:bodyPr>
              <a:lstStyle/>
              <a:p>
                <a:endParaRPr lang="en-US" sz="1200" dirty="0"/>
              </a:p>
            </p:txBody>
          </p:sp>
        </p:grpSp>
        <p:grpSp>
          <p:nvGrpSpPr>
            <p:cNvPr id="148" name="Group 63"/>
            <p:cNvGrpSpPr/>
            <p:nvPr/>
          </p:nvGrpSpPr>
          <p:grpSpPr bwMode="black">
            <a:xfrm>
              <a:off x="9032411" y="2970520"/>
              <a:ext cx="800308" cy="710232"/>
              <a:chOff x="2462213" y="1598613"/>
              <a:chExt cx="4222750" cy="3667125"/>
            </a:xfrm>
          </p:grpSpPr>
          <p:sp>
            <p:nvSpPr>
              <p:cNvPr id="151" name="Rectangle 6"/>
              <p:cNvSpPr>
                <a:spLocks noChangeArrowheads="1"/>
              </p:cNvSpPr>
              <p:nvPr/>
            </p:nvSpPr>
            <p:spPr bwMode="black">
              <a:xfrm>
                <a:off x="5564188" y="3346451"/>
                <a:ext cx="115888" cy="49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52" name="Rectangle 7"/>
              <p:cNvSpPr>
                <a:spLocks noChangeArrowheads="1"/>
              </p:cNvSpPr>
              <p:nvPr/>
            </p:nvSpPr>
            <p:spPr bwMode="black">
              <a:xfrm>
                <a:off x="5795963" y="3346451"/>
                <a:ext cx="112713" cy="49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53" name="Rectangle 8"/>
              <p:cNvSpPr>
                <a:spLocks noChangeArrowheads="1"/>
              </p:cNvSpPr>
              <p:nvPr/>
            </p:nvSpPr>
            <p:spPr bwMode="black">
              <a:xfrm>
                <a:off x="3092451" y="3346451"/>
                <a:ext cx="115888" cy="49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54" name="Rectangle 9"/>
              <p:cNvSpPr>
                <a:spLocks noChangeArrowheads="1"/>
              </p:cNvSpPr>
              <p:nvPr/>
            </p:nvSpPr>
            <p:spPr bwMode="black">
              <a:xfrm>
                <a:off x="3324226" y="3346451"/>
                <a:ext cx="117475" cy="49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55" name="Freeform 10"/>
              <p:cNvSpPr>
                <a:spLocks/>
              </p:cNvSpPr>
              <p:nvPr/>
            </p:nvSpPr>
            <p:spPr bwMode="black">
              <a:xfrm>
                <a:off x="3902076" y="2506663"/>
                <a:ext cx="101600" cy="123825"/>
              </a:xfrm>
              <a:custGeom>
                <a:avLst/>
                <a:gdLst>
                  <a:gd name="T0" fmla="*/ 36 w 64"/>
                  <a:gd name="T1" fmla="*/ 78 h 78"/>
                  <a:gd name="T2" fmla="*/ 64 w 64"/>
                  <a:gd name="T3" fmla="*/ 64 h 78"/>
                  <a:gd name="T4" fmla="*/ 26 w 64"/>
                  <a:gd name="T5" fmla="*/ 0 h 78"/>
                  <a:gd name="T6" fmla="*/ 0 w 64"/>
                  <a:gd name="T7" fmla="*/ 17 h 78"/>
                  <a:gd name="T8" fmla="*/ 36 w 64"/>
                  <a:gd name="T9" fmla="*/ 78 h 78"/>
                </a:gdLst>
                <a:ahLst/>
                <a:cxnLst>
                  <a:cxn ang="0">
                    <a:pos x="T0" y="T1"/>
                  </a:cxn>
                  <a:cxn ang="0">
                    <a:pos x="T2" y="T3"/>
                  </a:cxn>
                  <a:cxn ang="0">
                    <a:pos x="T4" y="T5"/>
                  </a:cxn>
                  <a:cxn ang="0">
                    <a:pos x="T6" y="T7"/>
                  </a:cxn>
                  <a:cxn ang="0">
                    <a:pos x="T8" y="T9"/>
                  </a:cxn>
                </a:cxnLst>
                <a:rect l="0" t="0" r="r" b="b"/>
                <a:pathLst>
                  <a:path w="64" h="78">
                    <a:moveTo>
                      <a:pt x="36" y="78"/>
                    </a:moveTo>
                    <a:lnTo>
                      <a:pt x="64" y="64"/>
                    </a:lnTo>
                    <a:lnTo>
                      <a:pt x="26" y="0"/>
                    </a:lnTo>
                    <a:lnTo>
                      <a:pt x="0" y="17"/>
                    </a:lnTo>
                    <a:lnTo>
                      <a:pt x="3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56" name="Freeform 11"/>
              <p:cNvSpPr>
                <a:spLocks/>
              </p:cNvSpPr>
              <p:nvPr/>
            </p:nvSpPr>
            <p:spPr bwMode="black">
              <a:xfrm>
                <a:off x="4017963" y="2709863"/>
                <a:ext cx="98425" cy="123825"/>
              </a:xfrm>
              <a:custGeom>
                <a:avLst/>
                <a:gdLst>
                  <a:gd name="T0" fmla="*/ 36 w 62"/>
                  <a:gd name="T1" fmla="*/ 78 h 78"/>
                  <a:gd name="T2" fmla="*/ 62 w 62"/>
                  <a:gd name="T3" fmla="*/ 61 h 78"/>
                  <a:gd name="T4" fmla="*/ 26 w 62"/>
                  <a:gd name="T5" fmla="*/ 0 h 78"/>
                  <a:gd name="T6" fmla="*/ 0 w 62"/>
                  <a:gd name="T7" fmla="*/ 14 h 78"/>
                  <a:gd name="T8" fmla="*/ 36 w 62"/>
                  <a:gd name="T9" fmla="*/ 78 h 78"/>
                </a:gdLst>
                <a:ahLst/>
                <a:cxnLst>
                  <a:cxn ang="0">
                    <a:pos x="T0" y="T1"/>
                  </a:cxn>
                  <a:cxn ang="0">
                    <a:pos x="T2" y="T3"/>
                  </a:cxn>
                  <a:cxn ang="0">
                    <a:pos x="T4" y="T5"/>
                  </a:cxn>
                  <a:cxn ang="0">
                    <a:pos x="T6" y="T7"/>
                  </a:cxn>
                  <a:cxn ang="0">
                    <a:pos x="T8" y="T9"/>
                  </a:cxn>
                </a:cxnLst>
                <a:rect l="0" t="0" r="r" b="b"/>
                <a:pathLst>
                  <a:path w="62" h="78">
                    <a:moveTo>
                      <a:pt x="36" y="78"/>
                    </a:moveTo>
                    <a:lnTo>
                      <a:pt x="62" y="61"/>
                    </a:lnTo>
                    <a:lnTo>
                      <a:pt x="26" y="0"/>
                    </a:lnTo>
                    <a:lnTo>
                      <a:pt x="0" y="14"/>
                    </a:lnTo>
                    <a:lnTo>
                      <a:pt x="3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57" name="Freeform 12"/>
              <p:cNvSpPr>
                <a:spLocks/>
              </p:cNvSpPr>
              <p:nvPr/>
            </p:nvSpPr>
            <p:spPr bwMode="black">
              <a:xfrm>
                <a:off x="4873626" y="2709863"/>
                <a:ext cx="98425" cy="123825"/>
              </a:xfrm>
              <a:custGeom>
                <a:avLst/>
                <a:gdLst>
                  <a:gd name="T0" fmla="*/ 26 w 62"/>
                  <a:gd name="T1" fmla="*/ 78 h 78"/>
                  <a:gd name="T2" fmla="*/ 62 w 62"/>
                  <a:gd name="T3" fmla="*/ 14 h 78"/>
                  <a:gd name="T4" fmla="*/ 36 w 62"/>
                  <a:gd name="T5" fmla="*/ 0 h 78"/>
                  <a:gd name="T6" fmla="*/ 0 w 62"/>
                  <a:gd name="T7" fmla="*/ 61 h 78"/>
                  <a:gd name="T8" fmla="*/ 26 w 62"/>
                  <a:gd name="T9" fmla="*/ 78 h 78"/>
                </a:gdLst>
                <a:ahLst/>
                <a:cxnLst>
                  <a:cxn ang="0">
                    <a:pos x="T0" y="T1"/>
                  </a:cxn>
                  <a:cxn ang="0">
                    <a:pos x="T2" y="T3"/>
                  </a:cxn>
                  <a:cxn ang="0">
                    <a:pos x="T4" y="T5"/>
                  </a:cxn>
                  <a:cxn ang="0">
                    <a:pos x="T6" y="T7"/>
                  </a:cxn>
                  <a:cxn ang="0">
                    <a:pos x="T8" y="T9"/>
                  </a:cxn>
                </a:cxnLst>
                <a:rect l="0" t="0" r="r" b="b"/>
                <a:pathLst>
                  <a:path w="62" h="78">
                    <a:moveTo>
                      <a:pt x="26" y="78"/>
                    </a:moveTo>
                    <a:lnTo>
                      <a:pt x="62" y="14"/>
                    </a:lnTo>
                    <a:lnTo>
                      <a:pt x="36" y="0"/>
                    </a:lnTo>
                    <a:lnTo>
                      <a:pt x="0" y="61"/>
                    </a:lnTo>
                    <a:lnTo>
                      <a:pt x="2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58" name="Freeform 13"/>
              <p:cNvSpPr>
                <a:spLocks/>
              </p:cNvSpPr>
              <p:nvPr/>
            </p:nvSpPr>
            <p:spPr bwMode="black">
              <a:xfrm>
                <a:off x="4989513" y="2506663"/>
                <a:ext cx="98425" cy="123825"/>
              </a:xfrm>
              <a:custGeom>
                <a:avLst/>
                <a:gdLst>
                  <a:gd name="T0" fmla="*/ 26 w 62"/>
                  <a:gd name="T1" fmla="*/ 78 h 78"/>
                  <a:gd name="T2" fmla="*/ 62 w 62"/>
                  <a:gd name="T3" fmla="*/ 17 h 78"/>
                  <a:gd name="T4" fmla="*/ 36 w 62"/>
                  <a:gd name="T5" fmla="*/ 0 h 78"/>
                  <a:gd name="T6" fmla="*/ 0 w 62"/>
                  <a:gd name="T7" fmla="*/ 64 h 78"/>
                  <a:gd name="T8" fmla="*/ 26 w 62"/>
                  <a:gd name="T9" fmla="*/ 78 h 78"/>
                </a:gdLst>
                <a:ahLst/>
                <a:cxnLst>
                  <a:cxn ang="0">
                    <a:pos x="T0" y="T1"/>
                  </a:cxn>
                  <a:cxn ang="0">
                    <a:pos x="T2" y="T3"/>
                  </a:cxn>
                  <a:cxn ang="0">
                    <a:pos x="T4" y="T5"/>
                  </a:cxn>
                  <a:cxn ang="0">
                    <a:pos x="T6" y="T7"/>
                  </a:cxn>
                  <a:cxn ang="0">
                    <a:pos x="T8" y="T9"/>
                  </a:cxn>
                </a:cxnLst>
                <a:rect l="0" t="0" r="r" b="b"/>
                <a:pathLst>
                  <a:path w="62" h="78">
                    <a:moveTo>
                      <a:pt x="26" y="78"/>
                    </a:moveTo>
                    <a:lnTo>
                      <a:pt x="62" y="17"/>
                    </a:lnTo>
                    <a:lnTo>
                      <a:pt x="36" y="0"/>
                    </a:lnTo>
                    <a:lnTo>
                      <a:pt x="0" y="64"/>
                    </a:lnTo>
                    <a:lnTo>
                      <a:pt x="2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59" name="Freeform 14"/>
              <p:cNvSpPr>
                <a:spLocks/>
              </p:cNvSpPr>
              <p:nvPr/>
            </p:nvSpPr>
            <p:spPr bwMode="black">
              <a:xfrm>
                <a:off x="4017963" y="3990976"/>
                <a:ext cx="98425" cy="123825"/>
              </a:xfrm>
              <a:custGeom>
                <a:avLst/>
                <a:gdLst>
                  <a:gd name="T0" fmla="*/ 0 w 62"/>
                  <a:gd name="T1" fmla="*/ 64 h 78"/>
                  <a:gd name="T2" fmla="*/ 26 w 62"/>
                  <a:gd name="T3" fmla="*/ 78 h 78"/>
                  <a:gd name="T4" fmla="*/ 62 w 62"/>
                  <a:gd name="T5" fmla="*/ 14 h 78"/>
                  <a:gd name="T6" fmla="*/ 36 w 62"/>
                  <a:gd name="T7" fmla="*/ 0 h 78"/>
                  <a:gd name="T8" fmla="*/ 0 w 62"/>
                  <a:gd name="T9" fmla="*/ 64 h 78"/>
                </a:gdLst>
                <a:ahLst/>
                <a:cxnLst>
                  <a:cxn ang="0">
                    <a:pos x="T0" y="T1"/>
                  </a:cxn>
                  <a:cxn ang="0">
                    <a:pos x="T2" y="T3"/>
                  </a:cxn>
                  <a:cxn ang="0">
                    <a:pos x="T4" y="T5"/>
                  </a:cxn>
                  <a:cxn ang="0">
                    <a:pos x="T6" y="T7"/>
                  </a:cxn>
                  <a:cxn ang="0">
                    <a:pos x="T8" y="T9"/>
                  </a:cxn>
                </a:cxnLst>
                <a:rect l="0" t="0" r="r" b="b"/>
                <a:pathLst>
                  <a:path w="62" h="78">
                    <a:moveTo>
                      <a:pt x="0" y="64"/>
                    </a:moveTo>
                    <a:lnTo>
                      <a:pt x="26" y="78"/>
                    </a:lnTo>
                    <a:lnTo>
                      <a:pt x="62" y="14"/>
                    </a:lnTo>
                    <a:lnTo>
                      <a:pt x="36" y="0"/>
                    </a:lnTo>
                    <a:lnTo>
                      <a:pt x="0"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0" name="Freeform 15"/>
              <p:cNvSpPr>
                <a:spLocks/>
              </p:cNvSpPr>
              <p:nvPr/>
            </p:nvSpPr>
            <p:spPr bwMode="black">
              <a:xfrm>
                <a:off x="3902076" y="4189413"/>
                <a:ext cx="101600" cy="128588"/>
              </a:xfrm>
              <a:custGeom>
                <a:avLst/>
                <a:gdLst>
                  <a:gd name="T0" fmla="*/ 0 w 64"/>
                  <a:gd name="T1" fmla="*/ 64 h 81"/>
                  <a:gd name="T2" fmla="*/ 26 w 64"/>
                  <a:gd name="T3" fmla="*/ 81 h 81"/>
                  <a:gd name="T4" fmla="*/ 64 w 64"/>
                  <a:gd name="T5" fmla="*/ 17 h 81"/>
                  <a:gd name="T6" fmla="*/ 36 w 64"/>
                  <a:gd name="T7" fmla="*/ 0 h 81"/>
                  <a:gd name="T8" fmla="*/ 0 w 64"/>
                  <a:gd name="T9" fmla="*/ 64 h 81"/>
                </a:gdLst>
                <a:ahLst/>
                <a:cxnLst>
                  <a:cxn ang="0">
                    <a:pos x="T0" y="T1"/>
                  </a:cxn>
                  <a:cxn ang="0">
                    <a:pos x="T2" y="T3"/>
                  </a:cxn>
                  <a:cxn ang="0">
                    <a:pos x="T4" y="T5"/>
                  </a:cxn>
                  <a:cxn ang="0">
                    <a:pos x="T6" y="T7"/>
                  </a:cxn>
                  <a:cxn ang="0">
                    <a:pos x="T8" y="T9"/>
                  </a:cxn>
                </a:cxnLst>
                <a:rect l="0" t="0" r="r" b="b"/>
                <a:pathLst>
                  <a:path w="64" h="81">
                    <a:moveTo>
                      <a:pt x="0" y="64"/>
                    </a:moveTo>
                    <a:lnTo>
                      <a:pt x="26" y="81"/>
                    </a:lnTo>
                    <a:lnTo>
                      <a:pt x="64" y="17"/>
                    </a:lnTo>
                    <a:lnTo>
                      <a:pt x="36" y="0"/>
                    </a:lnTo>
                    <a:lnTo>
                      <a:pt x="0"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1" name="Freeform 16"/>
              <p:cNvSpPr>
                <a:spLocks/>
              </p:cNvSpPr>
              <p:nvPr/>
            </p:nvSpPr>
            <p:spPr bwMode="black">
              <a:xfrm>
                <a:off x="4989513" y="4189413"/>
                <a:ext cx="98425" cy="128588"/>
              </a:xfrm>
              <a:custGeom>
                <a:avLst/>
                <a:gdLst>
                  <a:gd name="T0" fmla="*/ 26 w 62"/>
                  <a:gd name="T1" fmla="*/ 0 h 81"/>
                  <a:gd name="T2" fmla="*/ 0 w 62"/>
                  <a:gd name="T3" fmla="*/ 17 h 81"/>
                  <a:gd name="T4" fmla="*/ 36 w 62"/>
                  <a:gd name="T5" fmla="*/ 81 h 81"/>
                  <a:gd name="T6" fmla="*/ 62 w 62"/>
                  <a:gd name="T7" fmla="*/ 64 h 81"/>
                  <a:gd name="T8" fmla="*/ 26 w 62"/>
                  <a:gd name="T9" fmla="*/ 0 h 81"/>
                </a:gdLst>
                <a:ahLst/>
                <a:cxnLst>
                  <a:cxn ang="0">
                    <a:pos x="T0" y="T1"/>
                  </a:cxn>
                  <a:cxn ang="0">
                    <a:pos x="T2" y="T3"/>
                  </a:cxn>
                  <a:cxn ang="0">
                    <a:pos x="T4" y="T5"/>
                  </a:cxn>
                  <a:cxn ang="0">
                    <a:pos x="T6" y="T7"/>
                  </a:cxn>
                  <a:cxn ang="0">
                    <a:pos x="T8" y="T9"/>
                  </a:cxn>
                </a:cxnLst>
                <a:rect l="0" t="0" r="r" b="b"/>
                <a:pathLst>
                  <a:path w="62" h="81">
                    <a:moveTo>
                      <a:pt x="26" y="0"/>
                    </a:moveTo>
                    <a:lnTo>
                      <a:pt x="0" y="17"/>
                    </a:lnTo>
                    <a:lnTo>
                      <a:pt x="36" y="81"/>
                    </a:lnTo>
                    <a:lnTo>
                      <a:pt x="62" y="64"/>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2" name="Freeform 17"/>
              <p:cNvSpPr>
                <a:spLocks/>
              </p:cNvSpPr>
              <p:nvPr/>
            </p:nvSpPr>
            <p:spPr bwMode="black">
              <a:xfrm>
                <a:off x="4873626" y="3990976"/>
                <a:ext cx="98425" cy="123825"/>
              </a:xfrm>
              <a:custGeom>
                <a:avLst/>
                <a:gdLst>
                  <a:gd name="T0" fmla="*/ 0 w 62"/>
                  <a:gd name="T1" fmla="*/ 14 h 78"/>
                  <a:gd name="T2" fmla="*/ 36 w 62"/>
                  <a:gd name="T3" fmla="*/ 78 h 78"/>
                  <a:gd name="T4" fmla="*/ 62 w 62"/>
                  <a:gd name="T5" fmla="*/ 64 h 78"/>
                  <a:gd name="T6" fmla="*/ 26 w 62"/>
                  <a:gd name="T7" fmla="*/ 0 h 78"/>
                  <a:gd name="T8" fmla="*/ 0 w 62"/>
                  <a:gd name="T9" fmla="*/ 14 h 78"/>
                </a:gdLst>
                <a:ahLst/>
                <a:cxnLst>
                  <a:cxn ang="0">
                    <a:pos x="T0" y="T1"/>
                  </a:cxn>
                  <a:cxn ang="0">
                    <a:pos x="T2" y="T3"/>
                  </a:cxn>
                  <a:cxn ang="0">
                    <a:pos x="T4" y="T5"/>
                  </a:cxn>
                  <a:cxn ang="0">
                    <a:pos x="T6" y="T7"/>
                  </a:cxn>
                  <a:cxn ang="0">
                    <a:pos x="T8" y="T9"/>
                  </a:cxn>
                </a:cxnLst>
                <a:rect l="0" t="0" r="r" b="b"/>
                <a:pathLst>
                  <a:path w="62" h="78">
                    <a:moveTo>
                      <a:pt x="0" y="14"/>
                    </a:moveTo>
                    <a:lnTo>
                      <a:pt x="36" y="78"/>
                    </a:lnTo>
                    <a:lnTo>
                      <a:pt x="62" y="64"/>
                    </a:lnTo>
                    <a:lnTo>
                      <a:pt x="26"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3" name="Freeform 18"/>
              <p:cNvSpPr>
                <a:spLocks/>
              </p:cNvSpPr>
              <p:nvPr/>
            </p:nvSpPr>
            <p:spPr bwMode="black">
              <a:xfrm>
                <a:off x="3579813" y="2892426"/>
                <a:ext cx="1833563" cy="1068388"/>
              </a:xfrm>
              <a:custGeom>
                <a:avLst/>
                <a:gdLst>
                  <a:gd name="T0" fmla="*/ 415 w 489"/>
                  <a:gd name="T1" fmla="*/ 222 h 285"/>
                  <a:gd name="T2" fmla="*/ 489 w 489"/>
                  <a:gd name="T3" fmla="*/ 148 h 285"/>
                  <a:gd name="T4" fmla="*/ 415 w 489"/>
                  <a:gd name="T5" fmla="*/ 74 h 285"/>
                  <a:gd name="T6" fmla="*/ 404 w 489"/>
                  <a:gd name="T7" fmla="*/ 75 h 285"/>
                  <a:gd name="T8" fmla="*/ 295 w 489"/>
                  <a:gd name="T9" fmla="*/ 0 h 285"/>
                  <a:gd name="T10" fmla="*/ 213 w 489"/>
                  <a:gd name="T11" fmla="*/ 34 h 285"/>
                  <a:gd name="T12" fmla="*/ 162 w 489"/>
                  <a:gd name="T13" fmla="*/ 18 h 285"/>
                  <a:gd name="T14" fmla="*/ 71 w 489"/>
                  <a:gd name="T15" fmla="*/ 97 h 285"/>
                  <a:gd name="T16" fmla="*/ 56 w 489"/>
                  <a:gd name="T17" fmla="*/ 95 h 285"/>
                  <a:gd name="T18" fmla="*/ 0 w 489"/>
                  <a:gd name="T19" fmla="*/ 151 h 285"/>
                  <a:gd name="T20" fmla="*/ 56 w 489"/>
                  <a:gd name="T21" fmla="*/ 208 h 285"/>
                  <a:gd name="T22" fmla="*/ 78 w 489"/>
                  <a:gd name="T23" fmla="*/ 203 h 285"/>
                  <a:gd name="T24" fmla="*/ 141 w 489"/>
                  <a:gd name="T25" fmla="*/ 257 h 285"/>
                  <a:gd name="T26" fmla="*/ 178 w 489"/>
                  <a:gd name="T27" fmla="*/ 244 h 285"/>
                  <a:gd name="T28" fmla="*/ 241 w 489"/>
                  <a:gd name="T29" fmla="*/ 285 h 285"/>
                  <a:gd name="T30" fmla="*/ 297 w 489"/>
                  <a:gd name="T31" fmla="*/ 255 h 285"/>
                  <a:gd name="T32" fmla="*/ 332 w 489"/>
                  <a:gd name="T33" fmla="*/ 267 h 285"/>
                  <a:gd name="T34" fmla="*/ 390 w 489"/>
                  <a:gd name="T35" fmla="*/ 217 h 285"/>
                  <a:gd name="T36" fmla="*/ 415 w 489"/>
                  <a:gd name="T37" fmla="*/ 22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9" h="285">
                    <a:moveTo>
                      <a:pt x="415" y="222"/>
                    </a:moveTo>
                    <a:cubicBezTo>
                      <a:pt x="456" y="222"/>
                      <a:pt x="489" y="189"/>
                      <a:pt x="489" y="148"/>
                    </a:cubicBezTo>
                    <a:cubicBezTo>
                      <a:pt x="489" y="107"/>
                      <a:pt x="456" y="74"/>
                      <a:pt x="415" y="74"/>
                    </a:cubicBezTo>
                    <a:cubicBezTo>
                      <a:pt x="411" y="74"/>
                      <a:pt x="407" y="74"/>
                      <a:pt x="404" y="75"/>
                    </a:cubicBezTo>
                    <a:cubicBezTo>
                      <a:pt x="387" y="31"/>
                      <a:pt x="345" y="0"/>
                      <a:pt x="295" y="0"/>
                    </a:cubicBezTo>
                    <a:cubicBezTo>
                      <a:pt x="263" y="0"/>
                      <a:pt x="234" y="13"/>
                      <a:pt x="213" y="34"/>
                    </a:cubicBezTo>
                    <a:cubicBezTo>
                      <a:pt x="199" y="24"/>
                      <a:pt x="181" y="18"/>
                      <a:pt x="162" y="18"/>
                    </a:cubicBezTo>
                    <a:cubicBezTo>
                      <a:pt x="115" y="18"/>
                      <a:pt x="77" y="52"/>
                      <a:pt x="71" y="97"/>
                    </a:cubicBezTo>
                    <a:cubicBezTo>
                      <a:pt x="66" y="96"/>
                      <a:pt x="61" y="95"/>
                      <a:pt x="56" y="95"/>
                    </a:cubicBezTo>
                    <a:cubicBezTo>
                      <a:pt x="25" y="95"/>
                      <a:pt x="0" y="120"/>
                      <a:pt x="0" y="151"/>
                    </a:cubicBezTo>
                    <a:cubicBezTo>
                      <a:pt x="0" y="182"/>
                      <a:pt x="25" y="208"/>
                      <a:pt x="56" y="208"/>
                    </a:cubicBezTo>
                    <a:cubicBezTo>
                      <a:pt x="64" y="208"/>
                      <a:pt x="71" y="206"/>
                      <a:pt x="78" y="203"/>
                    </a:cubicBezTo>
                    <a:cubicBezTo>
                      <a:pt x="83" y="234"/>
                      <a:pt x="109" y="257"/>
                      <a:pt x="141" y="257"/>
                    </a:cubicBezTo>
                    <a:cubicBezTo>
                      <a:pt x="155" y="257"/>
                      <a:pt x="168" y="252"/>
                      <a:pt x="178" y="244"/>
                    </a:cubicBezTo>
                    <a:cubicBezTo>
                      <a:pt x="189" y="268"/>
                      <a:pt x="213" y="285"/>
                      <a:pt x="241" y="285"/>
                    </a:cubicBezTo>
                    <a:cubicBezTo>
                      <a:pt x="264" y="285"/>
                      <a:pt x="285" y="273"/>
                      <a:pt x="297" y="255"/>
                    </a:cubicBezTo>
                    <a:cubicBezTo>
                      <a:pt x="307" y="263"/>
                      <a:pt x="319" y="267"/>
                      <a:pt x="332" y="267"/>
                    </a:cubicBezTo>
                    <a:cubicBezTo>
                      <a:pt x="361" y="267"/>
                      <a:pt x="386" y="246"/>
                      <a:pt x="390" y="217"/>
                    </a:cubicBezTo>
                    <a:cubicBezTo>
                      <a:pt x="397" y="220"/>
                      <a:pt x="406" y="222"/>
                      <a:pt x="415" y="22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4" name="Freeform 19"/>
              <p:cNvSpPr>
                <a:spLocks noEditPoints="1"/>
              </p:cNvSpPr>
              <p:nvPr/>
            </p:nvSpPr>
            <p:spPr bwMode="black">
              <a:xfrm>
                <a:off x="3321051" y="1598613"/>
                <a:ext cx="750888" cy="522288"/>
              </a:xfrm>
              <a:custGeom>
                <a:avLst/>
                <a:gdLst>
                  <a:gd name="T0" fmla="*/ 174 w 200"/>
                  <a:gd name="T1" fmla="*/ 0 h 139"/>
                  <a:gd name="T2" fmla="*/ 26 w 200"/>
                  <a:gd name="T3" fmla="*/ 0 h 139"/>
                  <a:gd name="T4" fmla="*/ 0 w 200"/>
                  <a:gd name="T5" fmla="*/ 27 h 139"/>
                  <a:gd name="T6" fmla="*/ 0 w 200"/>
                  <a:gd name="T7" fmla="*/ 113 h 139"/>
                  <a:gd name="T8" fmla="*/ 26 w 200"/>
                  <a:gd name="T9" fmla="*/ 139 h 139"/>
                  <a:gd name="T10" fmla="*/ 174 w 200"/>
                  <a:gd name="T11" fmla="*/ 139 h 139"/>
                  <a:gd name="T12" fmla="*/ 200 w 200"/>
                  <a:gd name="T13" fmla="*/ 113 h 139"/>
                  <a:gd name="T14" fmla="*/ 200 w 200"/>
                  <a:gd name="T15" fmla="*/ 27 h 139"/>
                  <a:gd name="T16" fmla="*/ 174 w 200"/>
                  <a:gd name="T17" fmla="*/ 0 h 139"/>
                  <a:gd name="T18" fmla="*/ 185 w 200"/>
                  <a:gd name="T19" fmla="*/ 113 h 139"/>
                  <a:gd name="T20" fmla="*/ 174 w 200"/>
                  <a:gd name="T21" fmla="*/ 124 h 139"/>
                  <a:gd name="T22" fmla="*/ 26 w 200"/>
                  <a:gd name="T23" fmla="*/ 124 h 139"/>
                  <a:gd name="T24" fmla="*/ 15 w 200"/>
                  <a:gd name="T25" fmla="*/ 113 h 139"/>
                  <a:gd name="T26" fmla="*/ 15 w 200"/>
                  <a:gd name="T27" fmla="*/ 27 h 139"/>
                  <a:gd name="T28" fmla="*/ 26 w 200"/>
                  <a:gd name="T29" fmla="*/ 16 h 139"/>
                  <a:gd name="T30" fmla="*/ 174 w 200"/>
                  <a:gd name="T31" fmla="*/ 16 h 139"/>
                  <a:gd name="T32" fmla="*/ 185 w 200"/>
                  <a:gd name="T33" fmla="*/ 27 h 139"/>
                  <a:gd name="T34" fmla="*/ 185 w 200"/>
                  <a:gd name="T35" fmla="*/ 11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0" h="139">
                    <a:moveTo>
                      <a:pt x="174" y="0"/>
                    </a:moveTo>
                    <a:cubicBezTo>
                      <a:pt x="26" y="0"/>
                      <a:pt x="26" y="0"/>
                      <a:pt x="26" y="0"/>
                    </a:cubicBezTo>
                    <a:cubicBezTo>
                      <a:pt x="12" y="0"/>
                      <a:pt x="0" y="12"/>
                      <a:pt x="0" y="27"/>
                    </a:cubicBezTo>
                    <a:cubicBezTo>
                      <a:pt x="0" y="113"/>
                      <a:pt x="0" y="113"/>
                      <a:pt x="0" y="113"/>
                    </a:cubicBezTo>
                    <a:cubicBezTo>
                      <a:pt x="0" y="127"/>
                      <a:pt x="12" y="139"/>
                      <a:pt x="26" y="139"/>
                    </a:cubicBezTo>
                    <a:cubicBezTo>
                      <a:pt x="174" y="139"/>
                      <a:pt x="174" y="139"/>
                      <a:pt x="174" y="139"/>
                    </a:cubicBezTo>
                    <a:cubicBezTo>
                      <a:pt x="188" y="139"/>
                      <a:pt x="200" y="127"/>
                      <a:pt x="200" y="113"/>
                    </a:cubicBezTo>
                    <a:cubicBezTo>
                      <a:pt x="200" y="27"/>
                      <a:pt x="200" y="27"/>
                      <a:pt x="200" y="27"/>
                    </a:cubicBezTo>
                    <a:cubicBezTo>
                      <a:pt x="200" y="12"/>
                      <a:pt x="188" y="0"/>
                      <a:pt x="174" y="0"/>
                    </a:cubicBezTo>
                    <a:moveTo>
                      <a:pt x="185" y="113"/>
                    </a:moveTo>
                    <a:cubicBezTo>
                      <a:pt x="185" y="119"/>
                      <a:pt x="180" y="124"/>
                      <a:pt x="174" y="124"/>
                    </a:cubicBezTo>
                    <a:cubicBezTo>
                      <a:pt x="26" y="124"/>
                      <a:pt x="26" y="124"/>
                      <a:pt x="26" y="124"/>
                    </a:cubicBezTo>
                    <a:cubicBezTo>
                      <a:pt x="20" y="124"/>
                      <a:pt x="15" y="119"/>
                      <a:pt x="15" y="113"/>
                    </a:cubicBezTo>
                    <a:cubicBezTo>
                      <a:pt x="15" y="27"/>
                      <a:pt x="15" y="27"/>
                      <a:pt x="15" y="27"/>
                    </a:cubicBezTo>
                    <a:cubicBezTo>
                      <a:pt x="15" y="21"/>
                      <a:pt x="20" y="16"/>
                      <a:pt x="26" y="16"/>
                    </a:cubicBezTo>
                    <a:cubicBezTo>
                      <a:pt x="174" y="16"/>
                      <a:pt x="174" y="16"/>
                      <a:pt x="174" y="16"/>
                    </a:cubicBezTo>
                    <a:cubicBezTo>
                      <a:pt x="180" y="16"/>
                      <a:pt x="185" y="21"/>
                      <a:pt x="185" y="27"/>
                    </a:cubicBezTo>
                    <a:lnTo>
                      <a:pt x="185" y="1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5" name="Freeform 20"/>
              <p:cNvSpPr>
                <a:spLocks/>
              </p:cNvSpPr>
              <p:nvPr/>
            </p:nvSpPr>
            <p:spPr bwMode="black">
              <a:xfrm>
                <a:off x="3178176" y="2154238"/>
                <a:ext cx="1035050" cy="239713"/>
              </a:xfrm>
              <a:custGeom>
                <a:avLst/>
                <a:gdLst>
                  <a:gd name="T0" fmla="*/ 7 w 276"/>
                  <a:gd name="T1" fmla="*/ 64 h 64"/>
                  <a:gd name="T2" fmla="*/ 269 w 276"/>
                  <a:gd name="T3" fmla="*/ 64 h 64"/>
                  <a:gd name="T4" fmla="*/ 276 w 276"/>
                  <a:gd name="T5" fmla="*/ 57 h 64"/>
                  <a:gd name="T6" fmla="*/ 276 w 276"/>
                  <a:gd name="T7" fmla="*/ 54 h 64"/>
                  <a:gd name="T8" fmla="*/ 272 w 276"/>
                  <a:gd name="T9" fmla="*/ 42 h 64"/>
                  <a:gd name="T10" fmla="*/ 240 w 276"/>
                  <a:gd name="T11" fmla="*/ 5 h 64"/>
                  <a:gd name="T12" fmla="*/ 229 w 276"/>
                  <a:gd name="T13" fmla="*/ 0 h 64"/>
                  <a:gd name="T14" fmla="*/ 47 w 276"/>
                  <a:gd name="T15" fmla="*/ 0 h 64"/>
                  <a:gd name="T16" fmla="*/ 36 w 276"/>
                  <a:gd name="T17" fmla="*/ 5 h 64"/>
                  <a:gd name="T18" fmla="*/ 4 w 276"/>
                  <a:gd name="T19" fmla="*/ 42 h 64"/>
                  <a:gd name="T20" fmla="*/ 0 w 276"/>
                  <a:gd name="T21" fmla="*/ 54 h 64"/>
                  <a:gd name="T22" fmla="*/ 0 w 276"/>
                  <a:gd name="T23" fmla="*/ 57 h 64"/>
                  <a:gd name="T24" fmla="*/ 7 w 276"/>
                  <a:gd name="T2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64">
                    <a:moveTo>
                      <a:pt x="7" y="64"/>
                    </a:moveTo>
                    <a:cubicBezTo>
                      <a:pt x="269" y="64"/>
                      <a:pt x="269" y="64"/>
                      <a:pt x="269" y="64"/>
                    </a:cubicBezTo>
                    <a:cubicBezTo>
                      <a:pt x="273" y="64"/>
                      <a:pt x="276" y="61"/>
                      <a:pt x="276" y="57"/>
                    </a:cubicBezTo>
                    <a:cubicBezTo>
                      <a:pt x="276" y="54"/>
                      <a:pt x="276" y="54"/>
                      <a:pt x="276" y="54"/>
                    </a:cubicBezTo>
                    <a:cubicBezTo>
                      <a:pt x="276" y="50"/>
                      <a:pt x="274" y="45"/>
                      <a:pt x="272" y="42"/>
                    </a:cubicBezTo>
                    <a:cubicBezTo>
                      <a:pt x="240" y="5"/>
                      <a:pt x="240" y="5"/>
                      <a:pt x="240" y="5"/>
                    </a:cubicBezTo>
                    <a:cubicBezTo>
                      <a:pt x="238" y="2"/>
                      <a:pt x="233" y="0"/>
                      <a:pt x="229" y="0"/>
                    </a:cubicBezTo>
                    <a:cubicBezTo>
                      <a:pt x="47" y="0"/>
                      <a:pt x="47" y="0"/>
                      <a:pt x="47" y="0"/>
                    </a:cubicBezTo>
                    <a:cubicBezTo>
                      <a:pt x="43" y="0"/>
                      <a:pt x="38" y="2"/>
                      <a:pt x="36" y="5"/>
                    </a:cubicBezTo>
                    <a:cubicBezTo>
                      <a:pt x="4" y="42"/>
                      <a:pt x="4" y="42"/>
                      <a:pt x="4" y="42"/>
                    </a:cubicBezTo>
                    <a:cubicBezTo>
                      <a:pt x="2" y="45"/>
                      <a:pt x="0" y="50"/>
                      <a:pt x="0" y="54"/>
                    </a:cubicBezTo>
                    <a:cubicBezTo>
                      <a:pt x="0" y="57"/>
                      <a:pt x="0" y="57"/>
                      <a:pt x="0" y="57"/>
                    </a:cubicBezTo>
                    <a:cubicBezTo>
                      <a:pt x="0" y="61"/>
                      <a:pt x="3" y="64"/>
                      <a:pt x="7" y="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6" name="Freeform 21"/>
              <p:cNvSpPr>
                <a:spLocks noEditPoints="1"/>
              </p:cNvSpPr>
              <p:nvPr/>
            </p:nvSpPr>
            <p:spPr bwMode="black">
              <a:xfrm>
                <a:off x="4730751" y="1639888"/>
                <a:ext cx="781050" cy="608013"/>
              </a:xfrm>
              <a:custGeom>
                <a:avLst/>
                <a:gdLst>
                  <a:gd name="T0" fmla="*/ 177 w 208"/>
                  <a:gd name="T1" fmla="*/ 0 h 162"/>
                  <a:gd name="T2" fmla="*/ 31 w 208"/>
                  <a:gd name="T3" fmla="*/ 0 h 162"/>
                  <a:gd name="T4" fmla="*/ 0 w 208"/>
                  <a:gd name="T5" fmla="*/ 31 h 162"/>
                  <a:gd name="T6" fmla="*/ 0 w 208"/>
                  <a:gd name="T7" fmla="*/ 131 h 162"/>
                  <a:gd name="T8" fmla="*/ 31 w 208"/>
                  <a:gd name="T9" fmla="*/ 162 h 162"/>
                  <a:gd name="T10" fmla="*/ 177 w 208"/>
                  <a:gd name="T11" fmla="*/ 162 h 162"/>
                  <a:gd name="T12" fmla="*/ 208 w 208"/>
                  <a:gd name="T13" fmla="*/ 131 h 162"/>
                  <a:gd name="T14" fmla="*/ 208 w 208"/>
                  <a:gd name="T15" fmla="*/ 31 h 162"/>
                  <a:gd name="T16" fmla="*/ 177 w 208"/>
                  <a:gd name="T17" fmla="*/ 0 h 162"/>
                  <a:gd name="T18" fmla="*/ 190 w 208"/>
                  <a:gd name="T19" fmla="*/ 131 h 162"/>
                  <a:gd name="T20" fmla="*/ 177 w 208"/>
                  <a:gd name="T21" fmla="*/ 144 h 162"/>
                  <a:gd name="T22" fmla="*/ 31 w 208"/>
                  <a:gd name="T23" fmla="*/ 144 h 162"/>
                  <a:gd name="T24" fmla="*/ 18 w 208"/>
                  <a:gd name="T25" fmla="*/ 131 h 162"/>
                  <a:gd name="T26" fmla="*/ 18 w 208"/>
                  <a:gd name="T27" fmla="*/ 31 h 162"/>
                  <a:gd name="T28" fmla="*/ 31 w 208"/>
                  <a:gd name="T29" fmla="*/ 18 h 162"/>
                  <a:gd name="T30" fmla="*/ 177 w 208"/>
                  <a:gd name="T31" fmla="*/ 18 h 162"/>
                  <a:gd name="T32" fmla="*/ 190 w 208"/>
                  <a:gd name="T33" fmla="*/ 31 h 162"/>
                  <a:gd name="T34" fmla="*/ 190 w 208"/>
                  <a:gd name="T35" fmla="*/ 13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62">
                    <a:moveTo>
                      <a:pt x="177" y="0"/>
                    </a:moveTo>
                    <a:cubicBezTo>
                      <a:pt x="31" y="0"/>
                      <a:pt x="31" y="0"/>
                      <a:pt x="31" y="0"/>
                    </a:cubicBezTo>
                    <a:cubicBezTo>
                      <a:pt x="14" y="0"/>
                      <a:pt x="0" y="14"/>
                      <a:pt x="0" y="31"/>
                    </a:cubicBezTo>
                    <a:cubicBezTo>
                      <a:pt x="0" y="131"/>
                      <a:pt x="0" y="131"/>
                      <a:pt x="0" y="131"/>
                    </a:cubicBezTo>
                    <a:cubicBezTo>
                      <a:pt x="0" y="148"/>
                      <a:pt x="14" y="162"/>
                      <a:pt x="31" y="162"/>
                    </a:cubicBezTo>
                    <a:cubicBezTo>
                      <a:pt x="177" y="162"/>
                      <a:pt x="177" y="162"/>
                      <a:pt x="177" y="162"/>
                    </a:cubicBezTo>
                    <a:cubicBezTo>
                      <a:pt x="194" y="162"/>
                      <a:pt x="208" y="148"/>
                      <a:pt x="208" y="131"/>
                    </a:cubicBezTo>
                    <a:cubicBezTo>
                      <a:pt x="208" y="31"/>
                      <a:pt x="208" y="31"/>
                      <a:pt x="208" y="31"/>
                    </a:cubicBezTo>
                    <a:cubicBezTo>
                      <a:pt x="208" y="14"/>
                      <a:pt x="194" y="0"/>
                      <a:pt x="177" y="0"/>
                    </a:cubicBezTo>
                    <a:moveTo>
                      <a:pt x="190" y="131"/>
                    </a:moveTo>
                    <a:cubicBezTo>
                      <a:pt x="190" y="138"/>
                      <a:pt x="184" y="144"/>
                      <a:pt x="177" y="144"/>
                    </a:cubicBezTo>
                    <a:cubicBezTo>
                      <a:pt x="31" y="144"/>
                      <a:pt x="31" y="144"/>
                      <a:pt x="31" y="144"/>
                    </a:cubicBezTo>
                    <a:cubicBezTo>
                      <a:pt x="24" y="144"/>
                      <a:pt x="18" y="138"/>
                      <a:pt x="18" y="131"/>
                    </a:cubicBezTo>
                    <a:cubicBezTo>
                      <a:pt x="18" y="31"/>
                      <a:pt x="18" y="31"/>
                      <a:pt x="18" y="31"/>
                    </a:cubicBezTo>
                    <a:cubicBezTo>
                      <a:pt x="18" y="24"/>
                      <a:pt x="24" y="18"/>
                      <a:pt x="31" y="18"/>
                    </a:cubicBezTo>
                    <a:cubicBezTo>
                      <a:pt x="177" y="18"/>
                      <a:pt x="177" y="18"/>
                      <a:pt x="177" y="18"/>
                    </a:cubicBezTo>
                    <a:cubicBezTo>
                      <a:pt x="184" y="18"/>
                      <a:pt x="190" y="24"/>
                      <a:pt x="190" y="31"/>
                    </a:cubicBezTo>
                    <a:lnTo>
                      <a:pt x="190" y="1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7" name="Freeform 22"/>
              <p:cNvSpPr>
                <a:spLocks/>
              </p:cNvSpPr>
              <p:nvPr/>
            </p:nvSpPr>
            <p:spPr bwMode="black">
              <a:xfrm>
                <a:off x="4911726" y="2289176"/>
                <a:ext cx="419100" cy="104775"/>
              </a:xfrm>
              <a:custGeom>
                <a:avLst/>
                <a:gdLst>
                  <a:gd name="T0" fmla="*/ 112 w 112"/>
                  <a:gd name="T1" fmla="*/ 25 h 28"/>
                  <a:gd name="T2" fmla="*/ 112 w 112"/>
                  <a:gd name="T3" fmla="*/ 23 h 28"/>
                  <a:gd name="T4" fmla="*/ 110 w 112"/>
                  <a:gd name="T5" fmla="*/ 18 h 28"/>
                  <a:gd name="T6" fmla="*/ 96 w 112"/>
                  <a:gd name="T7" fmla="*/ 2 h 28"/>
                  <a:gd name="T8" fmla="*/ 91 w 112"/>
                  <a:gd name="T9" fmla="*/ 0 h 28"/>
                  <a:gd name="T10" fmla="*/ 21 w 112"/>
                  <a:gd name="T11" fmla="*/ 0 h 28"/>
                  <a:gd name="T12" fmla="*/ 16 w 112"/>
                  <a:gd name="T13" fmla="*/ 2 h 28"/>
                  <a:gd name="T14" fmla="*/ 2 w 112"/>
                  <a:gd name="T15" fmla="*/ 18 h 28"/>
                  <a:gd name="T16" fmla="*/ 0 w 112"/>
                  <a:gd name="T17" fmla="*/ 23 h 28"/>
                  <a:gd name="T18" fmla="*/ 0 w 112"/>
                  <a:gd name="T19" fmla="*/ 25 h 28"/>
                  <a:gd name="T20" fmla="*/ 3 w 112"/>
                  <a:gd name="T21" fmla="*/ 28 h 28"/>
                  <a:gd name="T22" fmla="*/ 109 w 112"/>
                  <a:gd name="T23" fmla="*/ 28 h 28"/>
                  <a:gd name="T24" fmla="*/ 112 w 112"/>
                  <a:gd name="T25"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28">
                    <a:moveTo>
                      <a:pt x="112" y="25"/>
                    </a:moveTo>
                    <a:cubicBezTo>
                      <a:pt x="112" y="23"/>
                      <a:pt x="112" y="23"/>
                      <a:pt x="112" y="23"/>
                    </a:cubicBezTo>
                    <a:cubicBezTo>
                      <a:pt x="112" y="22"/>
                      <a:pt x="111" y="20"/>
                      <a:pt x="110" y="18"/>
                    </a:cubicBezTo>
                    <a:cubicBezTo>
                      <a:pt x="96" y="2"/>
                      <a:pt x="96" y="2"/>
                      <a:pt x="96" y="2"/>
                    </a:cubicBezTo>
                    <a:cubicBezTo>
                      <a:pt x="95" y="1"/>
                      <a:pt x="93" y="0"/>
                      <a:pt x="91" y="0"/>
                    </a:cubicBezTo>
                    <a:cubicBezTo>
                      <a:pt x="21" y="0"/>
                      <a:pt x="21" y="0"/>
                      <a:pt x="21" y="0"/>
                    </a:cubicBezTo>
                    <a:cubicBezTo>
                      <a:pt x="19" y="0"/>
                      <a:pt x="17" y="1"/>
                      <a:pt x="16" y="2"/>
                    </a:cubicBezTo>
                    <a:cubicBezTo>
                      <a:pt x="2" y="18"/>
                      <a:pt x="2" y="18"/>
                      <a:pt x="2" y="18"/>
                    </a:cubicBezTo>
                    <a:cubicBezTo>
                      <a:pt x="1" y="20"/>
                      <a:pt x="0" y="22"/>
                      <a:pt x="0" y="23"/>
                    </a:cubicBezTo>
                    <a:cubicBezTo>
                      <a:pt x="0" y="25"/>
                      <a:pt x="0" y="25"/>
                      <a:pt x="0" y="25"/>
                    </a:cubicBezTo>
                    <a:cubicBezTo>
                      <a:pt x="0" y="26"/>
                      <a:pt x="1" y="28"/>
                      <a:pt x="3" y="28"/>
                    </a:cubicBezTo>
                    <a:cubicBezTo>
                      <a:pt x="109" y="28"/>
                      <a:pt x="109" y="28"/>
                      <a:pt x="109" y="28"/>
                    </a:cubicBezTo>
                    <a:cubicBezTo>
                      <a:pt x="111" y="28"/>
                      <a:pt x="112" y="26"/>
                      <a:pt x="112"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8" name="Freeform 23"/>
              <p:cNvSpPr>
                <a:spLocks noEditPoints="1"/>
              </p:cNvSpPr>
              <p:nvPr/>
            </p:nvSpPr>
            <p:spPr bwMode="black">
              <a:xfrm>
                <a:off x="5586413" y="1639888"/>
                <a:ext cx="385763" cy="754063"/>
              </a:xfrm>
              <a:custGeom>
                <a:avLst/>
                <a:gdLst>
                  <a:gd name="T0" fmla="*/ 89 w 103"/>
                  <a:gd name="T1" fmla="*/ 0 h 201"/>
                  <a:gd name="T2" fmla="*/ 13 w 103"/>
                  <a:gd name="T3" fmla="*/ 0 h 201"/>
                  <a:gd name="T4" fmla="*/ 0 w 103"/>
                  <a:gd name="T5" fmla="*/ 13 h 201"/>
                  <a:gd name="T6" fmla="*/ 0 w 103"/>
                  <a:gd name="T7" fmla="*/ 187 h 201"/>
                  <a:gd name="T8" fmla="*/ 13 w 103"/>
                  <a:gd name="T9" fmla="*/ 201 h 201"/>
                  <a:gd name="T10" fmla="*/ 89 w 103"/>
                  <a:gd name="T11" fmla="*/ 201 h 201"/>
                  <a:gd name="T12" fmla="*/ 103 w 103"/>
                  <a:gd name="T13" fmla="*/ 187 h 201"/>
                  <a:gd name="T14" fmla="*/ 103 w 103"/>
                  <a:gd name="T15" fmla="*/ 13 h 201"/>
                  <a:gd name="T16" fmla="*/ 89 w 103"/>
                  <a:gd name="T17" fmla="*/ 0 h 201"/>
                  <a:gd name="T18" fmla="*/ 52 w 103"/>
                  <a:gd name="T19" fmla="*/ 187 h 201"/>
                  <a:gd name="T20" fmla="*/ 40 w 103"/>
                  <a:gd name="T21" fmla="*/ 175 h 201"/>
                  <a:gd name="T22" fmla="*/ 52 w 103"/>
                  <a:gd name="T23" fmla="*/ 163 h 201"/>
                  <a:gd name="T24" fmla="*/ 63 w 103"/>
                  <a:gd name="T25" fmla="*/ 175 h 201"/>
                  <a:gd name="T26" fmla="*/ 52 w 103"/>
                  <a:gd name="T27" fmla="*/ 18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201">
                    <a:moveTo>
                      <a:pt x="89" y="0"/>
                    </a:moveTo>
                    <a:cubicBezTo>
                      <a:pt x="13" y="0"/>
                      <a:pt x="13" y="0"/>
                      <a:pt x="13" y="0"/>
                    </a:cubicBezTo>
                    <a:cubicBezTo>
                      <a:pt x="6" y="0"/>
                      <a:pt x="0" y="6"/>
                      <a:pt x="0" y="13"/>
                    </a:cubicBezTo>
                    <a:cubicBezTo>
                      <a:pt x="0" y="187"/>
                      <a:pt x="0" y="187"/>
                      <a:pt x="0" y="187"/>
                    </a:cubicBezTo>
                    <a:cubicBezTo>
                      <a:pt x="0" y="195"/>
                      <a:pt x="6" y="201"/>
                      <a:pt x="13" y="201"/>
                    </a:cubicBezTo>
                    <a:cubicBezTo>
                      <a:pt x="89" y="201"/>
                      <a:pt x="89" y="201"/>
                      <a:pt x="89" y="201"/>
                    </a:cubicBezTo>
                    <a:cubicBezTo>
                      <a:pt x="97" y="201"/>
                      <a:pt x="103" y="195"/>
                      <a:pt x="103" y="187"/>
                    </a:cubicBezTo>
                    <a:cubicBezTo>
                      <a:pt x="103" y="13"/>
                      <a:pt x="103" y="13"/>
                      <a:pt x="103" y="13"/>
                    </a:cubicBezTo>
                    <a:cubicBezTo>
                      <a:pt x="103" y="6"/>
                      <a:pt x="97" y="0"/>
                      <a:pt x="89" y="0"/>
                    </a:cubicBezTo>
                    <a:moveTo>
                      <a:pt x="52" y="187"/>
                    </a:moveTo>
                    <a:cubicBezTo>
                      <a:pt x="45" y="187"/>
                      <a:pt x="40" y="181"/>
                      <a:pt x="40" y="175"/>
                    </a:cubicBezTo>
                    <a:cubicBezTo>
                      <a:pt x="40" y="168"/>
                      <a:pt x="45" y="163"/>
                      <a:pt x="52" y="163"/>
                    </a:cubicBezTo>
                    <a:cubicBezTo>
                      <a:pt x="58" y="163"/>
                      <a:pt x="63" y="168"/>
                      <a:pt x="63" y="175"/>
                    </a:cubicBezTo>
                    <a:cubicBezTo>
                      <a:pt x="63" y="181"/>
                      <a:pt x="58" y="187"/>
                      <a:pt x="52" y="18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69" name="Freeform 24"/>
              <p:cNvSpPr>
                <a:spLocks noEditPoints="1"/>
              </p:cNvSpPr>
              <p:nvPr/>
            </p:nvSpPr>
            <p:spPr bwMode="black">
              <a:xfrm>
                <a:off x="2462213" y="3032126"/>
                <a:ext cx="525463" cy="804863"/>
              </a:xfrm>
              <a:custGeom>
                <a:avLst/>
                <a:gdLst>
                  <a:gd name="T0" fmla="*/ 109 w 140"/>
                  <a:gd name="T1" fmla="*/ 0 h 215"/>
                  <a:gd name="T2" fmla="*/ 31 w 140"/>
                  <a:gd name="T3" fmla="*/ 0 h 215"/>
                  <a:gd name="T4" fmla="*/ 0 w 140"/>
                  <a:gd name="T5" fmla="*/ 30 h 215"/>
                  <a:gd name="T6" fmla="*/ 0 w 140"/>
                  <a:gd name="T7" fmla="*/ 184 h 215"/>
                  <a:gd name="T8" fmla="*/ 31 w 140"/>
                  <a:gd name="T9" fmla="*/ 215 h 215"/>
                  <a:gd name="T10" fmla="*/ 109 w 140"/>
                  <a:gd name="T11" fmla="*/ 215 h 215"/>
                  <a:gd name="T12" fmla="*/ 140 w 140"/>
                  <a:gd name="T13" fmla="*/ 184 h 215"/>
                  <a:gd name="T14" fmla="*/ 140 w 140"/>
                  <a:gd name="T15" fmla="*/ 30 h 215"/>
                  <a:gd name="T16" fmla="*/ 109 w 140"/>
                  <a:gd name="T17" fmla="*/ 0 h 215"/>
                  <a:gd name="T18" fmla="*/ 122 w 140"/>
                  <a:gd name="T19" fmla="*/ 177 h 215"/>
                  <a:gd name="T20" fmla="*/ 109 w 140"/>
                  <a:gd name="T21" fmla="*/ 195 h 215"/>
                  <a:gd name="T22" fmla="*/ 31 w 140"/>
                  <a:gd name="T23" fmla="*/ 195 h 215"/>
                  <a:gd name="T24" fmla="*/ 18 w 140"/>
                  <a:gd name="T25" fmla="*/ 177 h 215"/>
                  <a:gd name="T26" fmla="*/ 18 w 140"/>
                  <a:gd name="T27" fmla="*/ 35 h 215"/>
                  <a:gd name="T28" fmla="*/ 31 w 140"/>
                  <a:gd name="T29" fmla="*/ 18 h 215"/>
                  <a:gd name="T30" fmla="*/ 109 w 140"/>
                  <a:gd name="T31" fmla="*/ 18 h 215"/>
                  <a:gd name="T32" fmla="*/ 122 w 140"/>
                  <a:gd name="T33" fmla="*/ 35 h 215"/>
                  <a:gd name="T34" fmla="*/ 122 w 140"/>
                  <a:gd name="T35" fmla="*/ 177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 h="215">
                    <a:moveTo>
                      <a:pt x="109" y="0"/>
                    </a:moveTo>
                    <a:cubicBezTo>
                      <a:pt x="31" y="0"/>
                      <a:pt x="31" y="0"/>
                      <a:pt x="31" y="0"/>
                    </a:cubicBezTo>
                    <a:cubicBezTo>
                      <a:pt x="14" y="0"/>
                      <a:pt x="0" y="13"/>
                      <a:pt x="0" y="30"/>
                    </a:cubicBezTo>
                    <a:cubicBezTo>
                      <a:pt x="0" y="184"/>
                      <a:pt x="0" y="184"/>
                      <a:pt x="0" y="184"/>
                    </a:cubicBezTo>
                    <a:cubicBezTo>
                      <a:pt x="0" y="201"/>
                      <a:pt x="14" y="215"/>
                      <a:pt x="31" y="215"/>
                    </a:cubicBezTo>
                    <a:cubicBezTo>
                      <a:pt x="109" y="215"/>
                      <a:pt x="109" y="215"/>
                      <a:pt x="109" y="215"/>
                    </a:cubicBezTo>
                    <a:cubicBezTo>
                      <a:pt x="126" y="215"/>
                      <a:pt x="140" y="201"/>
                      <a:pt x="140" y="184"/>
                    </a:cubicBezTo>
                    <a:cubicBezTo>
                      <a:pt x="140" y="30"/>
                      <a:pt x="140" y="30"/>
                      <a:pt x="140" y="30"/>
                    </a:cubicBezTo>
                    <a:cubicBezTo>
                      <a:pt x="140" y="13"/>
                      <a:pt x="126" y="0"/>
                      <a:pt x="109" y="0"/>
                    </a:cubicBezTo>
                    <a:moveTo>
                      <a:pt x="122" y="177"/>
                    </a:moveTo>
                    <a:cubicBezTo>
                      <a:pt x="122" y="187"/>
                      <a:pt x="116" y="195"/>
                      <a:pt x="109" y="195"/>
                    </a:cubicBezTo>
                    <a:cubicBezTo>
                      <a:pt x="31" y="195"/>
                      <a:pt x="31" y="195"/>
                      <a:pt x="31" y="195"/>
                    </a:cubicBezTo>
                    <a:cubicBezTo>
                      <a:pt x="24" y="195"/>
                      <a:pt x="18" y="187"/>
                      <a:pt x="18" y="177"/>
                    </a:cubicBezTo>
                    <a:cubicBezTo>
                      <a:pt x="18" y="35"/>
                      <a:pt x="18" y="35"/>
                      <a:pt x="18" y="35"/>
                    </a:cubicBezTo>
                    <a:cubicBezTo>
                      <a:pt x="18" y="26"/>
                      <a:pt x="24" y="18"/>
                      <a:pt x="31" y="18"/>
                    </a:cubicBezTo>
                    <a:cubicBezTo>
                      <a:pt x="109" y="18"/>
                      <a:pt x="109" y="18"/>
                      <a:pt x="109" y="18"/>
                    </a:cubicBezTo>
                    <a:cubicBezTo>
                      <a:pt x="116" y="18"/>
                      <a:pt x="122" y="26"/>
                      <a:pt x="122" y="35"/>
                    </a:cubicBezTo>
                    <a:lnTo>
                      <a:pt x="122"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70" name="Freeform 25"/>
              <p:cNvSpPr>
                <a:spLocks noEditPoints="1"/>
              </p:cNvSpPr>
              <p:nvPr/>
            </p:nvSpPr>
            <p:spPr bwMode="black">
              <a:xfrm>
                <a:off x="5049838" y="4411663"/>
                <a:ext cx="739775" cy="854075"/>
              </a:xfrm>
              <a:custGeom>
                <a:avLst/>
                <a:gdLst>
                  <a:gd name="T0" fmla="*/ 98 w 197"/>
                  <a:gd name="T1" fmla="*/ 0 h 228"/>
                  <a:gd name="T2" fmla="*/ 0 w 197"/>
                  <a:gd name="T3" fmla="*/ 33 h 228"/>
                  <a:gd name="T4" fmla="*/ 0 w 197"/>
                  <a:gd name="T5" fmla="*/ 195 h 228"/>
                  <a:gd name="T6" fmla="*/ 98 w 197"/>
                  <a:gd name="T7" fmla="*/ 228 h 228"/>
                  <a:gd name="T8" fmla="*/ 197 w 197"/>
                  <a:gd name="T9" fmla="*/ 195 h 228"/>
                  <a:gd name="T10" fmla="*/ 197 w 197"/>
                  <a:gd name="T11" fmla="*/ 33 h 228"/>
                  <a:gd name="T12" fmla="*/ 98 w 197"/>
                  <a:gd name="T13" fmla="*/ 0 h 228"/>
                  <a:gd name="T14" fmla="*/ 98 w 197"/>
                  <a:gd name="T15" fmla="*/ 55 h 228"/>
                  <a:gd name="T16" fmla="*/ 15 w 197"/>
                  <a:gd name="T17" fmla="*/ 32 h 228"/>
                  <a:gd name="T18" fmla="*/ 98 w 197"/>
                  <a:gd name="T19" fmla="*/ 10 h 228"/>
                  <a:gd name="T20" fmla="*/ 182 w 197"/>
                  <a:gd name="T21" fmla="*/ 32 h 228"/>
                  <a:gd name="T22" fmla="*/ 98 w 197"/>
                  <a:gd name="T23" fmla="*/ 5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7" h="228">
                    <a:moveTo>
                      <a:pt x="98" y="0"/>
                    </a:moveTo>
                    <a:cubicBezTo>
                      <a:pt x="62" y="0"/>
                      <a:pt x="0" y="7"/>
                      <a:pt x="0" y="33"/>
                    </a:cubicBezTo>
                    <a:cubicBezTo>
                      <a:pt x="0" y="195"/>
                      <a:pt x="0" y="195"/>
                      <a:pt x="0" y="195"/>
                    </a:cubicBezTo>
                    <a:cubicBezTo>
                      <a:pt x="0" y="221"/>
                      <a:pt x="62" y="228"/>
                      <a:pt x="98" y="228"/>
                    </a:cubicBezTo>
                    <a:cubicBezTo>
                      <a:pt x="135" y="228"/>
                      <a:pt x="197" y="221"/>
                      <a:pt x="197" y="195"/>
                    </a:cubicBezTo>
                    <a:cubicBezTo>
                      <a:pt x="197" y="33"/>
                      <a:pt x="197" y="33"/>
                      <a:pt x="197" y="33"/>
                    </a:cubicBezTo>
                    <a:cubicBezTo>
                      <a:pt x="197" y="7"/>
                      <a:pt x="135" y="0"/>
                      <a:pt x="98" y="0"/>
                    </a:cubicBezTo>
                    <a:moveTo>
                      <a:pt x="98" y="55"/>
                    </a:moveTo>
                    <a:cubicBezTo>
                      <a:pt x="52" y="55"/>
                      <a:pt x="15" y="45"/>
                      <a:pt x="15" y="32"/>
                    </a:cubicBezTo>
                    <a:cubicBezTo>
                      <a:pt x="15" y="20"/>
                      <a:pt x="52" y="10"/>
                      <a:pt x="98" y="10"/>
                    </a:cubicBezTo>
                    <a:cubicBezTo>
                      <a:pt x="144" y="10"/>
                      <a:pt x="182" y="20"/>
                      <a:pt x="182" y="32"/>
                    </a:cubicBezTo>
                    <a:cubicBezTo>
                      <a:pt x="182" y="45"/>
                      <a:pt x="144" y="55"/>
                      <a:pt x="98" y="5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71" name="Freeform 26"/>
              <p:cNvSpPr>
                <a:spLocks noEditPoints="1"/>
              </p:cNvSpPr>
              <p:nvPr/>
            </p:nvSpPr>
            <p:spPr bwMode="black">
              <a:xfrm>
                <a:off x="6043613" y="2960688"/>
                <a:ext cx="641350" cy="876300"/>
              </a:xfrm>
              <a:custGeom>
                <a:avLst/>
                <a:gdLst>
                  <a:gd name="T0" fmla="*/ 146 w 171"/>
                  <a:gd name="T1" fmla="*/ 0 h 234"/>
                  <a:gd name="T2" fmla="*/ 25 w 171"/>
                  <a:gd name="T3" fmla="*/ 0 h 234"/>
                  <a:gd name="T4" fmla="*/ 0 w 171"/>
                  <a:gd name="T5" fmla="*/ 25 h 234"/>
                  <a:gd name="T6" fmla="*/ 0 w 171"/>
                  <a:gd name="T7" fmla="*/ 209 h 234"/>
                  <a:gd name="T8" fmla="*/ 25 w 171"/>
                  <a:gd name="T9" fmla="*/ 234 h 234"/>
                  <a:gd name="T10" fmla="*/ 146 w 171"/>
                  <a:gd name="T11" fmla="*/ 234 h 234"/>
                  <a:gd name="T12" fmla="*/ 171 w 171"/>
                  <a:gd name="T13" fmla="*/ 209 h 234"/>
                  <a:gd name="T14" fmla="*/ 171 w 171"/>
                  <a:gd name="T15" fmla="*/ 25 h 234"/>
                  <a:gd name="T16" fmla="*/ 146 w 171"/>
                  <a:gd name="T17" fmla="*/ 0 h 234"/>
                  <a:gd name="T18" fmla="*/ 157 w 171"/>
                  <a:gd name="T19" fmla="*/ 183 h 234"/>
                  <a:gd name="T20" fmla="*/ 146 w 171"/>
                  <a:gd name="T21" fmla="*/ 193 h 234"/>
                  <a:gd name="T22" fmla="*/ 25 w 171"/>
                  <a:gd name="T23" fmla="*/ 193 h 234"/>
                  <a:gd name="T24" fmla="*/ 15 w 171"/>
                  <a:gd name="T25" fmla="*/ 183 h 234"/>
                  <a:gd name="T26" fmla="*/ 15 w 171"/>
                  <a:gd name="T27" fmla="*/ 25 h 234"/>
                  <a:gd name="T28" fmla="*/ 25 w 171"/>
                  <a:gd name="T29" fmla="*/ 14 h 234"/>
                  <a:gd name="T30" fmla="*/ 146 w 171"/>
                  <a:gd name="T31" fmla="*/ 14 h 234"/>
                  <a:gd name="T32" fmla="*/ 157 w 171"/>
                  <a:gd name="T33" fmla="*/ 25 h 234"/>
                  <a:gd name="T34" fmla="*/ 157 w 171"/>
                  <a:gd name="T35" fmla="*/ 183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1" h="234">
                    <a:moveTo>
                      <a:pt x="146" y="0"/>
                    </a:moveTo>
                    <a:cubicBezTo>
                      <a:pt x="25" y="0"/>
                      <a:pt x="25" y="0"/>
                      <a:pt x="25" y="0"/>
                    </a:cubicBezTo>
                    <a:cubicBezTo>
                      <a:pt x="11" y="0"/>
                      <a:pt x="0" y="11"/>
                      <a:pt x="0" y="25"/>
                    </a:cubicBezTo>
                    <a:cubicBezTo>
                      <a:pt x="0" y="209"/>
                      <a:pt x="0" y="209"/>
                      <a:pt x="0" y="209"/>
                    </a:cubicBezTo>
                    <a:cubicBezTo>
                      <a:pt x="0" y="223"/>
                      <a:pt x="11" y="234"/>
                      <a:pt x="25" y="234"/>
                    </a:cubicBezTo>
                    <a:cubicBezTo>
                      <a:pt x="146" y="234"/>
                      <a:pt x="146" y="234"/>
                      <a:pt x="146" y="234"/>
                    </a:cubicBezTo>
                    <a:cubicBezTo>
                      <a:pt x="160" y="234"/>
                      <a:pt x="171" y="223"/>
                      <a:pt x="171" y="209"/>
                    </a:cubicBezTo>
                    <a:cubicBezTo>
                      <a:pt x="171" y="25"/>
                      <a:pt x="171" y="25"/>
                      <a:pt x="171" y="25"/>
                    </a:cubicBezTo>
                    <a:cubicBezTo>
                      <a:pt x="171" y="11"/>
                      <a:pt x="160" y="0"/>
                      <a:pt x="146" y="0"/>
                    </a:cubicBezTo>
                    <a:moveTo>
                      <a:pt x="157" y="183"/>
                    </a:moveTo>
                    <a:cubicBezTo>
                      <a:pt x="157" y="188"/>
                      <a:pt x="152" y="193"/>
                      <a:pt x="146" y="193"/>
                    </a:cubicBezTo>
                    <a:cubicBezTo>
                      <a:pt x="25" y="193"/>
                      <a:pt x="25" y="193"/>
                      <a:pt x="25" y="193"/>
                    </a:cubicBezTo>
                    <a:cubicBezTo>
                      <a:pt x="19" y="193"/>
                      <a:pt x="15" y="188"/>
                      <a:pt x="15" y="183"/>
                    </a:cubicBezTo>
                    <a:cubicBezTo>
                      <a:pt x="15" y="25"/>
                      <a:pt x="15" y="25"/>
                      <a:pt x="15" y="25"/>
                    </a:cubicBezTo>
                    <a:cubicBezTo>
                      <a:pt x="15" y="19"/>
                      <a:pt x="19" y="14"/>
                      <a:pt x="25" y="14"/>
                    </a:cubicBezTo>
                    <a:cubicBezTo>
                      <a:pt x="146" y="14"/>
                      <a:pt x="146" y="14"/>
                      <a:pt x="146" y="14"/>
                    </a:cubicBezTo>
                    <a:cubicBezTo>
                      <a:pt x="152" y="14"/>
                      <a:pt x="157" y="19"/>
                      <a:pt x="157" y="25"/>
                    </a:cubicBezTo>
                    <a:lnTo>
                      <a:pt x="157" y="1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72" name="Oval 27"/>
              <p:cNvSpPr>
                <a:spLocks noChangeArrowheads="1"/>
              </p:cNvSpPr>
              <p:nvPr/>
            </p:nvSpPr>
            <p:spPr bwMode="black">
              <a:xfrm>
                <a:off x="6224588" y="37258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73" name="Oval 28"/>
              <p:cNvSpPr>
                <a:spLocks noChangeArrowheads="1"/>
              </p:cNvSpPr>
              <p:nvPr/>
            </p:nvSpPr>
            <p:spPr bwMode="black">
              <a:xfrm>
                <a:off x="6453188" y="37258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74" name="Oval 29"/>
              <p:cNvSpPr>
                <a:spLocks noChangeArrowheads="1"/>
              </p:cNvSpPr>
              <p:nvPr/>
            </p:nvSpPr>
            <p:spPr bwMode="black">
              <a:xfrm>
                <a:off x="6340476" y="37258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75" name="Freeform 30"/>
              <p:cNvSpPr>
                <a:spLocks/>
              </p:cNvSpPr>
              <p:nvPr/>
            </p:nvSpPr>
            <p:spPr bwMode="black">
              <a:xfrm>
                <a:off x="3425826" y="4279901"/>
                <a:ext cx="442913" cy="161925"/>
              </a:xfrm>
              <a:custGeom>
                <a:avLst/>
                <a:gdLst>
                  <a:gd name="T0" fmla="*/ 0 w 118"/>
                  <a:gd name="T1" fmla="*/ 43 h 43"/>
                  <a:gd name="T2" fmla="*/ 14 w 118"/>
                  <a:gd name="T3" fmla="*/ 39 h 43"/>
                  <a:gd name="T4" fmla="*/ 108 w 118"/>
                  <a:gd name="T5" fmla="*/ 39 h 43"/>
                  <a:gd name="T6" fmla="*/ 118 w 118"/>
                  <a:gd name="T7" fmla="*/ 41 h 43"/>
                  <a:gd name="T8" fmla="*/ 105 w 118"/>
                  <a:gd name="T9" fmla="*/ 15 h 43"/>
                  <a:gd name="T10" fmla="*/ 81 w 118"/>
                  <a:gd name="T11" fmla="*/ 0 h 43"/>
                  <a:gd name="T12" fmla="*/ 39 w 118"/>
                  <a:gd name="T13" fmla="*/ 0 h 43"/>
                  <a:gd name="T14" fmla="*/ 15 w 118"/>
                  <a:gd name="T15" fmla="*/ 15 h 43"/>
                  <a:gd name="T16" fmla="*/ 0 w 118"/>
                  <a:gd name="T1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43">
                    <a:moveTo>
                      <a:pt x="0" y="43"/>
                    </a:moveTo>
                    <a:cubicBezTo>
                      <a:pt x="4" y="40"/>
                      <a:pt x="9" y="39"/>
                      <a:pt x="14" y="39"/>
                    </a:cubicBezTo>
                    <a:cubicBezTo>
                      <a:pt x="108" y="39"/>
                      <a:pt x="108" y="39"/>
                      <a:pt x="108" y="39"/>
                    </a:cubicBezTo>
                    <a:cubicBezTo>
                      <a:pt x="111" y="39"/>
                      <a:pt x="115" y="40"/>
                      <a:pt x="118" y="41"/>
                    </a:cubicBezTo>
                    <a:cubicBezTo>
                      <a:pt x="105" y="15"/>
                      <a:pt x="105" y="15"/>
                      <a:pt x="105" y="15"/>
                    </a:cubicBezTo>
                    <a:cubicBezTo>
                      <a:pt x="101" y="7"/>
                      <a:pt x="90" y="0"/>
                      <a:pt x="81" y="0"/>
                    </a:cubicBezTo>
                    <a:cubicBezTo>
                      <a:pt x="39" y="0"/>
                      <a:pt x="39" y="0"/>
                      <a:pt x="39" y="0"/>
                    </a:cubicBezTo>
                    <a:cubicBezTo>
                      <a:pt x="30" y="0"/>
                      <a:pt x="19" y="7"/>
                      <a:pt x="15" y="15"/>
                    </a:cubicBezTo>
                    <a:lnTo>
                      <a:pt x="0"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sp>
            <p:nvSpPr>
              <p:cNvPr id="176" name="Freeform 31"/>
              <p:cNvSpPr>
                <a:spLocks noEditPoints="1"/>
              </p:cNvSpPr>
              <p:nvPr/>
            </p:nvSpPr>
            <p:spPr bwMode="black">
              <a:xfrm>
                <a:off x="3414713" y="4456113"/>
                <a:ext cx="476250" cy="809625"/>
              </a:xfrm>
              <a:custGeom>
                <a:avLst/>
                <a:gdLst>
                  <a:gd name="T0" fmla="*/ 119 w 127"/>
                  <a:gd name="T1" fmla="*/ 2 h 216"/>
                  <a:gd name="T2" fmla="*/ 111 w 127"/>
                  <a:gd name="T3" fmla="*/ 0 h 216"/>
                  <a:gd name="T4" fmla="*/ 17 w 127"/>
                  <a:gd name="T5" fmla="*/ 0 h 216"/>
                  <a:gd name="T6" fmla="*/ 9 w 127"/>
                  <a:gd name="T7" fmla="*/ 2 h 216"/>
                  <a:gd name="T8" fmla="*/ 0 w 127"/>
                  <a:gd name="T9" fmla="*/ 17 h 216"/>
                  <a:gd name="T10" fmla="*/ 0 w 127"/>
                  <a:gd name="T11" fmla="*/ 199 h 216"/>
                  <a:gd name="T12" fmla="*/ 17 w 127"/>
                  <a:gd name="T13" fmla="*/ 216 h 216"/>
                  <a:gd name="T14" fmla="*/ 111 w 127"/>
                  <a:gd name="T15" fmla="*/ 216 h 216"/>
                  <a:gd name="T16" fmla="*/ 127 w 127"/>
                  <a:gd name="T17" fmla="*/ 199 h 216"/>
                  <a:gd name="T18" fmla="*/ 127 w 127"/>
                  <a:gd name="T19" fmla="*/ 17 h 216"/>
                  <a:gd name="T20" fmla="*/ 119 w 127"/>
                  <a:gd name="T21" fmla="*/ 2 h 216"/>
                  <a:gd name="T22" fmla="*/ 105 w 127"/>
                  <a:gd name="T23" fmla="*/ 180 h 216"/>
                  <a:gd name="T24" fmla="*/ 29 w 127"/>
                  <a:gd name="T25" fmla="*/ 180 h 216"/>
                  <a:gd name="T26" fmla="*/ 22 w 127"/>
                  <a:gd name="T27" fmla="*/ 173 h 216"/>
                  <a:gd name="T28" fmla="*/ 29 w 127"/>
                  <a:gd name="T29" fmla="*/ 166 h 216"/>
                  <a:gd name="T30" fmla="*/ 105 w 127"/>
                  <a:gd name="T31" fmla="*/ 166 h 216"/>
                  <a:gd name="T32" fmla="*/ 111 w 127"/>
                  <a:gd name="T33" fmla="*/ 173 h 216"/>
                  <a:gd name="T34" fmla="*/ 105 w 127"/>
                  <a:gd name="T35" fmla="*/ 180 h 216"/>
                  <a:gd name="T36" fmla="*/ 105 w 127"/>
                  <a:gd name="T37" fmla="*/ 149 h 216"/>
                  <a:gd name="T38" fmla="*/ 29 w 127"/>
                  <a:gd name="T39" fmla="*/ 149 h 216"/>
                  <a:gd name="T40" fmla="*/ 22 w 127"/>
                  <a:gd name="T41" fmla="*/ 143 h 216"/>
                  <a:gd name="T42" fmla="*/ 29 w 127"/>
                  <a:gd name="T43" fmla="*/ 136 h 216"/>
                  <a:gd name="T44" fmla="*/ 105 w 127"/>
                  <a:gd name="T45" fmla="*/ 136 h 216"/>
                  <a:gd name="T46" fmla="*/ 111 w 127"/>
                  <a:gd name="T47" fmla="*/ 143 h 216"/>
                  <a:gd name="T48" fmla="*/ 105 w 127"/>
                  <a:gd name="T49" fmla="*/ 149 h 216"/>
                  <a:gd name="T50" fmla="*/ 105 w 127"/>
                  <a:gd name="T51" fmla="*/ 119 h 216"/>
                  <a:gd name="T52" fmla="*/ 29 w 127"/>
                  <a:gd name="T53" fmla="*/ 119 h 216"/>
                  <a:gd name="T54" fmla="*/ 22 w 127"/>
                  <a:gd name="T55" fmla="*/ 112 h 216"/>
                  <a:gd name="T56" fmla="*/ 29 w 127"/>
                  <a:gd name="T57" fmla="*/ 106 h 216"/>
                  <a:gd name="T58" fmla="*/ 105 w 127"/>
                  <a:gd name="T59" fmla="*/ 106 h 216"/>
                  <a:gd name="T60" fmla="*/ 111 w 127"/>
                  <a:gd name="T61" fmla="*/ 112 h 216"/>
                  <a:gd name="T62" fmla="*/ 105 w 127"/>
                  <a:gd name="T63" fmla="*/ 119 h 216"/>
                  <a:gd name="T64" fmla="*/ 102 w 127"/>
                  <a:gd name="T65" fmla="*/ 40 h 216"/>
                  <a:gd name="T66" fmla="*/ 93 w 127"/>
                  <a:gd name="T67" fmla="*/ 31 h 216"/>
                  <a:gd name="T68" fmla="*/ 102 w 127"/>
                  <a:gd name="T69" fmla="*/ 22 h 216"/>
                  <a:gd name="T70" fmla="*/ 111 w 127"/>
                  <a:gd name="T71" fmla="*/ 31 h 216"/>
                  <a:gd name="T72" fmla="*/ 102 w 127"/>
                  <a:gd name="T73" fmla="*/ 4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216">
                    <a:moveTo>
                      <a:pt x="119" y="2"/>
                    </a:moveTo>
                    <a:cubicBezTo>
                      <a:pt x="116" y="1"/>
                      <a:pt x="114" y="0"/>
                      <a:pt x="111" y="0"/>
                    </a:cubicBezTo>
                    <a:cubicBezTo>
                      <a:pt x="17" y="0"/>
                      <a:pt x="17" y="0"/>
                      <a:pt x="17" y="0"/>
                    </a:cubicBezTo>
                    <a:cubicBezTo>
                      <a:pt x="14" y="0"/>
                      <a:pt x="11" y="1"/>
                      <a:pt x="9" y="2"/>
                    </a:cubicBezTo>
                    <a:cubicBezTo>
                      <a:pt x="4" y="5"/>
                      <a:pt x="0" y="10"/>
                      <a:pt x="0" y="17"/>
                    </a:cubicBezTo>
                    <a:cubicBezTo>
                      <a:pt x="0" y="199"/>
                      <a:pt x="0" y="199"/>
                      <a:pt x="0" y="199"/>
                    </a:cubicBezTo>
                    <a:cubicBezTo>
                      <a:pt x="0" y="208"/>
                      <a:pt x="8" y="216"/>
                      <a:pt x="17" y="216"/>
                    </a:cubicBezTo>
                    <a:cubicBezTo>
                      <a:pt x="111" y="216"/>
                      <a:pt x="111" y="216"/>
                      <a:pt x="111" y="216"/>
                    </a:cubicBezTo>
                    <a:cubicBezTo>
                      <a:pt x="120" y="216"/>
                      <a:pt x="127" y="208"/>
                      <a:pt x="127" y="199"/>
                    </a:cubicBezTo>
                    <a:cubicBezTo>
                      <a:pt x="127" y="17"/>
                      <a:pt x="127" y="17"/>
                      <a:pt x="127" y="17"/>
                    </a:cubicBezTo>
                    <a:cubicBezTo>
                      <a:pt x="127" y="10"/>
                      <a:pt x="124" y="5"/>
                      <a:pt x="119" y="2"/>
                    </a:cubicBezTo>
                    <a:moveTo>
                      <a:pt x="105" y="180"/>
                    </a:moveTo>
                    <a:cubicBezTo>
                      <a:pt x="29" y="180"/>
                      <a:pt x="29" y="180"/>
                      <a:pt x="29" y="180"/>
                    </a:cubicBezTo>
                    <a:cubicBezTo>
                      <a:pt x="25" y="180"/>
                      <a:pt x="22" y="177"/>
                      <a:pt x="22" y="173"/>
                    </a:cubicBezTo>
                    <a:cubicBezTo>
                      <a:pt x="22" y="169"/>
                      <a:pt x="25" y="166"/>
                      <a:pt x="29" y="166"/>
                    </a:cubicBezTo>
                    <a:cubicBezTo>
                      <a:pt x="105" y="166"/>
                      <a:pt x="105" y="166"/>
                      <a:pt x="105" y="166"/>
                    </a:cubicBezTo>
                    <a:cubicBezTo>
                      <a:pt x="108" y="166"/>
                      <a:pt x="111" y="169"/>
                      <a:pt x="111" y="173"/>
                    </a:cubicBezTo>
                    <a:cubicBezTo>
                      <a:pt x="111" y="177"/>
                      <a:pt x="108" y="180"/>
                      <a:pt x="105" y="180"/>
                    </a:cubicBezTo>
                    <a:moveTo>
                      <a:pt x="105" y="149"/>
                    </a:moveTo>
                    <a:cubicBezTo>
                      <a:pt x="29" y="149"/>
                      <a:pt x="29" y="149"/>
                      <a:pt x="29" y="149"/>
                    </a:cubicBezTo>
                    <a:cubicBezTo>
                      <a:pt x="25" y="149"/>
                      <a:pt x="22" y="146"/>
                      <a:pt x="22" y="143"/>
                    </a:cubicBezTo>
                    <a:cubicBezTo>
                      <a:pt x="22" y="139"/>
                      <a:pt x="25" y="136"/>
                      <a:pt x="29" y="136"/>
                    </a:cubicBezTo>
                    <a:cubicBezTo>
                      <a:pt x="105" y="136"/>
                      <a:pt x="105" y="136"/>
                      <a:pt x="105" y="136"/>
                    </a:cubicBezTo>
                    <a:cubicBezTo>
                      <a:pt x="108" y="136"/>
                      <a:pt x="111" y="139"/>
                      <a:pt x="111" y="143"/>
                    </a:cubicBezTo>
                    <a:cubicBezTo>
                      <a:pt x="111" y="146"/>
                      <a:pt x="108" y="149"/>
                      <a:pt x="105" y="149"/>
                    </a:cubicBezTo>
                    <a:moveTo>
                      <a:pt x="105" y="119"/>
                    </a:moveTo>
                    <a:cubicBezTo>
                      <a:pt x="29" y="119"/>
                      <a:pt x="29" y="119"/>
                      <a:pt x="29" y="119"/>
                    </a:cubicBezTo>
                    <a:cubicBezTo>
                      <a:pt x="25" y="119"/>
                      <a:pt x="22" y="116"/>
                      <a:pt x="22" y="112"/>
                    </a:cubicBezTo>
                    <a:cubicBezTo>
                      <a:pt x="22" y="109"/>
                      <a:pt x="25" y="106"/>
                      <a:pt x="29" y="106"/>
                    </a:cubicBezTo>
                    <a:cubicBezTo>
                      <a:pt x="105" y="106"/>
                      <a:pt x="105" y="106"/>
                      <a:pt x="105" y="106"/>
                    </a:cubicBezTo>
                    <a:cubicBezTo>
                      <a:pt x="108" y="106"/>
                      <a:pt x="111" y="109"/>
                      <a:pt x="111" y="112"/>
                    </a:cubicBezTo>
                    <a:cubicBezTo>
                      <a:pt x="111" y="116"/>
                      <a:pt x="108" y="119"/>
                      <a:pt x="105" y="119"/>
                    </a:cubicBezTo>
                    <a:moveTo>
                      <a:pt x="102" y="40"/>
                    </a:moveTo>
                    <a:cubicBezTo>
                      <a:pt x="97" y="40"/>
                      <a:pt x="93" y="36"/>
                      <a:pt x="93" y="31"/>
                    </a:cubicBezTo>
                    <a:cubicBezTo>
                      <a:pt x="93" y="26"/>
                      <a:pt x="97" y="22"/>
                      <a:pt x="102" y="22"/>
                    </a:cubicBezTo>
                    <a:cubicBezTo>
                      <a:pt x="107" y="22"/>
                      <a:pt x="111" y="26"/>
                      <a:pt x="111" y="31"/>
                    </a:cubicBezTo>
                    <a:cubicBezTo>
                      <a:pt x="111" y="36"/>
                      <a:pt x="107" y="40"/>
                      <a:pt x="102" y="4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dirty="0"/>
              </a:p>
            </p:txBody>
          </p:sp>
        </p:grpSp>
        <p:pic>
          <p:nvPicPr>
            <p:cNvPr id="149" name="Picture 7" descr="\\MAGNUM\Projects\Microsoft\Cloud Power FY12\Design\Icons\PNGs\Metering.png"/>
            <p:cNvPicPr>
              <a:picLocks noChangeAspect="1" noChangeArrowheads="1"/>
            </p:cNvPicPr>
            <p:nvPr/>
          </p:nvPicPr>
          <p:blipFill>
            <a:blip r:embed="rId11" cstate="screen">
              <a:extLst>
                <a:ext uri="{BEBA8EAE-BF5A-486C-A8C5-ECC9F3942E4B}">
                  <a14:imgProps xmlns:a14="http://schemas.microsoft.com/office/drawing/2010/main">
                    <a14:imgLayer r:embed="rId12">
                      <a14:imgEffect>
                        <a14:brightnessContrast bright="100000"/>
                      </a14:imgEffect>
                    </a14:imgLayer>
                  </a14:imgProps>
                </a:ext>
              </a:extLst>
            </a:blip>
            <a:stretch>
              <a:fillRect/>
            </a:stretch>
          </p:blipFill>
          <p:spPr bwMode="auto">
            <a:xfrm>
              <a:off x="8969199" y="3806428"/>
              <a:ext cx="969932" cy="977154"/>
            </a:xfrm>
            <a:prstGeom prst="rect">
              <a:avLst/>
            </a:prstGeom>
            <a:noFill/>
          </p:spPr>
        </p:pic>
        <p:pic>
          <p:nvPicPr>
            <p:cNvPr id="150" name="Picture 91"/>
            <p:cNvPicPr>
              <a:picLocks noChangeAspect="1"/>
            </p:cNvPicPr>
            <p:nvPr/>
          </p:nvPicPr>
          <p:blipFill>
            <a:blip r:embed="rId13" cstate="print"/>
            <a:srcRect/>
            <a:stretch>
              <a:fillRect/>
            </a:stretch>
          </p:blipFill>
          <p:spPr bwMode="auto">
            <a:xfrm>
              <a:off x="9031828" y="4802546"/>
              <a:ext cx="705631" cy="715261"/>
            </a:xfrm>
            <a:prstGeom prst="rect">
              <a:avLst/>
            </a:prstGeom>
            <a:noFill/>
            <a:ln w="9525">
              <a:noFill/>
              <a:miter lim="800000"/>
              <a:headEnd/>
              <a:tailEnd/>
            </a:ln>
          </p:spPr>
        </p:pic>
      </p:grpSp>
      <p:sp>
        <p:nvSpPr>
          <p:cNvPr id="179" name="文本框 178"/>
          <p:cNvSpPr txBox="1"/>
          <p:nvPr/>
        </p:nvSpPr>
        <p:spPr>
          <a:xfrm>
            <a:off x="9379042" y="5395115"/>
            <a:ext cx="1723549" cy="461665"/>
          </a:xfrm>
          <a:prstGeom prst="rect">
            <a:avLst/>
          </a:prstGeom>
          <a:noFill/>
        </p:spPr>
        <p:txBody>
          <a:bodyPr wrap="none" rtlCol="0">
            <a:spAutoFit/>
          </a:bodyPr>
          <a:lstStyle/>
          <a:p>
            <a:pPr algn="ctr"/>
            <a:r>
              <a:rPr lang="zh-CN" altLang="en-US" sz="1200" b="1" dirty="0" smtClean="0">
                <a:latin typeface="微软雅黑" panose="020B0503020204020204" pitchFamily="34" charset="-122"/>
                <a:ea typeface="微软雅黑" panose="020B0503020204020204" pitchFamily="34" charset="-122"/>
              </a:rPr>
              <a:t>结合用户实际环境</a:t>
            </a:r>
            <a:endParaRPr lang="en-US" altLang="zh-CN" sz="1200" b="1" dirty="0" smtClean="0">
              <a:latin typeface="微软雅黑" panose="020B0503020204020204" pitchFamily="34" charset="-122"/>
              <a:ea typeface="微软雅黑" panose="020B0503020204020204" pitchFamily="34" charset="-122"/>
            </a:endParaRPr>
          </a:p>
          <a:p>
            <a:pPr algn="ctr"/>
            <a:r>
              <a:rPr lang="zh-CN" altLang="en-US" sz="1200" b="1" dirty="0" smtClean="0">
                <a:latin typeface="微软雅黑" panose="020B0503020204020204" pitchFamily="34" charset="-122"/>
                <a:ea typeface="微软雅黑" panose="020B0503020204020204" pitchFamily="34" charset="-122"/>
              </a:rPr>
              <a:t>构建最合理的灾备系统</a:t>
            </a:r>
            <a:endParaRPr lang="zh-CN" altLang="en-US" sz="1200" b="1" dirty="0">
              <a:latin typeface="微软雅黑" panose="020B0503020204020204" pitchFamily="34" charset="-122"/>
              <a:ea typeface="微软雅黑" panose="020B0503020204020204" pitchFamily="34" charset="-122"/>
            </a:endParaRPr>
          </a:p>
        </p:txBody>
      </p:sp>
      <p:sp>
        <p:nvSpPr>
          <p:cNvPr id="180" name="矩形 179"/>
          <p:cNvSpPr/>
          <p:nvPr/>
        </p:nvSpPr>
        <p:spPr>
          <a:xfrm>
            <a:off x="837786" y="3979368"/>
            <a:ext cx="1040670" cy="600164"/>
          </a:xfrm>
          <a:prstGeom prst="rect">
            <a:avLst/>
          </a:prstGeom>
        </p:spPr>
        <p:txBody>
          <a:bodyPr wrap="none">
            <a:spAutoFit/>
          </a:bodyPr>
          <a:lstStyle/>
          <a:p>
            <a:pPr algn="ctr"/>
            <a:r>
              <a:rPr lang="zh-CN" altLang="en-US" sz="1100" dirty="0" smtClean="0">
                <a:latin typeface="微软雅黑" panose="020B0503020204020204" pitchFamily="34" charset="-122"/>
                <a:ea typeface="微软雅黑" panose="020B0503020204020204" pitchFamily="34" charset="-122"/>
              </a:rPr>
              <a:t>IT</a:t>
            </a:r>
            <a:endParaRPr lang="en-US" altLang="zh-CN" sz="1100" dirty="0" smtClean="0">
              <a:latin typeface="微软雅黑" panose="020B0503020204020204" pitchFamily="34" charset="-122"/>
              <a:ea typeface="微软雅黑" panose="020B0503020204020204" pitchFamily="34" charset="-122"/>
            </a:endParaRPr>
          </a:p>
          <a:p>
            <a:pPr algn="ctr"/>
            <a:r>
              <a:rPr lang="zh-CN" altLang="en-US" sz="1100" dirty="0" smtClean="0">
                <a:latin typeface="微软雅黑" panose="020B0503020204020204" pitchFamily="34" charset="-122"/>
                <a:ea typeface="微软雅黑" panose="020B0503020204020204" pitchFamily="34" charset="-122"/>
              </a:rPr>
              <a:t> </a:t>
            </a:r>
            <a:r>
              <a:rPr lang="en-US" altLang="zh-CN" sz="1100" dirty="0" smtClean="0">
                <a:latin typeface="微软雅黑" panose="020B0503020204020204" pitchFamily="34" charset="-122"/>
                <a:ea typeface="微软雅黑" panose="020B0503020204020204" pitchFamily="34" charset="-122"/>
              </a:rPr>
              <a:t>D</a:t>
            </a:r>
            <a:r>
              <a:rPr lang="zh-CN" altLang="en-US" sz="1100" dirty="0" smtClean="0">
                <a:latin typeface="微软雅黑" panose="020B0503020204020204" pitchFamily="34" charset="-122"/>
                <a:ea typeface="微软雅黑" panose="020B0503020204020204" pitchFamily="34" charset="-122"/>
              </a:rPr>
              <a:t>epartment</a:t>
            </a:r>
            <a:endParaRPr lang="en-US" altLang="zh-CN" sz="1100" dirty="0" smtClean="0">
              <a:latin typeface="微软雅黑" panose="020B0503020204020204" pitchFamily="34" charset="-122"/>
              <a:ea typeface="微软雅黑" panose="020B0503020204020204" pitchFamily="34" charset="-122"/>
            </a:endParaRPr>
          </a:p>
          <a:p>
            <a:pPr algn="ctr"/>
            <a:r>
              <a:rPr lang="zh-CN" altLang="en-US" sz="1100" dirty="0" smtClean="0">
                <a:latin typeface="微软雅黑" panose="020B0503020204020204" pitchFamily="34" charset="-122"/>
                <a:ea typeface="微软雅黑" panose="020B0503020204020204" pitchFamily="34" charset="-122"/>
              </a:rPr>
              <a:t> </a:t>
            </a:r>
            <a:r>
              <a:rPr lang="en-US" altLang="zh-CN" sz="1100" dirty="0" smtClean="0">
                <a:latin typeface="微软雅黑" panose="020B0503020204020204" pitchFamily="34" charset="-122"/>
                <a:ea typeface="微软雅黑" panose="020B0503020204020204" pitchFamily="34" charset="-122"/>
              </a:rPr>
              <a:t>M</a:t>
            </a:r>
            <a:r>
              <a:rPr lang="zh-CN" altLang="en-US" sz="1100" dirty="0" smtClean="0">
                <a:latin typeface="微软雅黑" panose="020B0503020204020204" pitchFamily="34" charset="-122"/>
                <a:ea typeface="微软雅黑" panose="020B0503020204020204" pitchFamily="34" charset="-122"/>
              </a:rPr>
              <a:t>anager</a:t>
            </a:r>
            <a:endParaRPr lang="zh-CN" altLang="en-US" sz="1100" dirty="0">
              <a:latin typeface="微软雅黑" panose="020B0503020204020204" pitchFamily="34" charset="-122"/>
              <a:ea typeface="微软雅黑" panose="020B0503020204020204" pitchFamily="34" charset="-122"/>
            </a:endParaRPr>
          </a:p>
        </p:txBody>
      </p:sp>
      <p:grpSp>
        <p:nvGrpSpPr>
          <p:cNvPr id="124" name="Group 53"/>
          <p:cNvGrpSpPr>
            <a:grpSpLocks/>
          </p:cNvGrpSpPr>
          <p:nvPr/>
        </p:nvGrpSpPr>
        <p:grpSpPr bwMode="auto">
          <a:xfrm>
            <a:off x="2539117" y="4735773"/>
            <a:ext cx="2036317" cy="691051"/>
            <a:chOff x="4271" y="2496"/>
            <a:chExt cx="1603" cy="1349"/>
          </a:xfrm>
        </p:grpSpPr>
        <p:sp>
          <p:nvSpPr>
            <p:cNvPr id="126" name="Right Arrow 22"/>
            <p:cNvSpPr>
              <a:spLocks noChangeArrowheads="1"/>
            </p:cNvSpPr>
            <p:nvPr/>
          </p:nvSpPr>
          <p:spPr bwMode="auto">
            <a:xfrm flipH="1">
              <a:off x="4271" y="2496"/>
              <a:ext cx="1603" cy="1349"/>
            </a:xfrm>
            <a:prstGeom prst="rightArrow">
              <a:avLst>
                <a:gd name="adj1" fmla="val 50000"/>
                <a:gd name="adj2" fmla="val 59414"/>
              </a:avLst>
            </a:prstGeom>
            <a:gradFill rotWithShape="1">
              <a:gsLst>
                <a:gs pos="0">
                  <a:schemeClr val="bg1">
                    <a:gamma/>
                    <a:tint val="0"/>
                    <a:invGamma/>
                    <a:alpha val="0"/>
                  </a:schemeClr>
                </a:gs>
                <a:gs pos="100000">
                  <a:schemeClr val="bg1">
                    <a:alpha val="50000"/>
                  </a:schemeClr>
                </a:gs>
              </a:gsLst>
              <a:lin ang="0" scaled="1"/>
            </a:gradFill>
            <a:ln w="9525" algn="ctr">
              <a:noFill/>
              <a:miter lim="800000"/>
              <a:headEnd/>
              <a:tailEnd/>
            </a:ln>
            <a:effectLst/>
          </p:spPr>
          <p:txBody>
            <a:bodyPr lIns="146444" tIns="0" rIns="0" bIns="73221" anchor="ctr"/>
            <a:lstStyle/>
            <a:p>
              <a:pPr defTabSz="1097035" fontAlgn="base">
                <a:spcBef>
                  <a:spcPct val="0"/>
                </a:spcBef>
                <a:spcAft>
                  <a:spcPct val="0"/>
                </a:spcAft>
                <a:defRPr/>
              </a:pPr>
              <a:endParaRPr lang="en-US" sz="1600" b="1">
                <a:solidFill>
                  <a:prstClr val="black"/>
                </a:solidFill>
                <a:cs typeface="Segoe UI" pitchFamily="34" charset="0"/>
              </a:endParaRPr>
            </a:p>
          </p:txBody>
        </p:sp>
        <p:sp>
          <p:nvSpPr>
            <p:cNvPr id="127" name="Text Box 56"/>
            <p:cNvSpPr txBox="1">
              <a:spLocks noChangeArrowheads="1"/>
            </p:cNvSpPr>
            <p:nvPr/>
          </p:nvSpPr>
          <p:spPr bwMode="auto">
            <a:xfrm>
              <a:off x="4579" y="3031"/>
              <a:ext cx="878" cy="332"/>
            </a:xfrm>
            <a:prstGeom prst="rect">
              <a:avLst/>
            </a:prstGeom>
            <a:noFill/>
            <a:ln w="9525" algn="ctr">
              <a:noFill/>
              <a:miter lim="800000"/>
              <a:headEnd/>
              <a:tailEnd/>
            </a:ln>
          </p:spPr>
          <p:txBody>
            <a:bodyPr lIns="146444" tIns="0" rIns="0" bIns="73221" anchor="ctr"/>
            <a:lstStyle/>
            <a:p>
              <a:pPr algn="ctr" defTabSz="1097035" fontAlgn="base">
                <a:spcBef>
                  <a:spcPct val="0"/>
                </a:spcBef>
                <a:spcAft>
                  <a:spcPct val="0"/>
                </a:spcAft>
              </a:pPr>
              <a:r>
                <a:rPr lang="zh-CN" altLang="en-US" sz="1100" b="1" dirty="0">
                  <a:solidFill>
                    <a:srgbClr val="FFFFFF"/>
                  </a:solidFill>
                  <a:latin typeface="微软雅黑" panose="020B0503020204020204" pitchFamily="34" charset="-122"/>
                  <a:ea typeface="微软雅黑" panose="020B0503020204020204" pitchFamily="34" charset="-122"/>
                  <a:cs typeface="Segoe UI" pitchFamily="34" charset="0"/>
                </a:rPr>
                <a:t>监控数据分析</a:t>
              </a:r>
              <a:endParaRPr lang="en-US" sz="1100" b="1" dirty="0">
                <a:solidFill>
                  <a:srgbClr val="FFFFFF"/>
                </a:solidFill>
                <a:latin typeface="微软雅黑" panose="020B0503020204020204" pitchFamily="34" charset="-122"/>
                <a:ea typeface="微软雅黑" panose="020B0503020204020204" pitchFamily="34" charset="-122"/>
                <a:cs typeface="Segoe UI" pitchFamily="34" charset="0"/>
              </a:endParaRPr>
            </a:p>
          </p:txBody>
        </p:sp>
      </p:grpSp>
      <p:grpSp>
        <p:nvGrpSpPr>
          <p:cNvPr id="128" name="Group 53"/>
          <p:cNvGrpSpPr>
            <a:grpSpLocks/>
          </p:cNvGrpSpPr>
          <p:nvPr/>
        </p:nvGrpSpPr>
        <p:grpSpPr bwMode="auto">
          <a:xfrm>
            <a:off x="6834282" y="4834384"/>
            <a:ext cx="2036317" cy="691051"/>
            <a:chOff x="4271" y="2496"/>
            <a:chExt cx="1603" cy="1349"/>
          </a:xfrm>
        </p:grpSpPr>
        <p:sp>
          <p:nvSpPr>
            <p:cNvPr id="129" name="Right Arrow 22"/>
            <p:cNvSpPr>
              <a:spLocks noChangeArrowheads="1"/>
            </p:cNvSpPr>
            <p:nvPr/>
          </p:nvSpPr>
          <p:spPr bwMode="auto">
            <a:xfrm flipH="1">
              <a:off x="4271" y="2496"/>
              <a:ext cx="1603" cy="1349"/>
            </a:xfrm>
            <a:prstGeom prst="rightArrow">
              <a:avLst>
                <a:gd name="adj1" fmla="val 50000"/>
                <a:gd name="adj2" fmla="val 59414"/>
              </a:avLst>
            </a:prstGeom>
            <a:gradFill rotWithShape="1">
              <a:gsLst>
                <a:gs pos="0">
                  <a:schemeClr val="bg1">
                    <a:gamma/>
                    <a:tint val="0"/>
                    <a:invGamma/>
                    <a:alpha val="0"/>
                  </a:schemeClr>
                </a:gs>
                <a:gs pos="100000">
                  <a:schemeClr val="bg1">
                    <a:alpha val="50000"/>
                  </a:schemeClr>
                </a:gs>
              </a:gsLst>
              <a:lin ang="0" scaled="1"/>
            </a:gradFill>
            <a:ln w="9525" algn="ctr">
              <a:noFill/>
              <a:miter lim="800000"/>
              <a:headEnd/>
              <a:tailEnd/>
            </a:ln>
            <a:effectLst/>
          </p:spPr>
          <p:txBody>
            <a:bodyPr lIns="146444" tIns="0" rIns="0" bIns="73221" anchor="ctr"/>
            <a:lstStyle/>
            <a:p>
              <a:pPr defTabSz="1097035" fontAlgn="base">
                <a:spcBef>
                  <a:spcPct val="0"/>
                </a:spcBef>
                <a:spcAft>
                  <a:spcPct val="0"/>
                </a:spcAft>
                <a:defRPr/>
              </a:pPr>
              <a:endParaRPr lang="en-US" sz="1600" b="1">
                <a:solidFill>
                  <a:prstClr val="black"/>
                </a:solidFill>
                <a:cs typeface="Segoe UI" pitchFamily="34" charset="0"/>
              </a:endParaRPr>
            </a:p>
          </p:txBody>
        </p:sp>
        <p:sp>
          <p:nvSpPr>
            <p:cNvPr id="130" name="Text Box 56"/>
            <p:cNvSpPr txBox="1">
              <a:spLocks noChangeArrowheads="1"/>
            </p:cNvSpPr>
            <p:nvPr/>
          </p:nvSpPr>
          <p:spPr bwMode="auto">
            <a:xfrm>
              <a:off x="4705" y="3124"/>
              <a:ext cx="878" cy="263"/>
            </a:xfrm>
            <a:prstGeom prst="rect">
              <a:avLst/>
            </a:prstGeom>
            <a:noFill/>
            <a:ln w="9525" algn="ctr">
              <a:noFill/>
              <a:miter lim="800000"/>
              <a:headEnd/>
              <a:tailEnd/>
            </a:ln>
          </p:spPr>
          <p:txBody>
            <a:bodyPr lIns="146444" tIns="0" rIns="0" bIns="73221" anchor="ctr"/>
            <a:lstStyle/>
            <a:p>
              <a:pPr algn="ctr" defTabSz="1097035" fontAlgn="base">
                <a:spcBef>
                  <a:spcPct val="0"/>
                </a:spcBef>
                <a:spcAft>
                  <a:spcPct val="0"/>
                </a:spcAft>
              </a:pPr>
              <a:r>
                <a:rPr lang="zh-CN" altLang="en-US" sz="1100" b="1" dirty="0">
                  <a:solidFill>
                    <a:srgbClr val="FFFFFF"/>
                  </a:solidFill>
                  <a:latin typeface="微软雅黑" panose="020B0503020204020204" pitchFamily="34" charset="-122"/>
                  <a:ea typeface="微软雅黑" panose="020B0503020204020204" pitchFamily="34" charset="-122"/>
                  <a:cs typeface="Segoe UI" pitchFamily="34" charset="0"/>
                </a:rPr>
                <a:t>灾备</a:t>
              </a:r>
              <a:r>
                <a:rPr lang="zh-CN" altLang="en-US" sz="1100" b="1" dirty="0" smtClean="0">
                  <a:solidFill>
                    <a:srgbClr val="FFFFFF"/>
                  </a:solidFill>
                  <a:latin typeface="微软雅黑" panose="020B0503020204020204" pitchFamily="34" charset="-122"/>
                  <a:ea typeface="微软雅黑" panose="020B0503020204020204" pitchFamily="34" charset="-122"/>
                  <a:cs typeface="Segoe UI" pitchFamily="34" charset="0"/>
                </a:rPr>
                <a:t>环境监测</a:t>
              </a:r>
              <a:endParaRPr lang="en-US" sz="1100" b="1" dirty="0">
                <a:solidFill>
                  <a:srgbClr val="FFFFFF"/>
                </a:solidFill>
                <a:latin typeface="微软雅黑" panose="020B0503020204020204" pitchFamily="34" charset="-122"/>
                <a:ea typeface="微软雅黑" panose="020B0503020204020204" pitchFamily="34" charset="-122"/>
                <a:cs typeface="Segoe UI" pitchFamily="34" charset="0"/>
              </a:endParaRPr>
            </a:p>
          </p:txBody>
        </p:sp>
      </p:grpSp>
      <p:grpSp>
        <p:nvGrpSpPr>
          <p:cNvPr id="134" name="Group 11"/>
          <p:cNvGrpSpPr>
            <a:grpSpLocks/>
          </p:cNvGrpSpPr>
          <p:nvPr/>
        </p:nvGrpSpPr>
        <p:grpSpPr bwMode="auto">
          <a:xfrm>
            <a:off x="6802594" y="2706458"/>
            <a:ext cx="1899116" cy="752439"/>
            <a:chOff x="4294" y="1066"/>
            <a:chExt cx="1604" cy="1350"/>
          </a:xfrm>
        </p:grpSpPr>
        <p:sp>
          <p:nvSpPr>
            <p:cNvPr id="140" name="Right Arrow 11"/>
            <p:cNvSpPr>
              <a:spLocks noChangeArrowheads="1"/>
            </p:cNvSpPr>
            <p:nvPr/>
          </p:nvSpPr>
          <p:spPr bwMode="auto">
            <a:xfrm>
              <a:off x="4294" y="1066"/>
              <a:ext cx="1604" cy="1350"/>
            </a:xfrm>
            <a:prstGeom prst="rightArrow">
              <a:avLst>
                <a:gd name="adj1" fmla="val 50000"/>
                <a:gd name="adj2" fmla="val 49985"/>
              </a:avLst>
            </a:prstGeom>
            <a:gradFill rotWithShape="1">
              <a:gsLst>
                <a:gs pos="0">
                  <a:schemeClr val="bg1">
                    <a:gamma/>
                    <a:tint val="0"/>
                    <a:invGamma/>
                    <a:alpha val="0"/>
                  </a:schemeClr>
                </a:gs>
                <a:gs pos="100000">
                  <a:schemeClr val="bg1">
                    <a:alpha val="50000"/>
                  </a:schemeClr>
                </a:gs>
              </a:gsLst>
              <a:lin ang="0" scaled="1"/>
            </a:gradFill>
            <a:ln w="9525" algn="ctr">
              <a:noFill/>
              <a:miter lim="800000"/>
              <a:headEnd/>
              <a:tailEnd/>
            </a:ln>
          </p:spPr>
          <p:txBody>
            <a:bodyPr lIns="146444" tIns="0" rIns="0" bIns="73221" anchor="ctr"/>
            <a:lstStyle/>
            <a:p>
              <a:pPr defTabSz="1097035" fontAlgn="base">
                <a:spcBef>
                  <a:spcPct val="0"/>
                </a:spcBef>
                <a:spcAft>
                  <a:spcPct val="0"/>
                </a:spcAft>
                <a:defRPr/>
              </a:pPr>
              <a:endParaRPr lang="en-US" sz="1600" b="1">
                <a:solidFill>
                  <a:prstClr val="black"/>
                </a:solidFill>
                <a:cs typeface="Segoe UI" pitchFamily="34" charset="0"/>
              </a:endParaRPr>
            </a:p>
          </p:txBody>
        </p:sp>
        <p:sp>
          <p:nvSpPr>
            <p:cNvPr id="144" name="Text Box 13"/>
            <p:cNvSpPr txBox="1">
              <a:spLocks noChangeArrowheads="1"/>
            </p:cNvSpPr>
            <p:nvPr/>
          </p:nvSpPr>
          <p:spPr bwMode="auto">
            <a:xfrm>
              <a:off x="4456" y="1673"/>
              <a:ext cx="1155" cy="289"/>
            </a:xfrm>
            <a:prstGeom prst="rect">
              <a:avLst/>
            </a:prstGeom>
            <a:noFill/>
            <a:ln w="9525">
              <a:noFill/>
              <a:miter lim="800000"/>
              <a:headEnd/>
              <a:tailEnd/>
            </a:ln>
          </p:spPr>
          <p:txBody>
            <a:bodyPr lIns="146444" tIns="0" rIns="146444" bIns="73221" anchor="ctr"/>
            <a:lstStyle/>
            <a:p>
              <a:pPr algn="ctr" defTabSz="1097035" fontAlgn="base">
                <a:spcBef>
                  <a:spcPct val="0"/>
                </a:spcBef>
                <a:spcAft>
                  <a:spcPct val="0"/>
                </a:spcAft>
              </a:pPr>
              <a:r>
                <a:rPr lang="zh-CN" altLang="en-US" sz="1100" b="1" dirty="0" smtClean="0">
                  <a:solidFill>
                    <a:srgbClr val="FFFFFF"/>
                  </a:solidFill>
                  <a:latin typeface="微软雅黑" panose="020B0503020204020204" pitchFamily="34" charset="-122"/>
                  <a:ea typeface="微软雅黑" panose="020B0503020204020204" pitchFamily="34" charset="-122"/>
                  <a:cs typeface="Segoe UI" pitchFamily="34" charset="0"/>
                </a:rPr>
                <a:t>权限设置</a:t>
              </a:r>
              <a:endParaRPr lang="en-US" sz="1100" b="1" dirty="0">
                <a:solidFill>
                  <a:srgbClr val="FFFFFF"/>
                </a:solidFill>
                <a:latin typeface="微软雅黑" panose="020B0503020204020204" pitchFamily="34" charset="-122"/>
                <a:ea typeface="微软雅黑" panose="020B0503020204020204" pitchFamily="34" charset="-122"/>
                <a:cs typeface="Segoe UI" pitchFamily="34" charset="0"/>
              </a:endParaRPr>
            </a:p>
          </p:txBody>
        </p:sp>
      </p:grpSp>
    </p:spTree>
    <p:extLst>
      <p:ext uri="{BB962C8B-B14F-4D97-AF65-F5344CB8AC3E}">
        <p14:creationId xmlns:p14="http://schemas.microsoft.com/office/powerpoint/2010/main" val="295972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0"/>
                                        </p:tgtEl>
                                        <p:attrNameLst>
                                          <p:attrName>style.visibility</p:attrName>
                                        </p:attrNameLst>
                                      </p:cBhvr>
                                      <p:to>
                                        <p:strVal val="visible"/>
                                      </p:to>
                                    </p:set>
                                    <p:animEffect transition="in" filter="fade">
                                      <p:cBhvr>
                                        <p:cTn id="10" dur="500"/>
                                        <p:tgtEl>
                                          <p:spTgt spid="18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fade">
                                      <p:cBhvr>
                                        <p:cTn id="26" dur="500"/>
                                        <p:tgtEl>
                                          <p:spTgt spid="60"/>
                                        </p:tgtEl>
                                      </p:cBhvr>
                                    </p:animEffect>
                                  </p:childTnLst>
                                </p:cTn>
                              </p:par>
                              <p:par>
                                <p:cTn id="27" presetID="10" presetClass="entr" presetSubtype="0" fill="hold" nodeType="withEffect">
                                  <p:stCondLst>
                                    <p:cond delay="0"/>
                                  </p:stCondLst>
                                  <p:childTnLst>
                                    <p:set>
                                      <p:cBhvr>
                                        <p:cTn id="28" dur="1" fill="hold">
                                          <p:stCondLst>
                                            <p:cond delay="0"/>
                                          </p:stCondLst>
                                        </p:cTn>
                                        <p:tgtEl>
                                          <p:spTgt spid="136"/>
                                        </p:tgtEl>
                                        <p:attrNameLst>
                                          <p:attrName>style.visibility</p:attrName>
                                        </p:attrNameLst>
                                      </p:cBhvr>
                                      <p:to>
                                        <p:strVal val="visible"/>
                                      </p:to>
                                    </p:set>
                                    <p:animEffect transition="in" filter="fade">
                                      <p:cBhvr>
                                        <p:cTn id="29" dur="500"/>
                                        <p:tgtEl>
                                          <p:spTgt spid="1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1"/>
                                        </p:tgtEl>
                                        <p:attrNameLst>
                                          <p:attrName>style.visibility</p:attrName>
                                        </p:attrNameLst>
                                      </p:cBhvr>
                                      <p:to>
                                        <p:strVal val="visible"/>
                                      </p:to>
                                    </p:set>
                                    <p:animEffect transition="in" filter="fade">
                                      <p:cBhvr>
                                        <p:cTn id="32" dur="500"/>
                                        <p:tgtEl>
                                          <p:spTgt spid="14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nodeType="withEffect">
                                  <p:stCondLst>
                                    <p:cond delay="0"/>
                                  </p:stCondLst>
                                  <p:childTnLst>
                                    <p:set>
                                      <p:cBhvr>
                                        <p:cTn id="39" dur="1" fill="hold">
                                          <p:stCondLst>
                                            <p:cond delay="0"/>
                                          </p:stCondLst>
                                        </p:cTn>
                                        <p:tgtEl>
                                          <p:spTgt spid="134"/>
                                        </p:tgtEl>
                                        <p:attrNameLst>
                                          <p:attrName>style.visibility</p:attrName>
                                        </p:attrNameLst>
                                      </p:cBhvr>
                                      <p:to>
                                        <p:strVal val="visible"/>
                                      </p:to>
                                    </p:set>
                                    <p:animEffect transition="in" filter="fade">
                                      <p:cBhvr>
                                        <p:cTn id="40" dur="500"/>
                                        <p:tgtEl>
                                          <p:spTgt spid="134"/>
                                        </p:tgtEl>
                                      </p:cBhvr>
                                    </p:animEffect>
                                  </p:childTnLst>
                                </p:cTn>
                              </p:par>
                              <p:par>
                                <p:cTn id="41" presetID="10" presetClass="entr" presetSubtype="0" fill="hold" nodeType="withEffect">
                                  <p:stCondLst>
                                    <p:cond delay="0"/>
                                  </p:stCondLst>
                                  <p:childTnLst>
                                    <p:set>
                                      <p:cBhvr>
                                        <p:cTn id="42" dur="1" fill="hold">
                                          <p:stCondLst>
                                            <p:cond delay="0"/>
                                          </p:stCondLst>
                                        </p:cTn>
                                        <p:tgtEl>
                                          <p:spTgt spid="145"/>
                                        </p:tgtEl>
                                        <p:attrNameLst>
                                          <p:attrName>style.visibility</p:attrName>
                                        </p:attrNameLst>
                                      </p:cBhvr>
                                      <p:to>
                                        <p:strVal val="visible"/>
                                      </p:to>
                                    </p:set>
                                    <p:animEffect transition="in" filter="fade">
                                      <p:cBhvr>
                                        <p:cTn id="43" dur="500"/>
                                        <p:tgtEl>
                                          <p:spTgt spid="145"/>
                                        </p:tgtEl>
                                      </p:cBhvr>
                                    </p:animEffect>
                                  </p:childTnLst>
                                </p:cTn>
                              </p:par>
                              <p:par>
                                <p:cTn id="44" presetID="10" presetClass="entr" presetSubtype="0" fill="hold" nodeType="withEffect">
                                  <p:stCondLst>
                                    <p:cond delay="0"/>
                                  </p:stCondLst>
                                  <p:childTnLst>
                                    <p:set>
                                      <p:cBhvr>
                                        <p:cTn id="45" dur="1" fill="hold">
                                          <p:stCondLst>
                                            <p:cond delay="0"/>
                                          </p:stCondLst>
                                        </p:cTn>
                                        <p:tgtEl>
                                          <p:spTgt spid="146"/>
                                        </p:tgtEl>
                                        <p:attrNameLst>
                                          <p:attrName>style.visibility</p:attrName>
                                        </p:attrNameLst>
                                      </p:cBhvr>
                                      <p:to>
                                        <p:strVal val="visible"/>
                                      </p:to>
                                    </p:set>
                                    <p:animEffect transition="in" filter="fade">
                                      <p:cBhvr>
                                        <p:cTn id="46" dur="500"/>
                                        <p:tgtEl>
                                          <p:spTgt spid="1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9"/>
                                        </p:tgtEl>
                                        <p:attrNameLst>
                                          <p:attrName>style.visibility</p:attrName>
                                        </p:attrNameLst>
                                      </p:cBhvr>
                                      <p:to>
                                        <p:strVal val="visible"/>
                                      </p:to>
                                    </p:set>
                                    <p:animEffect transition="in" filter="fade">
                                      <p:cBhvr>
                                        <p:cTn id="49" dur="500"/>
                                        <p:tgtEl>
                                          <p:spTgt spid="17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28"/>
                                        </p:tgtEl>
                                        <p:attrNameLst>
                                          <p:attrName>style.visibility</p:attrName>
                                        </p:attrNameLst>
                                      </p:cBhvr>
                                      <p:to>
                                        <p:strVal val="visible"/>
                                      </p:to>
                                    </p:set>
                                    <p:animEffect transition="in" filter="fade">
                                      <p:cBhvr>
                                        <p:cTn id="54" dur="500"/>
                                        <p:tgtEl>
                                          <p:spTgt spid="128"/>
                                        </p:tgtEl>
                                      </p:cBhvr>
                                    </p:animEffect>
                                  </p:childTnLst>
                                </p:cTn>
                              </p:par>
                              <p:par>
                                <p:cTn id="55" presetID="10" presetClass="entr" presetSubtype="0" fill="hold" nodeType="withEffect">
                                  <p:stCondLst>
                                    <p:cond delay="0"/>
                                  </p:stCondLst>
                                  <p:childTnLst>
                                    <p:set>
                                      <p:cBhvr>
                                        <p:cTn id="56" dur="1" fill="hold">
                                          <p:stCondLst>
                                            <p:cond delay="0"/>
                                          </p:stCondLst>
                                        </p:cTn>
                                        <p:tgtEl>
                                          <p:spTgt spid="131"/>
                                        </p:tgtEl>
                                        <p:attrNameLst>
                                          <p:attrName>style.visibility</p:attrName>
                                        </p:attrNameLst>
                                      </p:cBhvr>
                                      <p:to>
                                        <p:strVal val="visible"/>
                                      </p:to>
                                    </p:set>
                                    <p:animEffect transition="in" filter="fade">
                                      <p:cBhvr>
                                        <p:cTn id="57" dur="500"/>
                                        <p:tgtEl>
                                          <p:spTgt spid="131"/>
                                        </p:tgtEl>
                                      </p:cBhvr>
                                    </p:animEffect>
                                  </p:childTnLst>
                                </p:cTn>
                              </p:par>
                              <p:par>
                                <p:cTn id="58" presetID="10" presetClass="entr" presetSubtype="0" fill="hold" nodeType="withEffect">
                                  <p:stCondLst>
                                    <p:cond delay="0"/>
                                  </p:stCondLst>
                                  <p:childTnLst>
                                    <p:set>
                                      <p:cBhvr>
                                        <p:cTn id="59" dur="1" fill="hold">
                                          <p:stCondLst>
                                            <p:cond delay="0"/>
                                          </p:stCondLst>
                                        </p:cTn>
                                        <p:tgtEl>
                                          <p:spTgt spid="58"/>
                                        </p:tgtEl>
                                        <p:attrNameLst>
                                          <p:attrName>style.visibility</p:attrName>
                                        </p:attrNameLst>
                                      </p:cBhvr>
                                      <p:to>
                                        <p:strVal val="visible"/>
                                      </p:to>
                                    </p:set>
                                    <p:animEffect transition="in" filter="fade">
                                      <p:cBhvr>
                                        <p:cTn id="60" dur="500"/>
                                        <p:tgtEl>
                                          <p:spTgt spid="58"/>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24"/>
                                        </p:tgtEl>
                                        <p:attrNameLst>
                                          <p:attrName>style.visibility</p:attrName>
                                        </p:attrNameLst>
                                      </p:cBhvr>
                                      <p:to>
                                        <p:strVal val="visible"/>
                                      </p:to>
                                    </p:set>
                                    <p:animEffect transition="in" filter="fade">
                                      <p:cBhvr>
                                        <p:cTn id="65" dur="500"/>
                                        <p:tgtEl>
                                          <p:spTgt spid="124"/>
                                        </p:tgtEl>
                                      </p:cBhvr>
                                    </p:animEffect>
                                  </p:childTnLst>
                                </p:cTn>
                              </p:par>
                              <p:par>
                                <p:cTn id="66" presetID="10" presetClass="entr" presetSubtype="0" fill="hold"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35"/>
                                        </p:tgtEl>
                                        <p:attrNameLst>
                                          <p:attrName>style.visibility</p:attrName>
                                        </p:attrNameLst>
                                      </p:cBhvr>
                                      <p:to>
                                        <p:strVal val="visible"/>
                                      </p:to>
                                    </p:set>
                                    <p:animEffect transition="in" filter="fade">
                                      <p:cBhvr>
                                        <p:cTn id="71" dur="500"/>
                                        <p:tgtEl>
                                          <p:spTgt spid="135"/>
                                        </p:tgtEl>
                                      </p:cBhvr>
                                    </p:animEffect>
                                  </p:childTnLst>
                                </p:cTn>
                              </p:par>
                              <p:par>
                                <p:cTn id="72" presetID="10" presetClass="entr" presetSubtype="0" fill="hold" nodeType="withEffect">
                                  <p:stCondLst>
                                    <p:cond delay="0"/>
                                  </p:stCondLst>
                                  <p:childTnLst>
                                    <p:set>
                                      <p:cBhvr>
                                        <p:cTn id="73" dur="1" fill="hold">
                                          <p:stCondLst>
                                            <p:cond delay="0"/>
                                          </p:stCondLst>
                                        </p:cTn>
                                        <p:tgtEl>
                                          <p:spTgt spid="7"/>
                                        </p:tgtEl>
                                        <p:attrNameLst>
                                          <p:attrName>style.visibility</p:attrName>
                                        </p:attrNameLst>
                                      </p:cBhvr>
                                      <p:to>
                                        <p:strVal val="visible"/>
                                      </p:to>
                                    </p:set>
                                    <p:animEffect transition="in" filter="fade">
                                      <p:cBhvr>
                                        <p:cTn id="74" dur="500"/>
                                        <p:tgtEl>
                                          <p:spTgt spid="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2"/>
                                        </p:tgtEl>
                                        <p:attrNameLst>
                                          <p:attrName>style.visibility</p:attrName>
                                        </p:attrNameLst>
                                      </p:cBhvr>
                                      <p:to>
                                        <p:strVal val="visible"/>
                                      </p:to>
                                    </p:set>
                                    <p:animEffect transition="in" filter="fade">
                                      <p:cBhvr>
                                        <p:cTn id="77"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6" grpId="0" animBg="1"/>
      <p:bldP spid="60" grpId="0" animBg="1"/>
      <p:bldP spid="141" grpId="0"/>
      <p:bldP spid="142" grpId="0"/>
      <p:bldP spid="179" grpId="0"/>
      <p:bldP spid="18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18064" y="2871989"/>
            <a:ext cx="6415539" cy="830997"/>
          </a:xfrm>
          <a:prstGeom prst="rect">
            <a:avLst/>
          </a:prstGeom>
          <a:noFill/>
        </p:spPr>
        <p:txBody>
          <a:bodyPr wrap="none" rtlCol="0">
            <a:spAutoFit/>
          </a:bodyPr>
          <a:lstStyle/>
          <a:p>
            <a:pPr algn="ctr"/>
            <a:r>
              <a:rPr lang="zh-CN" altLang="en-US" sz="4800" b="1" dirty="0">
                <a:latin typeface="微软雅黑" panose="020B0503020204020204" pitchFamily="34" charset="-122"/>
                <a:ea typeface="微软雅黑" panose="020B0503020204020204" pitchFamily="34" charset="-122"/>
              </a:rPr>
              <a:t>瑞</a:t>
            </a:r>
            <a:r>
              <a:rPr lang="zh-CN" altLang="en-US" sz="4800" b="1" dirty="0" smtClean="0">
                <a:latin typeface="微软雅黑" panose="020B0503020204020204" pitchFamily="34" charset="-122"/>
                <a:ea typeface="微软雅黑" panose="020B0503020204020204" pitchFamily="34" charset="-122"/>
              </a:rPr>
              <a:t>信</a:t>
            </a:r>
            <a:r>
              <a:rPr lang="en-US" altLang="zh-CN" sz="4800" b="1" dirty="0" smtClean="0">
                <a:latin typeface="微软雅黑" panose="020B0503020204020204" pitchFamily="34" charset="-122"/>
                <a:ea typeface="微软雅黑" panose="020B0503020204020204" pitchFamily="34" charset="-122"/>
              </a:rPr>
              <a:t>CDP</a:t>
            </a:r>
            <a:r>
              <a:rPr lang="zh-CN" altLang="en-US" sz="4800" b="1" dirty="0" smtClean="0">
                <a:latin typeface="微软雅黑" panose="020B0503020204020204" pitchFamily="34" charset="-122"/>
                <a:ea typeface="微软雅黑" panose="020B0503020204020204" pitchFamily="34" charset="-122"/>
              </a:rPr>
              <a:t>深度技术解析</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3993520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7141062" y="583179"/>
            <a:ext cx="5050938" cy="62748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stretch>
            <a:fillRect/>
          </a:stretch>
        </p:blipFill>
        <p:spPr>
          <a:xfrm>
            <a:off x="10323769" y="1033798"/>
            <a:ext cx="895438" cy="1300133"/>
          </a:xfrm>
          <a:prstGeom prst="rect">
            <a:avLst/>
          </a:prstGeom>
        </p:spPr>
      </p:pic>
      <p:pic>
        <p:nvPicPr>
          <p:cNvPr id="5" name="图片 4"/>
          <p:cNvPicPr>
            <a:picLocks noChangeAspect="1"/>
          </p:cNvPicPr>
          <p:nvPr/>
        </p:nvPicPr>
        <p:blipFill>
          <a:blip r:embed="rId3"/>
          <a:stretch>
            <a:fillRect/>
          </a:stretch>
        </p:blipFill>
        <p:spPr>
          <a:xfrm>
            <a:off x="1743322" y="1052683"/>
            <a:ext cx="900997" cy="1262366"/>
          </a:xfrm>
          <a:prstGeom prst="rect">
            <a:avLst/>
          </a:prstGeom>
        </p:spPr>
      </p:pic>
      <p:sp>
        <p:nvSpPr>
          <p:cNvPr id="8" name="右箭头 7"/>
          <p:cNvSpPr/>
          <p:nvPr/>
        </p:nvSpPr>
        <p:spPr>
          <a:xfrm>
            <a:off x="4778056" y="6246608"/>
            <a:ext cx="3451544" cy="440276"/>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9" name="Rounded Rectangle 16"/>
          <p:cNvSpPr/>
          <p:nvPr/>
        </p:nvSpPr>
        <p:spPr bwMode="auto">
          <a:xfrm>
            <a:off x="3412962" y="1052683"/>
            <a:ext cx="1518922" cy="325727"/>
          </a:xfrm>
          <a:prstGeom prst="roundRect">
            <a:avLst/>
          </a:prstGeom>
          <a:solidFill>
            <a:srgbClr val="5B9BD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fontAlgn="base">
              <a:spcBef>
                <a:spcPct val="0"/>
              </a:spcBef>
              <a:spcAft>
                <a:spcPct val="0"/>
              </a:spcAft>
              <a:defRPr/>
            </a:pPr>
            <a:r>
              <a:rPr lang="zh-CN" altLang="en-US" sz="18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业务层</a:t>
            </a:r>
            <a:endParaRPr lang="en-US" sz="1800"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Rounded Rectangle 16"/>
          <p:cNvSpPr/>
          <p:nvPr/>
        </p:nvSpPr>
        <p:spPr bwMode="auto">
          <a:xfrm>
            <a:off x="3412962" y="2150595"/>
            <a:ext cx="1518922" cy="322658"/>
          </a:xfrm>
          <a:prstGeom prst="roundRect">
            <a:avLst/>
          </a:prstGeom>
          <a:solidFill>
            <a:srgbClr val="5B9BD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fontAlgn="base">
              <a:spcBef>
                <a:spcPct val="0"/>
              </a:spcBef>
              <a:spcAft>
                <a:spcPct val="0"/>
              </a:spcAft>
            </a:pPr>
            <a:r>
              <a:rPr lang="zh-CN" alt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应用层</a:t>
            </a:r>
            <a:endParaRPr 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1" name="Rounded Rectangle 16"/>
          <p:cNvSpPr/>
          <p:nvPr/>
        </p:nvSpPr>
        <p:spPr bwMode="auto">
          <a:xfrm>
            <a:off x="3412962" y="3245439"/>
            <a:ext cx="1518922" cy="325727"/>
          </a:xfrm>
          <a:prstGeom prst="roundRect">
            <a:avLst/>
          </a:prstGeom>
          <a:solidFill>
            <a:srgbClr val="5B9BD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fontAlgn="base">
              <a:spcBef>
                <a:spcPct val="0"/>
              </a:spcBef>
              <a:spcAft>
                <a:spcPct val="0"/>
              </a:spcAft>
            </a:pPr>
            <a:r>
              <a:rPr lang="zh-CN" alt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驱动层</a:t>
            </a:r>
            <a:endParaRPr 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2" name="Rounded Rectangle 16"/>
          <p:cNvSpPr/>
          <p:nvPr/>
        </p:nvSpPr>
        <p:spPr bwMode="auto">
          <a:xfrm>
            <a:off x="3412962" y="4343351"/>
            <a:ext cx="1518922" cy="325727"/>
          </a:xfrm>
          <a:prstGeom prst="roundRect">
            <a:avLst/>
          </a:prstGeom>
          <a:solidFill>
            <a:srgbClr val="5B9BD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fontAlgn="base">
              <a:spcBef>
                <a:spcPct val="0"/>
              </a:spcBef>
              <a:spcAft>
                <a:spcPct val="0"/>
              </a:spcAft>
            </a:pPr>
            <a:r>
              <a:rPr lang="zh-CN" alt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存储层</a:t>
            </a:r>
            <a:endParaRPr 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4" name="圆柱形 13"/>
          <p:cNvSpPr/>
          <p:nvPr/>
        </p:nvSpPr>
        <p:spPr>
          <a:xfrm>
            <a:off x="3800098" y="6123458"/>
            <a:ext cx="718705" cy="623125"/>
          </a:xfrm>
          <a:prstGeom prst="can">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柱形 15"/>
          <p:cNvSpPr/>
          <p:nvPr/>
        </p:nvSpPr>
        <p:spPr>
          <a:xfrm>
            <a:off x="8427111" y="6063759"/>
            <a:ext cx="718705" cy="623125"/>
          </a:xfrm>
          <a:prstGeom prst="can">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7" name="Rounded Rectangle 16"/>
          <p:cNvSpPr/>
          <p:nvPr/>
        </p:nvSpPr>
        <p:spPr bwMode="auto">
          <a:xfrm>
            <a:off x="8057585" y="1052683"/>
            <a:ext cx="1518922" cy="325727"/>
          </a:xfrm>
          <a:prstGeom prst="roundRect">
            <a:avLst/>
          </a:prstGeom>
          <a:solidFill>
            <a:srgbClr val="8E2B9C"/>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fontAlgn="base">
              <a:spcBef>
                <a:spcPct val="0"/>
              </a:spcBef>
              <a:spcAft>
                <a:spcPct val="0"/>
              </a:spcAft>
              <a:defRPr/>
            </a:pPr>
            <a:r>
              <a:rPr lang="zh-CN" altLang="en-US" sz="18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业务层</a:t>
            </a:r>
            <a:endParaRPr lang="en-US" sz="1800"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8" name="Rounded Rectangle 16"/>
          <p:cNvSpPr/>
          <p:nvPr/>
        </p:nvSpPr>
        <p:spPr bwMode="auto">
          <a:xfrm>
            <a:off x="8057585" y="2150595"/>
            <a:ext cx="1518922" cy="322658"/>
          </a:xfrm>
          <a:prstGeom prst="roundRect">
            <a:avLst/>
          </a:prstGeom>
          <a:solidFill>
            <a:srgbClr val="8E2B9C"/>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fontAlgn="base">
              <a:spcBef>
                <a:spcPct val="0"/>
              </a:spcBef>
              <a:spcAft>
                <a:spcPct val="0"/>
              </a:spcAft>
            </a:pPr>
            <a:r>
              <a:rPr lang="zh-CN" alt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应用层</a:t>
            </a:r>
            <a:endParaRPr 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 name="Rounded Rectangle 16"/>
          <p:cNvSpPr/>
          <p:nvPr/>
        </p:nvSpPr>
        <p:spPr bwMode="auto">
          <a:xfrm>
            <a:off x="8057585" y="3245439"/>
            <a:ext cx="1518922" cy="325727"/>
          </a:xfrm>
          <a:prstGeom prst="roundRect">
            <a:avLst/>
          </a:prstGeom>
          <a:solidFill>
            <a:srgbClr val="8E2B9C"/>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fontAlgn="base">
              <a:spcBef>
                <a:spcPct val="0"/>
              </a:spcBef>
              <a:spcAft>
                <a:spcPct val="0"/>
              </a:spcAft>
            </a:pPr>
            <a:r>
              <a:rPr lang="zh-CN" alt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驱动层</a:t>
            </a:r>
            <a:endParaRPr 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0" name="Rounded Rectangle 16"/>
          <p:cNvSpPr/>
          <p:nvPr/>
        </p:nvSpPr>
        <p:spPr bwMode="auto">
          <a:xfrm>
            <a:off x="8057585" y="4343351"/>
            <a:ext cx="1518922" cy="325727"/>
          </a:xfrm>
          <a:prstGeom prst="roundRect">
            <a:avLst/>
          </a:prstGeom>
          <a:solidFill>
            <a:srgbClr val="8E2B9C"/>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fontAlgn="base">
              <a:spcBef>
                <a:spcPct val="0"/>
              </a:spcBef>
              <a:spcAft>
                <a:spcPct val="0"/>
              </a:spcAft>
            </a:pPr>
            <a:r>
              <a:rPr lang="zh-CN" alt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存储层</a:t>
            </a:r>
            <a:endParaRPr lang="en-US" b="1" dirty="0">
              <a:gradFill>
                <a:gsLst>
                  <a:gs pos="0">
                    <a:srgbClr val="FFFFFF"/>
                  </a:gs>
                  <a:gs pos="100000">
                    <a:srgbClr val="FFFFFF"/>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文本框 20"/>
          <p:cNvSpPr txBox="1"/>
          <p:nvPr/>
        </p:nvSpPr>
        <p:spPr>
          <a:xfrm>
            <a:off x="1491041" y="729257"/>
            <a:ext cx="1537600" cy="337925"/>
          </a:xfrm>
          <a:prstGeom prst="rect">
            <a:avLst/>
          </a:prstGeom>
          <a:noFill/>
        </p:spPr>
        <p:txBody>
          <a:bodyPr wrap="none" rtlCol="0">
            <a:spAutoFit/>
          </a:bodyPr>
          <a:lstStyle/>
          <a:p>
            <a:r>
              <a:rPr lang="zh-CN" altLang="en-US" b="1" dirty="0" smtClean="0">
                <a:solidFill>
                  <a:srgbClr val="5B9BD5"/>
                </a:solidFill>
                <a:latin typeface="微软雅黑" panose="020B0503020204020204" pitchFamily="34" charset="-122"/>
                <a:ea typeface="微软雅黑" panose="020B0503020204020204" pitchFamily="34" charset="-122"/>
              </a:rPr>
              <a:t>源端</a:t>
            </a:r>
            <a:r>
              <a:rPr lang="en-US" altLang="zh-CN" b="1" dirty="0" smtClean="0">
                <a:solidFill>
                  <a:srgbClr val="5B9BD5"/>
                </a:solidFill>
                <a:latin typeface="微软雅黑" panose="020B0503020204020204" pitchFamily="34" charset="-122"/>
                <a:ea typeface="微软雅黑" panose="020B0503020204020204" pitchFamily="34" charset="-122"/>
              </a:rPr>
              <a:t>SERVER</a:t>
            </a:r>
            <a:endParaRPr lang="zh-CN" altLang="en-US" b="1" dirty="0">
              <a:solidFill>
                <a:srgbClr val="5B9BD5"/>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10070259" y="724391"/>
            <a:ext cx="1537600" cy="337925"/>
          </a:xfrm>
          <a:prstGeom prst="rect">
            <a:avLst/>
          </a:prstGeom>
          <a:noFill/>
        </p:spPr>
        <p:txBody>
          <a:bodyPr wrap="none" rtlCol="0">
            <a:spAutoFit/>
          </a:bodyPr>
          <a:lstStyle/>
          <a:p>
            <a:r>
              <a:rPr lang="zh-CN" altLang="en-US" b="1" dirty="0">
                <a:solidFill>
                  <a:srgbClr val="8E2B9C"/>
                </a:solidFill>
                <a:latin typeface="微软雅黑" panose="020B0503020204020204" pitchFamily="34" charset="-122"/>
                <a:ea typeface="微软雅黑" panose="020B0503020204020204" pitchFamily="34" charset="-122"/>
              </a:rPr>
              <a:t>备</a:t>
            </a:r>
            <a:r>
              <a:rPr lang="zh-CN" altLang="en-US" b="1" dirty="0" smtClean="0">
                <a:solidFill>
                  <a:srgbClr val="8E2B9C"/>
                </a:solidFill>
                <a:latin typeface="微软雅黑" panose="020B0503020204020204" pitchFamily="34" charset="-122"/>
                <a:ea typeface="微软雅黑" panose="020B0503020204020204" pitchFamily="34" charset="-122"/>
              </a:rPr>
              <a:t>端</a:t>
            </a:r>
            <a:r>
              <a:rPr lang="en-US" altLang="zh-CN" b="1" dirty="0" smtClean="0">
                <a:solidFill>
                  <a:srgbClr val="8E2B9C"/>
                </a:solidFill>
                <a:latin typeface="微软雅黑" panose="020B0503020204020204" pitchFamily="34" charset="-122"/>
                <a:ea typeface="微软雅黑" panose="020B0503020204020204" pitchFamily="34" charset="-122"/>
              </a:rPr>
              <a:t>SERVER</a:t>
            </a:r>
            <a:endParaRPr lang="zh-CN" altLang="en-US" b="1" dirty="0">
              <a:solidFill>
                <a:srgbClr val="8E2B9C"/>
              </a:solidFill>
              <a:latin typeface="微软雅黑" panose="020B0503020204020204" pitchFamily="34" charset="-122"/>
              <a:ea typeface="微软雅黑" panose="020B0503020204020204" pitchFamily="34" charset="-122"/>
            </a:endParaRPr>
          </a:p>
        </p:txBody>
      </p:sp>
      <p:sp>
        <p:nvSpPr>
          <p:cNvPr id="23" name="Freeform 31"/>
          <p:cNvSpPr/>
          <p:nvPr/>
        </p:nvSpPr>
        <p:spPr>
          <a:xfrm>
            <a:off x="3946538" y="1472641"/>
            <a:ext cx="451767" cy="677954"/>
          </a:xfrm>
          <a:custGeom>
            <a:avLst/>
            <a:gdLst>
              <a:gd name="connsiteX0" fmla="*/ 0 w 1181143"/>
              <a:gd name="connsiteY0" fmla="*/ 548576 h 997410"/>
              <a:gd name="connsiteX1" fmla="*/ 265757 w 1181143"/>
              <a:gd name="connsiteY1" fmla="*/ 548576 h 997410"/>
              <a:gd name="connsiteX2" fmla="*/ 265757 w 1181143"/>
              <a:gd name="connsiteY2" fmla="*/ 0 h 997410"/>
              <a:gd name="connsiteX3" fmla="*/ 915386 w 1181143"/>
              <a:gd name="connsiteY3" fmla="*/ 0 h 997410"/>
              <a:gd name="connsiteX4" fmla="*/ 915386 w 1181143"/>
              <a:gd name="connsiteY4" fmla="*/ 548576 h 997410"/>
              <a:gd name="connsiteX5" fmla="*/ 1181143 w 1181143"/>
              <a:gd name="connsiteY5" fmla="*/ 548576 h 997410"/>
              <a:gd name="connsiteX6" fmla="*/ 590572 w 1181143"/>
              <a:gd name="connsiteY6" fmla="*/ 997410 h 997410"/>
              <a:gd name="connsiteX7" fmla="*/ 0 w 1181143"/>
              <a:gd name="connsiteY7" fmla="*/ 548576 h 99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43" h="997410">
                <a:moveTo>
                  <a:pt x="0" y="548576"/>
                </a:moveTo>
                <a:lnTo>
                  <a:pt x="265757" y="548576"/>
                </a:lnTo>
                <a:lnTo>
                  <a:pt x="265757" y="0"/>
                </a:lnTo>
                <a:lnTo>
                  <a:pt x="915386" y="0"/>
                </a:lnTo>
                <a:lnTo>
                  <a:pt x="915386" y="548576"/>
                </a:lnTo>
                <a:lnTo>
                  <a:pt x="1181143" y="548576"/>
                </a:lnTo>
                <a:lnTo>
                  <a:pt x="590572" y="997410"/>
                </a:lnTo>
                <a:lnTo>
                  <a:pt x="0" y="548576"/>
                </a:lnTo>
                <a:close/>
              </a:path>
            </a:pathLst>
          </a:custGeom>
          <a:solidFill>
            <a:srgbClr val="FFC000"/>
          </a:solidFill>
          <a:ln w="12700" cap="flat" cmpd="sng" algn="ctr">
            <a:gradFill flip="none" rotWithShape="1">
              <a:gsLst>
                <a:gs pos="0">
                  <a:schemeClr val="tx1">
                    <a:alpha val="75000"/>
                  </a:schemeClr>
                </a:gs>
                <a:gs pos="50000">
                  <a:schemeClr val="tx1">
                    <a:alpha val="27000"/>
                  </a:schemeClr>
                </a:gs>
                <a:gs pos="100000">
                  <a:schemeClr val="tx1">
                    <a:alpha val="0"/>
                  </a:schemeClr>
                </a:gs>
              </a:gsLst>
              <a:lin ang="16200000" scaled="1"/>
              <a:tileRect/>
            </a:gradFill>
            <a:prstDash val="solid"/>
            <a:round/>
            <a:headEnd type="none" w="med" len="med"/>
            <a:tailEnd type="none" w="med" len="med"/>
          </a:ln>
          <a:effectLst/>
        </p:spPr>
        <p:txBody>
          <a:bodyPr vert="horz" wrap="square" lIns="34286" tIns="34286" rIns="41142" bIns="30861" numCol="1" rtlCol="0" anchor="t" anchorCtr="1" compatLnSpc="1">
            <a:prstTxWarp prst="textNoShape">
              <a:avLst/>
            </a:prstTxWarp>
          </a:bodyPr>
          <a:lstStyle/>
          <a:p>
            <a:pPr algn="ctr" defTabSz="685682" fontAlgn="base">
              <a:lnSpc>
                <a:spcPct val="90000"/>
              </a:lnSpc>
              <a:spcBef>
                <a:spcPts val="473"/>
              </a:spcBef>
              <a:spcAft>
                <a:spcPct val="0"/>
              </a:spcAft>
              <a:buClr>
                <a:srgbClr val="FFFF99"/>
              </a:buClr>
              <a:buSzPct val="120000"/>
            </a:pPr>
            <a:endParaRPr lang="en-US" sz="1100" b="1" dirty="0">
              <a:solidFill>
                <a:srgbClr val="FFFFFF"/>
              </a:solidFill>
            </a:endParaRPr>
          </a:p>
        </p:txBody>
      </p:sp>
      <p:sp>
        <p:nvSpPr>
          <p:cNvPr id="24" name="Freeform 31"/>
          <p:cNvSpPr/>
          <p:nvPr/>
        </p:nvSpPr>
        <p:spPr>
          <a:xfrm>
            <a:off x="3946537" y="2567484"/>
            <a:ext cx="451767" cy="677954"/>
          </a:xfrm>
          <a:custGeom>
            <a:avLst/>
            <a:gdLst>
              <a:gd name="connsiteX0" fmla="*/ 0 w 1181143"/>
              <a:gd name="connsiteY0" fmla="*/ 548576 h 997410"/>
              <a:gd name="connsiteX1" fmla="*/ 265757 w 1181143"/>
              <a:gd name="connsiteY1" fmla="*/ 548576 h 997410"/>
              <a:gd name="connsiteX2" fmla="*/ 265757 w 1181143"/>
              <a:gd name="connsiteY2" fmla="*/ 0 h 997410"/>
              <a:gd name="connsiteX3" fmla="*/ 915386 w 1181143"/>
              <a:gd name="connsiteY3" fmla="*/ 0 h 997410"/>
              <a:gd name="connsiteX4" fmla="*/ 915386 w 1181143"/>
              <a:gd name="connsiteY4" fmla="*/ 548576 h 997410"/>
              <a:gd name="connsiteX5" fmla="*/ 1181143 w 1181143"/>
              <a:gd name="connsiteY5" fmla="*/ 548576 h 997410"/>
              <a:gd name="connsiteX6" fmla="*/ 590572 w 1181143"/>
              <a:gd name="connsiteY6" fmla="*/ 997410 h 997410"/>
              <a:gd name="connsiteX7" fmla="*/ 0 w 1181143"/>
              <a:gd name="connsiteY7" fmla="*/ 548576 h 99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43" h="997410">
                <a:moveTo>
                  <a:pt x="0" y="548576"/>
                </a:moveTo>
                <a:lnTo>
                  <a:pt x="265757" y="548576"/>
                </a:lnTo>
                <a:lnTo>
                  <a:pt x="265757" y="0"/>
                </a:lnTo>
                <a:lnTo>
                  <a:pt x="915386" y="0"/>
                </a:lnTo>
                <a:lnTo>
                  <a:pt x="915386" y="548576"/>
                </a:lnTo>
                <a:lnTo>
                  <a:pt x="1181143" y="548576"/>
                </a:lnTo>
                <a:lnTo>
                  <a:pt x="590572" y="997410"/>
                </a:lnTo>
                <a:lnTo>
                  <a:pt x="0" y="548576"/>
                </a:lnTo>
                <a:close/>
              </a:path>
            </a:pathLst>
          </a:custGeom>
          <a:solidFill>
            <a:srgbClr val="FFC000"/>
          </a:solidFill>
          <a:ln w="12700" cap="flat" cmpd="sng" algn="ctr">
            <a:gradFill flip="none" rotWithShape="1">
              <a:gsLst>
                <a:gs pos="0">
                  <a:schemeClr val="tx1">
                    <a:alpha val="75000"/>
                  </a:schemeClr>
                </a:gs>
                <a:gs pos="50000">
                  <a:schemeClr val="tx1">
                    <a:alpha val="27000"/>
                  </a:schemeClr>
                </a:gs>
                <a:gs pos="100000">
                  <a:schemeClr val="tx1">
                    <a:alpha val="0"/>
                  </a:schemeClr>
                </a:gs>
              </a:gsLst>
              <a:lin ang="16200000" scaled="1"/>
              <a:tileRect/>
            </a:gradFill>
            <a:prstDash val="solid"/>
            <a:round/>
            <a:headEnd type="none" w="med" len="med"/>
            <a:tailEnd type="none" w="med" len="med"/>
          </a:ln>
          <a:effectLst/>
        </p:spPr>
        <p:txBody>
          <a:bodyPr vert="horz" wrap="square" lIns="34286" tIns="34286" rIns="41142" bIns="30861" numCol="1" rtlCol="0" anchor="t" anchorCtr="1" compatLnSpc="1">
            <a:prstTxWarp prst="textNoShape">
              <a:avLst/>
            </a:prstTxWarp>
          </a:bodyPr>
          <a:lstStyle/>
          <a:p>
            <a:pPr algn="ctr" defTabSz="685682" fontAlgn="base">
              <a:lnSpc>
                <a:spcPct val="90000"/>
              </a:lnSpc>
              <a:spcBef>
                <a:spcPts val="473"/>
              </a:spcBef>
              <a:spcAft>
                <a:spcPct val="0"/>
              </a:spcAft>
              <a:buClr>
                <a:srgbClr val="FFFF99"/>
              </a:buClr>
              <a:buSzPct val="120000"/>
            </a:pPr>
            <a:endParaRPr lang="en-US" sz="1100" b="1" dirty="0">
              <a:solidFill>
                <a:srgbClr val="FFFFFF"/>
              </a:solidFill>
            </a:endParaRPr>
          </a:p>
        </p:txBody>
      </p:sp>
      <p:sp>
        <p:nvSpPr>
          <p:cNvPr id="25" name="Freeform 31"/>
          <p:cNvSpPr/>
          <p:nvPr/>
        </p:nvSpPr>
        <p:spPr>
          <a:xfrm>
            <a:off x="3946536" y="3639320"/>
            <a:ext cx="451767" cy="677954"/>
          </a:xfrm>
          <a:custGeom>
            <a:avLst/>
            <a:gdLst>
              <a:gd name="connsiteX0" fmla="*/ 0 w 1181143"/>
              <a:gd name="connsiteY0" fmla="*/ 548576 h 997410"/>
              <a:gd name="connsiteX1" fmla="*/ 265757 w 1181143"/>
              <a:gd name="connsiteY1" fmla="*/ 548576 h 997410"/>
              <a:gd name="connsiteX2" fmla="*/ 265757 w 1181143"/>
              <a:gd name="connsiteY2" fmla="*/ 0 h 997410"/>
              <a:gd name="connsiteX3" fmla="*/ 915386 w 1181143"/>
              <a:gd name="connsiteY3" fmla="*/ 0 h 997410"/>
              <a:gd name="connsiteX4" fmla="*/ 915386 w 1181143"/>
              <a:gd name="connsiteY4" fmla="*/ 548576 h 997410"/>
              <a:gd name="connsiteX5" fmla="*/ 1181143 w 1181143"/>
              <a:gd name="connsiteY5" fmla="*/ 548576 h 997410"/>
              <a:gd name="connsiteX6" fmla="*/ 590572 w 1181143"/>
              <a:gd name="connsiteY6" fmla="*/ 997410 h 997410"/>
              <a:gd name="connsiteX7" fmla="*/ 0 w 1181143"/>
              <a:gd name="connsiteY7" fmla="*/ 548576 h 99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43" h="997410">
                <a:moveTo>
                  <a:pt x="0" y="548576"/>
                </a:moveTo>
                <a:lnTo>
                  <a:pt x="265757" y="548576"/>
                </a:lnTo>
                <a:lnTo>
                  <a:pt x="265757" y="0"/>
                </a:lnTo>
                <a:lnTo>
                  <a:pt x="915386" y="0"/>
                </a:lnTo>
                <a:lnTo>
                  <a:pt x="915386" y="548576"/>
                </a:lnTo>
                <a:lnTo>
                  <a:pt x="1181143" y="548576"/>
                </a:lnTo>
                <a:lnTo>
                  <a:pt x="590572" y="997410"/>
                </a:lnTo>
                <a:lnTo>
                  <a:pt x="0" y="548576"/>
                </a:lnTo>
                <a:close/>
              </a:path>
            </a:pathLst>
          </a:custGeom>
          <a:solidFill>
            <a:srgbClr val="FFC000"/>
          </a:solidFill>
          <a:ln w="12700" cap="flat" cmpd="sng" algn="ctr">
            <a:gradFill flip="none" rotWithShape="1">
              <a:gsLst>
                <a:gs pos="0">
                  <a:schemeClr val="tx1">
                    <a:alpha val="75000"/>
                  </a:schemeClr>
                </a:gs>
                <a:gs pos="50000">
                  <a:schemeClr val="tx1">
                    <a:alpha val="27000"/>
                  </a:schemeClr>
                </a:gs>
                <a:gs pos="100000">
                  <a:schemeClr val="tx1">
                    <a:alpha val="0"/>
                  </a:schemeClr>
                </a:gs>
              </a:gsLst>
              <a:lin ang="16200000" scaled="1"/>
              <a:tileRect/>
            </a:gradFill>
            <a:prstDash val="solid"/>
            <a:round/>
            <a:headEnd type="none" w="med" len="med"/>
            <a:tailEnd type="none" w="med" len="med"/>
          </a:ln>
          <a:effectLst/>
        </p:spPr>
        <p:txBody>
          <a:bodyPr vert="horz" wrap="square" lIns="34286" tIns="34286" rIns="41142" bIns="30861" numCol="1" rtlCol="0" anchor="t" anchorCtr="1" compatLnSpc="1">
            <a:prstTxWarp prst="textNoShape">
              <a:avLst/>
            </a:prstTxWarp>
          </a:bodyPr>
          <a:lstStyle/>
          <a:p>
            <a:pPr algn="ctr" defTabSz="685682" fontAlgn="base">
              <a:lnSpc>
                <a:spcPct val="90000"/>
              </a:lnSpc>
              <a:spcBef>
                <a:spcPts val="473"/>
              </a:spcBef>
              <a:spcAft>
                <a:spcPct val="0"/>
              </a:spcAft>
              <a:buClr>
                <a:srgbClr val="FFFF99"/>
              </a:buClr>
              <a:buSzPct val="120000"/>
            </a:pPr>
            <a:endParaRPr lang="en-US" sz="1100" b="1" dirty="0">
              <a:solidFill>
                <a:srgbClr val="FFFFFF"/>
              </a:solidFill>
            </a:endParaRPr>
          </a:p>
        </p:txBody>
      </p:sp>
      <p:sp>
        <p:nvSpPr>
          <p:cNvPr id="26" name="Freeform 31"/>
          <p:cNvSpPr/>
          <p:nvPr/>
        </p:nvSpPr>
        <p:spPr>
          <a:xfrm>
            <a:off x="3944374" y="4763310"/>
            <a:ext cx="451767" cy="677954"/>
          </a:xfrm>
          <a:custGeom>
            <a:avLst/>
            <a:gdLst>
              <a:gd name="connsiteX0" fmla="*/ 0 w 1181143"/>
              <a:gd name="connsiteY0" fmla="*/ 548576 h 997410"/>
              <a:gd name="connsiteX1" fmla="*/ 265757 w 1181143"/>
              <a:gd name="connsiteY1" fmla="*/ 548576 h 997410"/>
              <a:gd name="connsiteX2" fmla="*/ 265757 w 1181143"/>
              <a:gd name="connsiteY2" fmla="*/ 0 h 997410"/>
              <a:gd name="connsiteX3" fmla="*/ 915386 w 1181143"/>
              <a:gd name="connsiteY3" fmla="*/ 0 h 997410"/>
              <a:gd name="connsiteX4" fmla="*/ 915386 w 1181143"/>
              <a:gd name="connsiteY4" fmla="*/ 548576 h 997410"/>
              <a:gd name="connsiteX5" fmla="*/ 1181143 w 1181143"/>
              <a:gd name="connsiteY5" fmla="*/ 548576 h 997410"/>
              <a:gd name="connsiteX6" fmla="*/ 590572 w 1181143"/>
              <a:gd name="connsiteY6" fmla="*/ 997410 h 997410"/>
              <a:gd name="connsiteX7" fmla="*/ 0 w 1181143"/>
              <a:gd name="connsiteY7" fmla="*/ 548576 h 99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43" h="997410">
                <a:moveTo>
                  <a:pt x="0" y="548576"/>
                </a:moveTo>
                <a:lnTo>
                  <a:pt x="265757" y="548576"/>
                </a:lnTo>
                <a:lnTo>
                  <a:pt x="265757" y="0"/>
                </a:lnTo>
                <a:lnTo>
                  <a:pt x="915386" y="0"/>
                </a:lnTo>
                <a:lnTo>
                  <a:pt x="915386" y="548576"/>
                </a:lnTo>
                <a:lnTo>
                  <a:pt x="1181143" y="548576"/>
                </a:lnTo>
                <a:lnTo>
                  <a:pt x="590572" y="997410"/>
                </a:lnTo>
                <a:lnTo>
                  <a:pt x="0" y="548576"/>
                </a:lnTo>
                <a:close/>
              </a:path>
            </a:pathLst>
          </a:custGeom>
          <a:solidFill>
            <a:srgbClr val="FFC000"/>
          </a:solidFill>
          <a:ln w="12700" cap="flat" cmpd="sng" algn="ctr">
            <a:gradFill flip="none" rotWithShape="1">
              <a:gsLst>
                <a:gs pos="0">
                  <a:schemeClr val="tx1">
                    <a:alpha val="75000"/>
                  </a:schemeClr>
                </a:gs>
                <a:gs pos="50000">
                  <a:schemeClr val="tx1">
                    <a:alpha val="27000"/>
                  </a:schemeClr>
                </a:gs>
                <a:gs pos="100000">
                  <a:schemeClr val="tx1">
                    <a:alpha val="0"/>
                  </a:schemeClr>
                </a:gs>
              </a:gsLst>
              <a:lin ang="16200000" scaled="1"/>
              <a:tileRect/>
            </a:gradFill>
            <a:prstDash val="solid"/>
            <a:round/>
            <a:headEnd type="none" w="med" len="med"/>
            <a:tailEnd type="none" w="med" len="med"/>
          </a:ln>
          <a:effectLst/>
        </p:spPr>
        <p:txBody>
          <a:bodyPr vert="horz" wrap="square" lIns="34286" tIns="34286" rIns="41142" bIns="30861" numCol="1" rtlCol="0" anchor="t" anchorCtr="1" compatLnSpc="1">
            <a:prstTxWarp prst="textNoShape">
              <a:avLst/>
            </a:prstTxWarp>
          </a:bodyPr>
          <a:lstStyle/>
          <a:p>
            <a:pPr algn="ctr" defTabSz="685682" fontAlgn="base">
              <a:lnSpc>
                <a:spcPct val="90000"/>
              </a:lnSpc>
              <a:spcBef>
                <a:spcPts val="473"/>
              </a:spcBef>
              <a:spcAft>
                <a:spcPct val="0"/>
              </a:spcAft>
              <a:buClr>
                <a:srgbClr val="FFFF99"/>
              </a:buClr>
              <a:buSzPct val="120000"/>
            </a:pPr>
            <a:endParaRPr lang="en-US" sz="1100" b="1" dirty="0">
              <a:solidFill>
                <a:srgbClr val="FFFFFF"/>
              </a:solidFill>
            </a:endParaRPr>
          </a:p>
        </p:txBody>
      </p:sp>
      <p:sp>
        <p:nvSpPr>
          <p:cNvPr id="27" name="椭圆 26"/>
          <p:cNvSpPr/>
          <p:nvPr/>
        </p:nvSpPr>
        <p:spPr>
          <a:xfrm>
            <a:off x="3219160" y="1668529"/>
            <a:ext cx="725214" cy="2722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28" name="椭圆 27"/>
          <p:cNvSpPr/>
          <p:nvPr/>
        </p:nvSpPr>
        <p:spPr>
          <a:xfrm>
            <a:off x="3219160" y="2766442"/>
            <a:ext cx="725214" cy="2722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29" name="椭圆 28"/>
          <p:cNvSpPr/>
          <p:nvPr/>
        </p:nvSpPr>
        <p:spPr>
          <a:xfrm>
            <a:off x="3219160" y="3831528"/>
            <a:ext cx="725214" cy="2722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30" name="椭圆 29"/>
          <p:cNvSpPr/>
          <p:nvPr/>
        </p:nvSpPr>
        <p:spPr>
          <a:xfrm>
            <a:off x="3808746" y="5974397"/>
            <a:ext cx="725214" cy="2722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31" name="Freeform 31"/>
          <p:cNvSpPr/>
          <p:nvPr/>
        </p:nvSpPr>
        <p:spPr>
          <a:xfrm rot="16200000">
            <a:off x="5191882" y="3056518"/>
            <a:ext cx="413351" cy="740963"/>
          </a:xfrm>
          <a:custGeom>
            <a:avLst/>
            <a:gdLst>
              <a:gd name="connsiteX0" fmla="*/ 0 w 1181143"/>
              <a:gd name="connsiteY0" fmla="*/ 548576 h 997410"/>
              <a:gd name="connsiteX1" fmla="*/ 265757 w 1181143"/>
              <a:gd name="connsiteY1" fmla="*/ 548576 h 997410"/>
              <a:gd name="connsiteX2" fmla="*/ 265757 w 1181143"/>
              <a:gd name="connsiteY2" fmla="*/ 0 h 997410"/>
              <a:gd name="connsiteX3" fmla="*/ 915386 w 1181143"/>
              <a:gd name="connsiteY3" fmla="*/ 0 h 997410"/>
              <a:gd name="connsiteX4" fmla="*/ 915386 w 1181143"/>
              <a:gd name="connsiteY4" fmla="*/ 548576 h 997410"/>
              <a:gd name="connsiteX5" fmla="*/ 1181143 w 1181143"/>
              <a:gd name="connsiteY5" fmla="*/ 548576 h 997410"/>
              <a:gd name="connsiteX6" fmla="*/ 590572 w 1181143"/>
              <a:gd name="connsiteY6" fmla="*/ 997410 h 997410"/>
              <a:gd name="connsiteX7" fmla="*/ 0 w 1181143"/>
              <a:gd name="connsiteY7" fmla="*/ 548576 h 99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43" h="997410">
                <a:moveTo>
                  <a:pt x="0" y="548576"/>
                </a:moveTo>
                <a:lnTo>
                  <a:pt x="265757" y="548576"/>
                </a:lnTo>
                <a:lnTo>
                  <a:pt x="265757" y="0"/>
                </a:lnTo>
                <a:lnTo>
                  <a:pt x="915386" y="0"/>
                </a:lnTo>
                <a:lnTo>
                  <a:pt x="915386" y="548576"/>
                </a:lnTo>
                <a:lnTo>
                  <a:pt x="1181143" y="548576"/>
                </a:lnTo>
                <a:lnTo>
                  <a:pt x="590572" y="997410"/>
                </a:lnTo>
                <a:lnTo>
                  <a:pt x="0" y="548576"/>
                </a:lnTo>
                <a:close/>
              </a:path>
            </a:pathLst>
          </a:custGeom>
          <a:solidFill>
            <a:srgbClr val="FFC000"/>
          </a:solidFill>
          <a:ln w="12700" cap="flat" cmpd="sng" algn="ctr">
            <a:gradFill flip="none" rotWithShape="1">
              <a:gsLst>
                <a:gs pos="0">
                  <a:schemeClr val="tx1">
                    <a:alpha val="75000"/>
                  </a:schemeClr>
                </a:gs>
                <a:gs pos="50000">
                  <a:schemeClr val="tx1">
                    <a:alpha val="27000"/>
                  </a:schemeClr>
                </a:gs>
                <a:gs pos="100000">
                  <a:schemeClr val="tx1">
                    <a:alpha val="0"/>
                  </a:schemeClr>
                </a:gs>
              </a:gsLst>
              <a:lin ang="16200000" scaled="1"/>
              <a:tileRect/>
            </a:gradFill>
            <a:prstDash val="solid"/>
            <a:round/>
            <a:headEnd type="none" w="med" len="med"/>
            <a:tailEnd type="none" w="med" len="med"/>
          </a:ln>
          <a:effectLst/>
        </p:spPr>
        <p:txBody>
          <a:bodyPr vert="horz" wrap="square" lIns="34286" tIns="34286" rIns="41142" bIns="30861" numCol="1" rtlCol="0" anchor="t" anchorCtr="1" compatLnSpc="1">
            <a:prstTxWarp prst="textNoShape">
              <a:avLst/>
            </a:prstTxWarp>
          </a:bodyPr>
          <a:lstStyle/>
          <a:p>
            <a:pPr algn="ctr" defTabSz="685682" fontAlgn="base">
              <a:lnSpc>
                <a:spcPct val="90000"/>
              </a:lnSpc>
              <a:spcBef>
                <a:spcPts val="473"/>
              </a:spcBef>
              <a:spcAft>
                <a:spcPct val="0"/>
              </a:spcAft>
              <a:buClr>
                <a:srgbClr val="FFFF99"/>
              </a:buClr>
              <a:buSzPct val="120000"/>
            </a:pPr>
            <a:endParaRPr lang="en-US" sz="1100" b="1" dirty="0">
              <a:solidFill>
                <a:srgbClr val="FFFFFF"/>
              </a:solidFill>
            </a:endParaRPr>
          </a:p>
        </p:txBody>
      </p:sp>
      <p:sp>
        <p:nvSpPr>
          <p:cNvPr id="32" name="椭圆 31"/>
          <p:cNvSpPr/>
          <p:nvPr/>
        </p:nvSpPr>
        <p:spPr>
          <a:xfrm>
            <a:off x="9064977" y="3831527"/>
            <a:ext cx="725214" cy="27221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33" name="Freeform 31"/>
          <p:cNvSpPr/>
          <p:nvPr/>
        </p:nvSpPr>
        <p:spPr>
          <a:xfrm rot="16200000">
            <a:off x="7371919" y="3032225"/>
            <a:ext cx="413351" cy="740963"/>
          </a:xfrm>
          <a:custGeom>
            <a:avLst/>
            <a:gdLst>
              <a:gd name="connsiteX0" fmla="*/ 0 w 1181143"/>
              <a:gd name="connsiteY0" fmla="*/ 548576 h 997410"/>
              <a:gd name="connsiteX1" fmla="*/ 265757 w 1181143"/>
              <a:gd name="connsiteY1" fmla="*/ 548576 h 997410"/>
              <a:gd name="connsiteX2" fmla="*/ 265757 w 1181143"/>
              <a:gd name="connsiteY2" fmla="*/ 0 h 997410"/>
              <a:gd name="connsiteX3" fmla="*/ 915386 w 1181143"/>
              <a:gd name="connsiteY3" fmla="*/ 0 h 997410"/>
              <a:gd name="connsiteX4" fmla="*/ 915386 w 1181143"/>
              <a:gd name="connsiteY4" fmla="*/ 548576 h 997410"/>
              <a:gd name="connsiteX5" fmla="*/ 1181143 w 1181143"/>
              <a:gd name="connsiteY5" fmla="*/ 548576 h 997410"/>
              <a:gd name="connsiteX6" fmla="*/ 590572 w 1181143"/>
              <a:gd name="connsiteY6" fmla="*/ 997410 h 997410"/>
              <a:gd name="connsiteX7" fmla="*/ 0 w 1181143"/>
              <a:gd name="connsiteY7" fmla="*/ 548576 h 99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43" h="997410">
                <a:moveTo>
                  <a:pt x="0" y="548576"/>
                </a:moveTo>
                <a:lnTo>
                  <a:pt x="265757" y="548576"/>
                </a:lnTo>
                <a:lnTo>
                  <a:pt x="265757" y="0"/>
                </a:lnTo>
                <a:lnTo>
                  <a:pt x="915386" y="0"/>
                </a:lnTo>
                <a:lnTo>
                  <a:pt x="915386" y="548576"/>
                </a:lnTo>
                <a:lnTo>
                  <a:pt x="1181143" y="548576"/>
                </a:lnTo>
                <a:lnTo>
                  <a:pt x="590572" y="997410"/>
                </a:lnTo>
                <a:lnTo>
                  <a:pt x="0" y="548576"/>
                </a:lnTo>
                <a:close/>
              </a:path>
            </a:pathLst>
          </a:custGeom>
          <a:solidFill>
            <a:srgbClr val="FFC000"/>
          </a:solidFill>
          <a:ln w="12700" cap="flat" cmpd="sng" algn="ctr">
            <a:gradFill flip="none" rotWithShape="1">
              <a:gsLst>
                <a:gs pos="0">
                  <a:schemeClr val="tx1">
                    <a:alpha val="75000"/>
                  </a:schemeClr>
                </a:gs>
                <a:gs pos="50000">
                  <a:schemeClr val="tx1">
                    <a:alpha val="27000"/>
                  </a:schemeClr>
                </a:gs>
                <a:gs pos="100000">
                  <a:schemeClr val="tx1">
                    <a:alpha val="0"/>
                  </a:schemeClr>
                </a:gs>
              </a:gsLst>
              <a:lin ang="16200000" scaled="1"/>
              <a:tileRect/>
            </a:gradFill>
            <a:prstDash val="solid"/>
            <a:round/>
            <a:headEnd type="none" w="med" len="med"/>
            <a:tailEnd type="none" w="med" len="med"/>
          </a:ln>
          <a:effectLst/>
        </p:spPr>
        <p:txBody>
          <a:bodyPr vert="horz" wrap="square" lIns="34286" tIns="34286" rIns="41142" bIns="30861" numCol="1" rtlCol="0" anchor="t" anchorCtr="1" compatLnSpc="1">
            <a:prstTxWarp prst="textNoShape">
              <a:avLst/>
            </a:prstTxWarp>
          </a:bodyPr>
          <a:lstStyle/>
          <a:p>
            <a:pPr algn="ctr" defTabSz="685682" fontAlgn="base">
              <a:lnSpc>
                <a:spcPct val="90000"/>
              </a:lnSpc>
              <a:spcBef>
                <a:spcPts val="473"/>
              </a:spcBef>
              <a:spcAft>
                <a:spcPct val="0"/>
              </a:spcAft>
              <a:buClr>
                <a:srgbClr val="FFFF99"/>
              </a:buClr>
              <a:buSzPct val="120000"/>
            </a:pPr>
            <a:endParaRPr lang="en-US" sz="1100" b="1" dirty="0">
              <a:solidFill>
                <a:srgbClr val="FFFFFF"/>
              </a:solidFill>
            </a:endParaRPr>
          </a:p>
        </p:txBody>
      </p:sp>
      <p:sp>
        <p:nvSpPr>
          <p:cNvPr id="34" name="Freeform 31"/>
          <p:cNvSpPr/>
          <p:nvPr/>
        </p:nvSpPr>
        <p:spPr>
          <a:xfrm>
            <a:off x="8591162" y="3665397"/>
            <a:ext cx="451767" cy="677954"/>
          </a:xfrm>
          <a:custGeom>
            <a:avLst/>
            <a:gdLst>
              <a:gd name="connsiteX0" fmla="*/ 0 w 1181143"/>
              <a:gd name="connsiteY0" fmla="*/ 548576 h 997410"/>
              <a:gd name="connsiteX1" fmla="*/ 265757 w 1181143"/>
              <a:gd name="connsiteY1" fmla="*/ 548576 h 997410"/>
              <a:gd name="connsiteX2" fmla="*/ 265757 w 1181143"/>
              <a:gd name="connsiteY2" fmla="*/ 0 h 997410"/>
              <a:gd name="connsiteX3" fmla="*/ 915386 w 1181143"/>
              <a:gd name="connsiteY3" fmla="*/ 0 h 997410"/>
              <a:gd name="connsiteX4" fmla="*/ 915386 w 1181143"/>
              <a:gd name="connsiteY4" fmla="*/ 548576 h 997410"/>
              <a:gd name="connsiteX5" fmla="*/ 1181143 w 1181143"/>
              <a:gd name="connsiteY5" fmla="*/ 548576 h 997410"/>
              <a:gd name="connsiteX6" fmla="*/ 590572 w 1181143"/>
              <a:gd name="connsiteY6" fmla="*/ 997410 h 997410"/>
              <a:gd name="connsiteX7" fmla="*/ 0 w 1181143"/>
              <a:gd name="connsiteY7" fmla="*/ 548576 h 99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43" h="997410">
                <a:moveTo>
                  <a:pt x="0" y="548576"/>
                </a:moveTo>
                <a:lnTo>
                  <a:pt x="265757" y="548576"/>
                </a:lnTo>
                <a:lnTo>
                  <a:pt x="265757" y="0"/>
                </a:lnTo>
                <a:lnTo>
                  <a:pt x="915386" y="0"/>
                </a:lnTo>
                <a:lnTo>
                  <a:pt x="915386" y="548576"/>
                </a:lnTo>
                <a:lnTo>
                  <a:pt x="1181143" y="548576"/>
                </a:lnTo>
                <a:lnTo>
                  <a:pt x="590572" y="997410"/>
                </a:lnTo>
                <a:lnTo>
                  <a:pt x="0" y="548576"/>
                </a:lnTo>
                <a:close/>
              </a:path>
            </a:pathLst>
          </a:custGeom>
          <a:solidFill>
            <a:srgbClr val="FFC000"/>
          </a:solidFill>
          <a:ln w="12700" cap="flat" cmpd="sng" algn="ctr">
            <a:gradFill flip="none" rotWithShape="1">
              <a:gsLst>
                <a:gs pos="0">
                  <a:schemeClr val="tx1">
                    <a:alpha val="75000"/>
                  </a:schemeClr>
                </a:gs>
                <a:gs pos="50000">
                  <a:schemeClr val="tx1">
                    <a:alpha val="27000"/>
                  </a:schemeClr>
                </a:gs>
                <a:gs pos="100000">
                  <a:schemeClr val="tx1">
                    <a:alpha val="0"/>
                  </a:schemeClr>
                </a:gs>
              </a:gsLst>
              <a:lin ang="16200000" scaled="1"/>
              <a:tileRect/>
            </a:gradFill>
            <a:prstDash val="solid"/>
            <a:round/>
            <a:headEnd type="none" w="med" len="med"/>
            <a:tailEnd type="none" w="med" len="med"/>
          </a:ln>
          <a:effectLst/>
        </p:spPr>
        <p:txBody>
          <a:bodyPr vert="horz" wrap="square" lIns="34286" tIns="34286" rIns="41142" bIns="30861" numCol="1" rtlCol="0" anchor="t" anchorCtr="1" compatLnSpc="1">
            <a:prstTxWarp prst="textNoShape">
              <a:avLst/>
            </a:prstTxWarp>
          </a:bodyPr>
          <a:lstStyle/>
          <a:p>
            <a:pPr algn="ctr" defTabSz="685682" fontAlgn="base">
              <a:lnSpc>
                <a:spcPct val="90000"/>
              </a:lnSpc>
              <a:spcBef>
                <a:spcPts val="473"/>
              </a:spcBef>
              <a:spcAft>
                <a:spcPct val="0"/>
              </a:spcAft>
              <a:buClr>
                <a:srgbClr val="FFFF99"/>
              </a:buClr>
              <a:buSzPct val="120000"/>
            </a:pPr>
            <a:endParaRPr lang="en-US" sz="1100" b="1" dirty="0">
              <a:solidFill>
                <a:srgbClr val="FFFFFF"/>
              </a:solidFill>
            </a:endParaRPr>
          </a:p>
        </p:txBody>
      </p:sp>
      <p:sp>
        <p:nvSpPr>
          <p:cNvPr id="35" name="Freeform 31"/>
          <p:cNvSpPr/>
          <p:nvPr/>
        </p:nvSpPr>
        <p:spPr>
          <a:xfrm>
            <a:off x="8591162" y="4776559"/>
            <a:ext cx="451767" cy="677954"/>
          </a:xfrm>
          <a:custGeom>
            <a:avLst/>
            <a:gdLst>
              <a:gd name="connsiteX0" fmla="*/ 0 w 1181143"/>
              <a:gd name="connsiteY0" fmla="*/ 548576 h 997410"/>
              <a:gd name="connsiteX1" fmla="*/ 265757 w 1181143"/>
              <a:gd name="connsiteY1" fmla="*/ 548576 h 997410"/>
              <a:gd name="connsiteX2" fmla="*/ 265757 w 1181143"/>
              <a:gd name="connsiteY2" fmla="*/ 0 h 997410"/>
              <a:gd name="connsiteX3" fmla="*/ 915386 w 1181143"/>
              <a:gd name="connsiteY3" fmla="*/ 0 h 997410"/>
              <a:gd name="connsiteX4" fmla="*/ 915386 w 1181143"/>
              <a:gd name="connsiteY4" fmla="*/ 548576 h 997410"/>
              <a:gd name="connsiteX5" fmla="*/ 1181143 w 1181143"/>
              <a:gd name="connsiteY5" fmla="*/ 548576 h 997410"/>
              <a:gd name="connsiteX6" fmla="*/ 590572 w 1181143"/>
              <a:gd name="connsiteY6" fmla="*/ 997410 h 997410"/>
              <a:gd name="connsiteX7" fmla="*/ 0 w 1181143"/>
              <a:gd name="connsiteY7" fmla="*/ 548576 h 99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1143" h="997410">
                <a:moveTo>
                  <a:pt x="0" y="548576"/>
                </a:moveTo>
                <a:lnTo>
                  <a:pt x="265757" y="548576"/>
                </a:lnTo>
                <a:lnTo>
                  <a:pt x="265757" y="0"/>
                </a:lnTo>
                <a:lnTo>
                  <a:pt x="915386" y="0"/>
                </a:lnTo>
                <a:lnTo>
                  <a:pt x="915386" y="548576"/>
                </a:lnTo>
                <a:lnTo>
                  <a:pt x="1181143" y="548576"/>
                </a:lnTo>
                <a:lnTo>
                  <a:pt x="590572" y="997410"/>
                </a:lnTo>
                <a:lnTo>
                  <a:pt x="0" y="548576"/>
                </a:lnTo>
                <a:close/>
              </a:path>
            </a:pathLst>
          </a:custGeom>
          <a:solidFill>
            <a:srgbClr val="FFC000"/>
          </a:solidFill>
          <a:ln w="12700" cap="flat" cmpd="sng" algn="ctr">
            <a:gradFill flip="none" rotWithShape="1">
              <a:gsLst>
                <a:gs pos="0">
                  <a:schemeClr val="tx1">
                    <a:alpha val="75000"/>
                  </a:schemeClr>
                </a:gs>
                <a:gs pos="50000">
                  <a:schemeClr val="tx1">
                    <a:alpha val="27000"/>
                  </a:schemeClr>
                </a:gs>
                <a:gs pos="100000">
                  <a:schemeClr val="tx1">
                    <a:alpha val="0"/>
                  </a:schemeClr>
                </a:gs>
              </a:gsLst>
              <a:lin ang="16200000" scaled="1"/>
              <a:tileRect/>
            </a:gradFill>
            <a:prstDash val="solid"/>
            <a:round/>
            <a:headEnd type="none" w="med" len="med"/>
            <a:tailEnd type="none" w="med" len="med"/>
          </a:ln>
          <a:effectLst/>
        </p:spPr>
        <p:txBody>
          <a:bodyPr vert="horz" wrap="square" lIns="34286" tIns="34286" rIns="41142" bIns="30861" numCol="1" rtlCol="0" anchor="t" anchorCtr="1" compatLnSpc="1">
            <a:prstTxWarp prst="textNoShape">
              <a:avLst/>
            </a:prstTxWarp>
          </a:bodyPr>
          <a:lstStyle/>
          <a:p>
            <a:pPr algn="ctr" defTabSz="685682" fontAlgn="base">
              <a:lnSpc>
                <a:spcPct val="90000"/>
              </a:lnSpc>
              <a:spcBef>
                <a:spcPts val="473"/>
              </a:spcBef>
              <a:spcAft>
                <a:spcPct val="0"/>
              </a:spcAft>
              <a:buClr>
                <a:srgbClr val="FFFF99"/>
              </a:buClr>
              <a:buSzPct val="120000"/>
            </a:pPr>
            <a:endParaRPr lang="en-US" sz="1100" b="1" dirty="0">
              <a:solidFill>
                <a:srgbClr val="FFFFFF"/>
              </a:solidFill>
            </a:endParaRPr>
          </a:p>
        </p:txBody>
      </p:sp>
      <p:sp>
        <p:nvSpPr>
          <p:cNvPr id="36" name="椭圆 35"/>
          <p:cNvSpPr/>
          <p:nvPr/>
        </p:nvSpPr>
        <p:spPr>
          <a:xfrm>
            <a:off x="9064977" y="4926371"/>
            <a:ext cx="725214" cy="27221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37" name="椭圆 36"/>
          <p:cNvSpPr/>
          <p:nvPr/>
        </p:nvSpPr>
        <p:spPr>
          <a:xfrm>
            <a:off x="8420602" y="5898906"/>
            <a:ext cx="725214" cy="27221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39" name="Freeform 77"/>
          <p:cNvSpPr>
            <a:spLocks noEditPoints="1"/>
          </p:cNvSpPr>
          <p:nvPr/>
        </p:nvSpPr>
        <p:spPr bwMode="auto">
          <a:xfrm>
            <a:off x="5858526" y="2966933"/>
            <a:ext cx="1222054" cy="604233"/>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00B050"/>
          </a:solidFill>
          <a:ln>
            <a:noFill/>
          </a:ln>
        </p:spPr>
        <p:txBody>
          <a:bodyPr vert="horz" wrap="square" lIns="68571" tIns="34286" rIns="68571" bIns="34286" numCol="1" anchor="t" anchorCtr="0" compatLnSpc="1">
            <a:prstTxWarp prst="textNoShape">
              <a:avLst/>
            </a:prstTxWarp>
          </a:bodyPr>
          <a:lstStyle/>
          <a:p>
            <a:endParaRPr lang="en-US" sz="2400" dirty="0" smtClean="0">
              <a:latin typeface="微软雅黑" panose="020B0503020204020204" pitchFamily="34" charset="-122"/>
              <a:ea typeface="微软雅黑" panose="020B0503020204020204" pitchFamily="34" charset="-122"/>
            </a:endParaRPr>
          </a:p>
          <a:p>
            <a:endParaRPr lang="en-US" sz="2400" dirty="0" smtClean="0">
              <a:latin typeface="微软雅黑" panose="020B0503020204020204" pitchFamily="34" charset="-122"/>
              <a:ea typeface="微软雅黑" panose="020B0503020204020204" pitchFamily="34" charset="-122"/>
            </a:endParaRPr>
          </a:p>
        </p:txBody>
      </p:sp>
      <p:sp>
        <p:nvSpPr>
          <p:cNvPr id="40" name="文本框 39"/>
          <p:cNvSpPr txBox="1"/>
          <p:nvPr/>
        </p:nvSpPr>
        <p:spPr>
          <a:xfrm>
            <a:off x="5808106" y="3598881"/>
            <a:ext cx="1436419" cy="337925"/>
          </a:xfrm>
          <a:prstGeom prst="rect">
            <a:avLst/>
          </a:prstGeom>
          <a:noFill/>
        </p:spPr>
        <p:txBody>
          <a:bodyPr wrap="none" rtlCol="0">
            <a:spAutoFit/>
          </a:bodyPr>
          <a:lstStyle/>
          <a:p>
            <a:r>
              <a:rPr lang="en-US" altLang="zh-CN" dirty="0" smtClean="0">
                <a:solidFill>
                  <a:srgbClr val="00B050"/>
                </a:solidFill>
                <a:latin typeface="微软雅黑" panose="020B0503020204020204" pitchFamily="34" charset="-122"/>
                <a:ea typeface="微软雅黑" panose="020B0503020204020204" pitchFamily="34" charset="-122"/>
              </a:rPr>
              <a:t>LAN&amp;WAN</a:t>
            </a:r>
            <a:endParaRPr lang="zh-CN" altLang="en-US" dirty="0">
              <a:solidFill>
                <a:srgbClr val="00B050"/>
              </a:solidFill>
              <a:latin typeface="微软雅黑" panose="020B0503020204020204" pitchFamily="34" charset="-122"/>
              <a:ea typeface="微软雅黑" panose="020B0503020204020204" pitchFamily="34" charset="-122"/>
            </a:endParaRPr>
          </a:p>
        </p:txBody>
      </p:sp>
      <p:sp>
        <p:nvSpPr>
          <p:cNvPr id="41" name="椭圆 40"/>
          <p:cNvSpPr/>
          <p:nvPr/>
        </p:nvSpPr>
        <p:spPr>
          <a:xfrm>
            <a:off x="4955626" y="2764515"/>
            <a:ext cx="725214" cy="2722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42" name="椭圆 41"/>
          <p:cNvSpPr/>
          <p:nvPr/>
        </p:nvSpPr>
        <p:spPr>
          <a:xfrm>
            <a:off x="7124425" y="2774562"/>
            <a:ext cx="725214" cy="27221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43" name="椭圆 42"/>
          <p:cNvSpPr/>
          <p:nvPr/>
        </p:nvSpPr>
        <p:spPr>
          <a:xfrm>
            <a:off x="3219160" y="4926371"/>
            <a:ext cx="725214" cy="2722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44" name="椭圆 43"/>
          <p:cNvSpPr/>
          <p:nvPr/>
        </p:nvSpPr>
        <p:spPr>
          <a:xfrm>
            <a:off x="3797913" y="5834774"/>
            <a:ext cx="725214" cy="2722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45" name="椭圆 44"/>
          <p:cNvSpPr/>
          <p:nvPr/>
        </p:nvSpPr>
        <p:spPr>
          <a:xfrm>
            <a:off x="3793589" y="5686331"/>
            <a:ext cx="725214" cy="2722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46" name="椭圆 45"/>
          <p:cNvSpPr/>
          <p:nvPr/>
        </p:nvSpPr>
        <p:spPr>
          <a:xfrm>
            <a:off x="8420602" y="5764248"/>
            <a:ext cx="725214" cy="27221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47" name="椭圆 46"/>
          <p:cNvSpPr/>
          <p:nvPr/>
        </p:nvSpPr>
        <p:spPr>
          <a:xfrm>
            <a:off x="8424926" y="5631038"/>
            <a:ext cx="725214" cy="27221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微软雅黑" panose="020B0503020204020204" pitchFamily="34" charset="-122"/>
                <a:ea typeface="微软雅黑" panose="020B0503020204020204" pitchFamily="34" charset="-122"/>
              </a:rPr>
              <a:t>增量</a:t>
            </a:r>
            <a:endParaRPr lang="zh-CN" altLang="en-US" sz="1100" dirty="0">
              <a:latin typeface="微软雅黑" panose="020B0503020204020204" pitchFamily="34" charset="-122"/>
              <a:ea typeface="微软雅黑" panose="020B0503020204020204" pitchFamily="34" charset="-122"/>
            </a:endParaRPr>
          </a:p>
        </p:txBody>
      </p:sp>
      <p:sp>
        <p:nvSpPr>
          <p:cNvPr id="48" name="Text Box 21"/>
          <p:cNvSpPr txBox="1">
            <a:spLocks noChangeArrowheads="1"/>
          </p:cNvSpPr>
          <p:nvPr/>
        </p:nvSpPr>
        <p:spPr bwMode="auto">
          <a:xfrm>
            <a:off x="10092966" y="6171115"/>
            <a:ext cx="2039897" cy="253444"/>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spcBef>
                <a:spcPct val="50000"/>
              </a:spcBef>
            </a:pPr>
            <a:r>
              <a:rPr lang="en-US" altLang="zh-CN" sz="1200" b="1" dirty="0" smtClean="0">
                <a:solidFill>
                  <a:srgbClr val="8E2B9C"/>
                </a:solidFill>
                <a:latin typeface="微软雅黑" panose="020B0503020204020204" pitchFamily="34" charset="-122"/>
              </a:rPr>
              <a:t> 08:36</a:t>
            </a:r>
            <a:r>
              <a:rPr lang="zh-CN" altLang="en-US" sz="1200" b="1" dirty="0" smtClean="0">
                <a:solidFill>
                  <a:srgbClr val="8E2B9C"/>
                </a:solidFill>
                <a:latin typeface="微软雅黑" panose="020B0503020204020204" pitchFamily="34" charset="-122"/>
              </a:rPr>
              <a:t>：</a:t>
            </a:r>
            <a:r>
              <a:rPr lang="en-US" altLang="zh-CN" sz="1200" b="1" dirty="0" smtClean="0">
                <a:solidFill>
                  <a:srgbClr val="8E2B9C"/>
                </a:solidFill>
                <a:latin typeface="微软雅黑" panose="020B0503020204020204" pitchFamily="34" charset="-122"/>
              </a:rPr>
              <a:t>03:46  2/6/2015</a:t>
            </a:r>
            <a:endParaRPr lang="en-US" altLang="zh-CN" sz="1200" b="1" dirty="0">
              <a:solidFill>
                <a:srgbClr val="8E2B9C"/>
              </a:solidFill>
              <a:latin typeface="微软雅黑" panose="020B0503020204020204" pitchFamily="34" charset="-122"/>
            </a:endParaRPr>
          </a:p>
        </p:txBody>
      </p:sp>
      <p:sp>
        <p:nvSpPr>
          <p:cNvPr id="49" name="Text Box 21"/>
          <p:cNvSpPr txBox="1">
            <a:spLocks noChangeArrowheads="1"/>
          </p:cNvSpPr>
          <p:nvPr/>
        </p:nvSpPr>
        <p:spPr bwMode="auto">
          <a:xfrm>
            <a:off x="10092965" y="5958541"/>
            <a:ext cx="2039898" cy="253444"/>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spcBef>
                <a:spcPct val="50000"/>
              </a:spcBef>
            </a:pPr>
            <a:r>
              <a:rPr lang="en-US" altLang="zh-CN" sz="1200" b="1" dirty="0">
                <a:solidFill>
                  <a:srgbClr val="8E2B9C"/>
                </a:solidFill>
                <a:latin typeface="微软雅黑" panose="020B0503020204020204" pitchFamily="34" charset="-122"/>
              </a:rPr>
              <a:t> </a:t>
            </a:r>
            <a:r>
              <a:rPr lang="en-US" altLang="zh-CN" sz="1200" b="1" dirty="0" smtClean="0">
                <a:solidFill>
                  <a:srgbClr val="8E2B9C"/>
                </a:solidFill>
                <a:latin typeface="微软雅黑" panose="020B0503020204020204" pitchFamily="34" charset="-122"/>
              </a:rPr>
              <a:t>08:36</a:t>
            </a:r>
            <a:r>
              <a:rPr lang="zh-CN" altLang="en-US" sz="1200" b="1" dirty="0">
                <a:solidFill>
                  <a:srgbClr val="8E2B9C"/>
                </a:solidFill>
                <a:latin typeface="微软雅黑" panose="020B0503020204020204" pitchFamily="34" charset="-122"/>
              </a:rPr>
              <a:t>：</a:t>
            </a:r>
            <a:r>
              <a:rPr lang="en-US" altLang="zh-CN" sz="1200" b="1" dirty="0" smtClean="0">
                <a:solidFill>
                  <a:srgbClr val="8E2B9C"/>
                </a:solidFill>
                <a:latin typeface="微软雅黑" panose="020B0503020204020204" pitchFamily="34" charset="-122"/>
              </a:rPr>
              <a:t>04:34  </a:t>
            </a:r>
            <a:r>
              <a:rPr lang="en-US" altLang="zh-CN" sz="1200" b="1" dirty="0">
                <a:solidFill>
                  <a:srgbClr val="8E2B9C"/>
                </a:solidFill>
                <a:latin typeface="微软雅黑" panose="020B0503020204020204" pitchFamily="34" charset="-122"/>
              </a:rPr>
              <a:t>2/6/2015</a:t>
            </a:r>
          </a:p>
        </p:txBody>
      </p:sp>
      <p:sp>
        <p:nvSpPr>
          <p:cNvPr id="50" name="Text Box 21"/>
          <p:cNvSpPr txBox="1">
            <a:spLocks noChangeArrowheads="1"/>
          </p:cNvSpPr>
          <p:nvPr/>
        </p:nvSpPr>
        <p:spPr bwMode="auto">
          <a:xfrm>
            <a:off x="10092964" y="5740396"/>
            <a:ext cx="2039899" cy="253444"/>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spcBef>
                <a:spcPct val="50000"/>
              </a:spcBef>
            </a:pPr>
            <a:r>
              <a:rPr lang="en-US" altLang="zh-CN" sz="1200" b="1" dirty="0">
                <a:solidFill>
                  <a:srgbClr val="8E2B9C"/>
                </a:solidFill>
                <a:latin typeface="微软雅黑" panose="020B0503020204020204" pitchFamily="34" charset="-122"/>
              </a:rPr>
              <a:t> </a:t>
            </a:r>
            <a:r>
              <a:rPr lang="en-US" altLang="zh-CN" sz="1200" b="1" dirty="0" smtClean="0">
                <a:solidFill>
                  <a:srgbClr val="8E2B9C"/>
                </a:solidFill>
                <a:latin typeface="微软雅黑" panose="020B0503020204020204" pitchFamily="34" charset="-122"/>
              </a:rPr>
              <a:t>08:36</a:t>
            </a:r>
            <a:r>
              <a:rPr lang="zh-CN" altLang="en-US" sz="1200" b="1" dirty="0">
                <a:solidFill>
                  <a:srgbClr val="8E2B9C"/>
                </a:solidFill>
                <a:latin typeface="微软雅黑" panose="020B0503020204020204" pitchFamily="34" charset="-122"/>
              </a:rPr>
              <a:t>：</a:t>
            </a:r>
            <a:r>
              <a:rPr lang="en-US" altLang="zh-CN" sz="1200" b="1" dirty="0" smtClean="0">
                <a:solidFill>
                  <a:srgbClr val="8E2B9C"/>
                </a:solidFill>
                <a:latin typeface="微软雅黑" panose="020B0503020204020204" pitchFamily="34" charset="-122"/>
              </a:rPr>
              <a:t>04:35  </a:t>
            </a:r>
            <a:r>
              <a:rPr lang="en-US" altLang="zh-CN" sz="1200" b="1" dirty="0">
                <a:solidFill>
                  <a:srgbClr val="8E2B9C"/>
                </a:solidFill>
                <a:latin typeface="微软雅黑" panose="020B0503020204020204" pitchFamily="34" charset="-122"/>
              </a:rPr>
              <a:t>2/6/2015</a:t>
            </a:r>
          </a:p>
        </p:txBody>
      </p:sp>
      <p:cxnSp>
        <p:nvCxnSpPr>
          <p:cNvPr id="52" name="直接连接符 51"/>
          <p:cNvCxnSpPr>
            <a:stCxn id="37" idx="6"/>
            <a:endCxn id="48" idx="1"/>
          </p:cNvCxnSpPr>
          <p:nvPr/>
        </p:nvCxnSpPr>
        <p:spPr>
          <a:xfrm>
            <a:off x="9145816" y="6035012"/>
            <a:ext cx="947150" cy="262827"/>
          </a:xfrm>
          <a:prstGeom prst="line">
            <a:avLst/>
          </a:prstGeom>
          <a:ln>
            <a:solidFill>
              <a:srgbClr val="8E2B9C"/>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46" idx="6"/>
            <a:endCxn id="49" idx="1"/>
          </p:cNvCxnSpPr>
          <p:nvPr/>
        </p:nvCxnSpPr>
        <p:spPr>
          <a:xfrm>
            <a:off x="9145816" y="5900353"/>
            <a:ext cx="947149" cy="184910"/>
          </a:xfrm>
          <a:prstGeom prst="line">
            <a:avLst/>
          </a:prstGeom>
          <a:ln>
            <a:solidFill>
              <a:srgbClr val="8E2B9C"/>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47" idx="6"/>
            <a:endCxn id="50" idx="1"/>
          </p:cNvCxnSpPr>
          <p:nvPr/>
        </p:nvCxnSpPr>
        <p:spPr>
          <a:xfrm>
            <a:off x="9150140" y="5767143"/>
            <a:ext cx="942824" cy="99975"/>
          </a:xfrm>
          <a:prstGeom prst="line">
            <a:avLst/>
          </a:prstGeom>
          <a:ln>
            <a:solidFill>
              <a:srgbClr val="8E2B9C"/>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1511431" y="2330461"/>
            <a:ext cx="1364777" cy="202666"/>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0076844" y="2330461"/>
            <a:ext cx="1364777" cy="202666"/>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3-Design Text"/>
          <p:cNvSpPr/>
          <p:nvPr/>
        </p:nvSpPr>
        <p:spPr>
          <a:xfrm>
            <a:off x="4778055" y="1585197"/>
            <a:ext cx="2538144" cy="330880"/>
          </a:xfrm>
          <a:prstGeom prst="chevron">
            <a:avLst/>
          </a:prstGeom>
          <a:solidFill>
            <a:srgbClr val="069396"/>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0" tIns="34283" rIns="0" bIns="34283" anchor="ctr"/>
          <a:lstStyle/>
          <a:p>
            <a:r>
              <a:rPr lang="en-US" altLang="zh-CN" sz="1600" b="1" dirty="0">
                <a:latin typeface="微软雅黑" panose="020B0503020204020204" pitchFamily="34" charset="-122"/>
                <a:ea typeface="微软雅黑" panose="020B0503020204020204" pitchFamily="34" charset="-122"/>
              </a:rPr>
              <a:t>T2</a:t>
            </a:r>
            <a:r>
              <a:rPr lang="zh-CN" altLang="en-US" sz="1600" b="1" dirty="0">
                <a:latin typeface="微软雅黑" panose="020B0503020204020204" pitchFamily="34" charset="-122"/>
                <a:ea typeface="微软雅黑" panose="020B0503020204020204" pitchFamily="34" charset="-122"/>
              </a:rPr>
              <a:t>：源端数据发生变化</a:t>
            </a:r>
          </a:p>
        </p:txBody>
      </p:sp>
      <p:sp>
        <p:nvSpPr>
          <p:cNvPr id="68" name="3-Design Text"/>
          <p:cNvSpPr/>
          <p:nvPr/>
        </p:nvSpPr>
        <p:spPr>
          <a:xfrm>
            <a:off x="5150541" y="5787147"/>
            <a:ext cx="2421779" cy="367463"/>
          </a:xfrm>
          <a:prstGeom prst="chevron">
            <a:avLst/>
          </a:prstGeom>
          <a:solidFill>
            <a:srgbClr val="069396"/>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0" tIns="34283" rIns="0" bIns="34283" anchor="ctr"/>
          <a:lstStyle/>
          <a:p>
            <a:r>
              <a:rPr lang="en-US" altLang="zh-CN" sz="1600" b="1" dirty="0">
                <a:latin typeface="微软雅黑" panose="020B0503020204020204" pitchFamily="34" charset="-122"/>
                <a:ea typeface="微软雅黑" panose="020B0503020204020204" pitchFamily="34" charset="-122"/>
              </a:rPr>
              <a:t>T1</a:t>
            </a:r>
            <a:r>
              <a:rPr lang="zh-CN" altLang="en-US" sz="1600" b="1" dirty="0">
                <a:latin typeface="微软雅黑" panose="020B0503020204020204" pitchFamily="34" charset="-122"/>
                <a:ea typeface="微软雅黑" panose="020B0503020204020204" pitchFamily="34" charset="-122"/>
              </a:rPr>
              <a:t>：基</a:t>
            </a:r>
            <a:r>
              <a:rPr lang="zh-CN" altLang="en-US" sz="1600" b="1" dirty="0" smtClean="0">
                <a:latin typeface="微软雅黑" panose="020B0503020204020204" pitchFamily="34" charset="-122"/>
                <a:ea typeface="微软雅黑" panose="020B0503020204020204" pitchFamily="34" charset="-122"/>
              </a:rPr>
              <a:t>量数据</a:t>
            </a:r>
            <a:r>
              <a:rPr lang="zh-CN" altLang="en-US" sz="1600" b="1" dirty="0">
                <a:latin typeface="微软雅黑" panose="020B0503020204020204" pitchFamily="34" charset="-122"/>
                <a:ea typeface="微软雅黑" panose="020B0503020204020204" pitchFamily="34" charset="-122"/>
              </a:rPr>
              <a:t>同步</a:t>
            </a:r>
          </a:p>
        </p:txBody>
      </p:sp>
      <p:sp>
        <p:nvSpPr>
          <p:cNvPr id="69" name="3-Design Text"/>
          <p:cNvSpPr/>
          <p:nvPr/>
        </p:nvSpPr>
        <p:spPr>
          <a:xfrm>
            <a:off x="102052" y="3057022"/>
            <a:ext cx="3232911" cy="691368"/>
          </a:xfrm>
          <a:prstGeom prst="chevron">
            <a:avLst/>
          </a:prstGeom>
          <a:solidFill>
            <a:srgbClr val="069396"/>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0" tIns="34283" rIns="0" bIns="34283" anchor="ctr"/>
          <a:lstStyle/>
          <a:p>
            <a:r>
              <a:rPr lang="en-US" altLang="zh-CN" sz="1600" b="1" dirty="0">
                <a:latin typeface="微软雅黑" panose="020B0503020204020204" pitchFamily="34" charset="-122"/>
                <a:ea typeface="微软雅黑" panose="020B0503020204020204" pitchFamily="34" charset="-122"/>
              </a:rPr>
              <a:t>T3</a:t>
            </a:r>
            <a:r>
              <a:rPr lang="zh-CN" altLang="en-US" sz="1600" b="1" dirty="0">
                <a:latin typeface="微软雅黑" panose="020B0503020204020204" pitchFamily="34" charset="-122"/>
                <a:ea typeface="微软雅黑" panose="020B0503020204020204" pitchFamily="34" charset="-122"/>
              </a:rPr>
              <a:t>：</a:t>
            </a:r>
            <a:r>
              <a:rPr lang="en-US" altLang="zh-CN" sz="1600" b="1" dirty="0">
                <a:latin typeface="微软雅黑" panose="020B0503020204020204" pitchFamily="34" charset="-122"/>
                <a:ea typeface="微软雅黑" panose="020B0503020204020204" pitchFamily="34" charset="-122"/>
              </a:rPr>
              <a:t>RESUN</a:t>
            </a:r>
            <a:r>
              <a:rPr lang="zh-CN" altLang="en-US" sz="1600" b="1" dirty="0">
                <a:latin typeface="微软雅黑" panose="020B0503020204020204" pitchFamily="34" charset="-122"/>
                <a:ea typeface="微软雅黑" panose="020B0503020204020204" pitchFamily="34" charset="-122"/>
              </a:rPr>
              <a:t>捕获变化量（增量</a:t>
            </a:r>
            <a:r>
              <a:rPr lang="zh-CN" altLang="en-US" sz="1600" b="1" dirty="0" smtClean="0">
                <a:latin typeface="微软雅黑" panose="020B0503020204020204" pitchFamily="34" charset="-122"/>
                <a:ea typeface="微软雅黑" panose="020B0503020204020204" pitchFamily="34" charset="-122"/>
              </a:rPr>
              <a:t>）</a:t>
            </a:r>
            <a:endParaRPr lang="zh-CN" altLang="en-US" sz="1600" b="1" dirty="0">
              <a:latin typeface="微软雅黑" panose="020B0503020204020204" pitchFamily="34" charset="-122"/>
              <a:ea typeface="微软雅黑" panose="020B0503020204020204" pitchFamily="34" charset="-122"/>
            </a:endParaRPr>
          </a:p>
        </p:txBody>
      </p:sp>
      <p:sp>
        <p:nvSpPr>
          <p:cNvPr id="70" name="3-Design Text"/>
          <p:cNvSpPr/>
          <p:nvPr/>
        </p:nvSpPr>
        <p:spPr>
          <a:xfrm>
            <a:off x="4973056" y="3936806"/>
            <a:ext cx="2944788" cy="330880"/>
          </a:xfrm>
          <a:prstGeom prst="chevron">
            <a:avLst/>
          </a:prstGeom>
          <a:solidFill>
            <a:srgbClr val="069396"/>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0" tIns="34283" rIns="0" bIns="34283" anchor="ctr"/>
          <a:lstStyle/>
          <a:p>
            <a:r>
              <a:rPr lang="en-US" altLang="zh-CN" sz="1600" b="1" dirty="0">
                <a:latin typeface="微软雅黑" panose="020B0503020204020204" pitchFamily="34" charset="-122"/>
                <a:ea typeface="微软雅黑" panose="020B0503020204020204" pitchFamily="34" charset="-122"/>
              </a:rPr>
              <a:t>T4</a:t>
            </a:r>
            <a:r>
              <a:rPr lang="zh-CN" altLang="en-US" sz="1600" b="1" dirty="0" smtClean="0">
                <a:latin typeface="微软雅黑" panose="020B0503020204020204" pitchFamily="34" charset="-122"/>
                <a:ea typeface="微软雅黑" panose="020B0503020204020204" pitchFamily="34" charset="-122"/>
              </a:rPr>
              <a:t>：经任意网络传输至备端</a:t>
            </a:r>
            <a:endParaRPr lang="zh-CN" altLang="en-US" sz="1600" b="1" dirty="0">
              <a:latin typeface="微软雅黑" panose="020B0503020204020204" pitchFamily="34" charset="-122"/>
              <a:ea typeface="微软雅黑" panose="020B0503020204020204" pitchFamily="34" charset="-122"/>
            </a:endParaRPr>
          </a:p>
        </p:txBody>
      </p:sp>
      <p:sp>
        <p:nvSpPr>
          <p:cNvPr id="72" name="3-Design Text"/>
          <p:cNvSpPr/>
          <p:nvPr/>
        </p:nvSpPr>
        <p:spPr>
          <a:xfrm>
            <a:off x="10023936" y="4382518"/>
            <a:ext cx="2105457" cy="966522"/>
          </a:xfrm>
          <a:prstGeom prst="chevron">
            <a:avLst/>
          </a:prstGeom>
          <a:solidFill>
            <a:srgbClr val="069396"/>
          </a:soli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0" tIns="34283" rIns="0" bIns="34283" anchor="ctr"/>
          <a:lstStyle/>
          <a:p>
            <a:r>
              <a:rPr lang="en-US" altLang="zh-CN" sz="1600" b="1" dirty="0" smtClean="0">
                <a:latin typeface="微软雅黑" panose="020B0503020204020204" pitchFamily="34" charset="-122"/>
                <a:ea typeface="微软雅黑" panose="020B0503020204020204" pitchFamily="34" charset="-122"/>
              </a:rPr>
              <a:t>T5</a:t>
            </a:r>
            <a:r>
              <a:rPr lang="zh-CN" altLang="en-US" sz="1600" b="1" dirty="0" smtClean="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时间排序</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逻辑</a:t>
            </a:r>
            <a:r>
              <a:rPr lang="zh-CN" altLang="en-US" sz="1600" b="1" dirty="0" smtClean="0">
                <a:latin typeface="微软雅黑" panose="020B0503020204020204" pitchFamily="34" charset="-122"/>
                <a:ea typeface="微软雅黑" panose="020B0503020204020204" pitchFamily="34" charset="-122"/>
              </a:rPr>
              <a:t>校验</a:t>
            </a:r>
            <a:r>
              <a:rPr lang="en-US" altLang="zh-CN" sz="1600" b="1" dirty="0" smtClean="0">
                <a:latin typeface="微软雅黑" panose="020B0503020204020204" pitchFamily="34" charset="-122"/>
                <a:ea typeface="微软雅黑" panose="020B0503020204020204" pitchFamily="34" charset="-122"/>
              </a:rPr>
              <a:t>+</a:t>
            </a:r>
            <a:r>
              <a:rPr lang="zh-CN" altLang="en-US" sz="1600" b="1" dirty="0" smtClean="0">
                <a:latin typeface="微软雅黑" panose="020B0503020204020204" pitchFamily="34" charset="-122"/>
                <a:ea typeface="微软雅黑" panose="020B0503020204020204" pitchFamily="34" charset="-122"/>
              </a:rPr>
              <a:t>存储</a:t>
            </a:r>
            <a:endParaRPr lang="zh-CN" altLang="en-US" sz="1600" b="1" dirty="0">
              <a:latin typeface="微软雅黑" panose="020B0503020204020204" pitchFamily="34" charset="-122"/>
              <a:ea typeface="微软雅黑" panose="020B0503020204020204" pitchFamily="34" charset="-122"/>
            </a:endParaRPr>
          </a:p>
        </p:txBody>
      </p:sp>
      <p:sp>
        <p:nvSpPr>
          <p:cNvPr id="74" name="Title 1"/>
          <p:cNvSpPr txBox="1">
            <a:spLocks/>
          </p:cNvSpPr>
          <p:nvPr/>
        </p:nvSpPr>
        <p:spPr>
          <a:xfrm>
            <a:off x="-26559" y="40758"/>
            <a:ext cx="3608326" cy="54242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实现原理</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18446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500"/>
                                        <p:tgtEl>
                                          <p:spTgt spid="6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500"/>
                                        <p:tgtEl>
                                          <p:spTgt spid="7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500"/>
                                        <p:tgtEl>
                                          <p:spTgt spid="2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fade">
                                      <p:cBhvr>
                                        <p:cTn id="81" dur="500"/>
                                        <p:tgtEl>
                                          <p:spTgt spid="3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6"/>
                                        </p:tgtEl>
                                        <p:attrNameLst>
                                          <p:attrName>style.visibility</p:attrName>
                                        </p:attrNameLst>
                                      </p:cBhvr>
                                      <p:to>
                                        <p:strVal val="visible"/>
                                      </p:to>
                                    </p:set>
                                    <p:animEffect transition="in" filter="fade">
                                      <p:cBhvr>
                                        <p:cTn id="84" dur="500"/>
                                        <p:tgtEl>
                                          <p:spTgt spid="36"/>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transition="in" filter="fade">
                                      <p:cBhvr>
                                        <p:cTn id="87" dur="500"/>
                                        <p:tgtEl>
                                          <p:spTgt spid="7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fade">
                                      <p:cBhvr>
                                        <p:cTn id="90" dur="500"/>
                                        <p:tgtEl>
                                          <p:spTgt spid="3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fade">
                                      <p:cBhvr>
                                        <p:cTn id="93" dur="500"/>
                                        <p:tgtEl>
                                          <p:spTgt spid="37"/>
                                        </p:tgtEl>
                                      </p:cBhvr>
                                    </p:animEffect>
                                  </p:childTnLst>
                                </p:cTn>
                              </p:par>
                              <p:par>
                                <p:cTn id="94" presetID="10" presetClass="entr" presetSubtype="0" fill="hold" nodeType="with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fade">
                                      <p:cBhvr>
                                        <p:cTn id="96" dur="500"/>
                                        <p:tgtEl>
                                          <p:spTgt spid="5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8"/>
                                        </p:tgtEl>
                                        <p:attrNameLst>
                                          <p:attrName>style.visibility</p:attrName>
                                        </p:attrNameLst>
                                      </p:cBhvr>
                                      <p:to>
                                        <p:strVal val="visible"/>
                                      </p:to>
                                    </p:set>
                                    <p:animEffect transition="in" filter="fade">
                                      <p:cBhvr>
                                        <p:cTn id="99" dur="500"/>
                                        <p:tgtEl>
                                          <p:spTgt spid="48"/>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500"/>
                                        <p:tgtEl>
                                          <p:spTgt spid="46"/>
                                        </p:tgtEl>
                                      </p:cBhvr>
                                    </p:animEffect>
                                  </p:childTnLst>
                                </p:cTn>
                              </p:par>
                              <p:par>
                                <p:cTn id="108" presetID="10" presetClass="entr" presetSubtype="0" fill="hold" nodeType="withEffect">
                                  <p:stCondLst>
                                    <p:cond delay="0"/>
                                  </p:stCondLst>
                                  <p:childTnLst>
                                    <p:set>
                                      <p:cBhvr>
                                        <p:cTn id="109" dur="1" fill="hold">
                                          <p:stCondLst>
                                            <p:cond delay="0"/>
                                          </p:stCondLst>
                                        </p:cTn>
                                        <p:tgtEl>
                                          <p:spTgt spid="55"/>
                                        </p:tgtEl>
                                        <p:attrNameLst>
                                          <p:attrName>style.visibility</p:attrName>
                                        </p:attrNameLst>
                                      </p:cBhvr>
                                      <p:to>
                                        <p:strVal val="visible"/>
                                      </p:to>
                                    </p:set>
                                    <p:animEffect transition="in" filter="fade">
                                      <p:cBhvr>
                                        <p:cTn id="110" dur="500"/>
                                        <p:tgtEl>
                                          <p:spTgt spid="5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9"/>
                                        </p:tgtEl>
                                        <p:attrNameLst>
                                          <p:attrName>style.visibility</p:attrName>
                                        </p:attrNameLst>
                                      </p:cBhvr>
                                      <p:to>
                                        <p:strVal val="visible"/>
                                      </p:to>
                                    </p:set>
                                    <p:animEffect transition="in" filter="fade">
                                      <p:cBhvr>
                                        <p:cTn id="113" dur="500"/>
                                        <p:tgtEl>
                                          <p:spTgt spid="49"/>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45"/>
                                        </p:tgtEl>
                                        <p:attrNameLst>
                                          <p:attrName>style.visibility</p:attrName>
                                        </p:attrNameLst>
                                      </p:cBhvr>
                                      <p:to>
                                        <p:strVal val="visible"/>
                                      </p:to>
                                    </p:set>
                                    <p:animEffect transition="in" filter="fade">
                                      <p:cBhvr>
                                        <p:cTn id="118" dur="500"/>
                                        <p:tgtEl>
                                          <p:spTgt spid="45"/>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47"/>
                                        </p:tgtEl>
                                        <p:attrNameLst>
                                          <p:attrName>style.visibility</p:attrName>
                                        </p:attrNameLst>
                                      </p:cBhvr>
                                      <p:to>
                                        <p:strVal val="visible"/>
                                      </p:to>
                                    </p:set>
                                    <p:animEffect transition="in" filter="fade">
                                      <p:cBhvr>
                                        <p:cTn id="121" dur="500"/>
                                        <p:tgtEl>
                                          <p:spTgt spid="47"/>
                                        </p:tgtEl>
                                      </p:cBhvr>
                                    </p:animEffect>
                                  </p:childTnLst>
                                </p:cTn>
                              </p:par>
                              <p:par>
                                <p:cTn id="122" presetID="10" presetClass="entr" presetSubtype="0" fill="hold" nodeType="withEffect">
                                  <p:stCondLst>
                                    <p:cond delay="0"/>
                                  </p:stCondLst>
                                  <p:childTnLst>
                                    <p:set>
                                      <p:cBhvr>
                                        <p:cTn id="123" dur="1" fill="hold">
                                          <p:stCondLst>
                                            <p:cond delay="0"/>
                                          </p:stCondLst>
                                        </p:cTn>
                                        <p:tgtEl>
                                          <p:spTgt spid="58"/>
                                        </p:tgtEl>
                                        <p:attrNameLst>
                                          <p:attrName>style.visibility</p:attrName>
                                        </p:attrNameLst>
                                      </p:cBhvr>
                                      <p:to>
                                        <p:strVal val="visible"/>
                                      </p:to>
                                    </p:set>
                                    <p:animEffect transition="in" filter="fade">
                                      <p:cBhvr>
                                        <p:cTn id="124" dur="500"/>
                                        <p:tgtEl>
                                          <p:spTgt spid="58"/>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50"/>
                                        </p:tgtEl>
                                        <p:attrNameLst>
                                          <p:attrName>style.visibility</p:attrName>
                                        </p:attrNameLst>
                                      </p:cBhvr>
                                      <p:to>
                                        <p:strVal val="visible"/>
                                      </p:to>
                                    </p:set>
                                    <p:animEffect transition="in" filter="fade">
                                      <p:cBhvr>
                                        <p:cTn id="1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9" grpId="0" animBg="1"/>
      <p:bldP spid="40" grpId="0"/>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67" grpId="0" animBg="1"/>
      <p:bldP spid="68" grpId="0" animBg="1"/>
      <p:bldP spid="69" grpId="0" animBg="1"/>
      <p:bldP spid="70" grpId="0" animBg="1"/>
      <p:bldP spid="7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664027"/>
            <a:ext cx="5094159" cy="14257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柱形 5"/>
          <p:cNvSpPr/>
          <p:nvPr/>
        </p:nvSpPr>
        <p:spPr>
          <a:xfrm rot="5400000">
            <a:off x="379734" y="1108679"/>
            <a:ext cx="914400" cy="1216152"/>
          </a:xfrm>
          <a:prstGeom prst="can">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dirty="0" smtClean="0">
                <a:latin typeface="微软雅黑" panose="020B0503020204020204" pitchFamily="34" charset="-122"/>
                <a:ea typeface="微软雅黑" panose="020B0503020204020204" pitchFamily="34" charset="-122"/>
              </a:rPr>
              <a:t>全量</a:t>
            </a:r>
            <a:endParaRPr lang="zh-CN" altLang="en-US" dirty="0">
              <a:latin typeface="微软雅黑" panose="020B0503020204020204" pitchFamily="34" charset="-122"/>
              <a:ea typeface="微软雅黑" panose="020B0503020204020204" pitchFamily="34" charset="-122"/>
            </a:endParaRPr>
          </a:p>
        </p:txBody>
      </p:sp>
      <p:sp>
        <p:nvSpPr>
          <p:cNvPr id="8" name="椭圆 7"/>
          <p:cNvSpPr/>
          <p:nvPr/>
        </p:nvSpPr>
        <p:spPr>
          <a:xfrm>
            <a:off x="2304147"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81" name="椭圆 80"/>
          <p:cNvSpPr/>
          <p:nvPr/>
        </p:nvSpPr>
        <p:spPr>
          <a:xfrm>
            <a:off x="3496599"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82" name="椭圆 81"/>
          <p:cNvSpPr/>
          <p:nvPr/>
        </p:nvSpPr>
        <p:spPr>
          <a:xfrm>
            <a:off x="1554182"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83" name="椭圆 82"/>
          <p:cNvSpPr/>
          <p:nvPr/>
        </p:nvSpPr>
        <p:spPr>
          <a:xfrm>
            <a:off x="3631781"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84" name="椭圆 83"/>
          <p:cNvSpPr/>
          <p:nvPr/>
        </p:nvSpPr>
        <p:spPr>
          <a:xfrm>
            <a:off x="3830302"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85" name="椭圆 84"/>
          <p:cNvSpPr/>
          <p:nvPr/>
        </p:nvSpPr>
        <p:spPr>
          <a:xfrm>
            <a:off x="4008978"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87" name="椭圆 86"/>
          <p:cNvSpPr/>
          <p:nvPr/>
        </p:nvSpPr>
        <p:spPr>
          <a:xfrm>
            <a:off x="4471435"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88" name="椭圆 87"/>
          <p:cNvSpPr/>
          <p:nvPr/>
        </p:nvSpPr>
        <p:spPr>
          <a:xfrm>
            <a:off x="5372696"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89" name="椭圆 88"/>
          <p:cNvSpPr/>
          <p:nvPr/>
        </p:nvSpPr>
        <p:spPr>
          <a:xfrm>
            <a:off x="6418475"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90" name="椭圆 89"/>
          <p:cNvSpPr/>
          <p:nvPr/>
        </p:nvSpPr>
        <p:spPr>
          <a:xfrm>
            <a:off x="6875675"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91" name="椭圆 90"/>
          <p:cNvSpPr/>
          <p:nvPr/>
        </p:nvSpPr>
        <p:spPr>
          <a:xfrm>
            <a:off x="2686986" y="1259555"/>
            <a:ext cx="283779" cy="914400"/>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cxnSp>
        <p:nvCxnSpPr>
          <p:cNvPr id="145" name="Straight Connector 22"/>
          <p:cNvCxnSpPr>
            <a:stCxn id="6" idx="4"/>
          </p:cNvCxnSpPr>
          <p:nvPr/>
        </p:nvCxnSpPr>
        <p:spPr>
          <a:xfrm flipH="1">
            <a:off x="835572" y="2173955"/>
            <a:ext cx="1362"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46" name="Straight Connector 82"/>
          <p:cNvCxnSpPr>
            <a:stCxn id="82" idx="4"/>
          </p:cNvCxnSpPr>
          <p:nvPr/>
        </p:nvCxnSpPr>
        <p:spPr>
          <a:xfrm flipH="1">
            <a:off x="1694727" y="2173955"/>
            <a:ext cx="1345"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47" name="Straight Connector 88"/>
          <p:cNvCxnSpPr>
            <a:stCxn id="87" idx="4"/>
          </p:cNvCxnSpPr>
          <p:nvPr/>
        </p:nvCxnSpPr>
        <p:spPr>
          <a:xfrm flipH="1">
            <a:off x="4608067" y="2173955"/>
            <a:ext cx="5258"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48" name="Straight Connector 86"/>
          <p:cNvCxnSpPr>
            <a:stCxn id="8" idx="4"/>
          </p:cNvCxnSpPr>
          <p:nvPr/>
        </p:nvCxnSpPr>
        <p:spPr>
          <a:xfrm flipH="1">
            <a:off x="2442052" y="2173955"/>
            <a:ext cx="3985"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53" name="Straight Connector 114"/>
          <p:cNvCxnSpPr>
            <a:stCxn id="88" idx="4"/>
          </p:cNvCxnSpPr>
          <p:nvPr/>
        </p:nvCxnSpPr>
        <p:spPr>
          <a:xfrm>
            <a:off x="5514586" y="2173955"/>
            <a:ext cx="1313"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55" name="Straight Connector 133"/>
          <p:cNvCxnSpPr>
            <a:stCxn id="90" idx="4"/>
          </p:cNvCxnSpPr>
          <p:nvPr/>
        </p:nvCxnSpPr>
        <p:spPr>
          <a:xfrm flipH="1">
            <a:off x="7017564" y="2173955"/>
            <a:ext cx="1"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58" name="Straight Connector 86"/>
          <p:cNvCxnSpPr>
            <a:stCxn id="89" idx="4"/>
          </p:cNvCxnSpPr>
          <p:nvPr/>
        </p:nvCxnSpPr>
        <p:spPr>
          <a:xfrm flipH="1">
            <a:off x="6557736" y="2173955"/>
            <a:ext cx="2629"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59" name="Straight Connector 86"/>
          <p:cNvCxnSpPr>
            <a:stCxn id="81" idx="4"/>
          </p:cNvCxnSpPr>
          <p:nvPr/>
        </p:nvCxnSpPr>
        <p:spPr>
          <a:xfrm>
            <a:off x="3638489" y="2173955"/>
            <a:ext cx="679"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60" name="Straight Connector 86"/>
          <p:cNvCxnSpPr>
            <a:stCxn id="83" idx="4"/>
          </p:cNvCxnSpPr>
          <p:nvPr/>
        </p:nvCxnSpPr>
        <p:spPr>
          <a:xfrm>
            <a:off x="3773671" y="2173955"/>
            <a:ext cx="7386"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61" name="Straight Connector 86"/>
          <p:cNvCxnSpPr>
            <a:stCxn id="84" idx="4"/>
          </p:cNvCxnSpPr>
          <p:nvPr/>
        </p:nvCxnSpPr>
        <p:spPr>
          <a:xfrm flipH="1">
            <a:off x="3972190" y="2173955"/>
            <a:ext cx="2"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62" name="Straight Connector 86"/>
          <p:cNvCxnSpPr>
            <a:stCxn id="85" idx="4"/>
          </p:cNvCxnSpPr>
          <p:nvPr/>
        </p:nvCxnSpPr>
        <p:spPr>
          <a:xfrm>
            <a:off x="4150868" y="2173955"/>
            <a:ext cx="3461"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cxnSp>
        <p:nvCxnSpPr>
          <p:cNvPr id="165" name="Straight Connector 86"/>
          <p:cNvCxnSpPr>
            <a:stCxn id="91" idx="4"/>
          </p:cNvCxnSpPr>
          <p:nvPr/>
        </p:nvCxnSpPr>
        <p:spPr>
          <a:xfrm flipH="1">
            <a:off x="2828875" y="2173955"/>
            <a:ext cx="1" cy="322555"/>
          </a:xfrm>
          <a:prstGeom prst="line">
            <a:avLst/>
          </a:prstGeom>
          <a:ln w="12700">
            <a:solidFill>
              <a:srgbClr val="8E2B9C"/>
            </a:solidFill>
            <a:headEnd type="oval"/>
          </a:ln>
        </p:spPr>
        <p:style>
          <a:lnRef idx="1">
            <a:schemeClr val="accent1"/>
          </a:lnRef>
          <a:fillRef idx="0">
            <a:schemeClr val="accent1"/>
          </a:fillRef>
          <a:effectRef idx="0">
            <a:schemeClr val="accent1"/>
          </a:effectRef>
          <a:fontRef idx="minor">
            <a:schemeClr val="tx1"/>
          </a:fontRef>
        </p:style>
      </p:cxnSp>
      <p:sp>
        <p:nvSpPr>
          <p:cNvPr id="149" name="Chevron 252"/>
          <p:cNvSpPr/>
          <p:nvPr/>
        </p:nvSpPr>
        <p:spPr>
          <a:xfrm>
            <a:off x="222716" y="2496510"/>
            <a:ext cx="11506829" cy="293208"/>
          </a:xfrm>
          <a:prstGeom prst="chevron">
            <a:avLst/>
          </a:prstGeom>
          <a:solidFill>
            <a:srgbClr val="8E2B9C"/>
          </a:solidFill>
          <a:ln>
            <a:solidFill>
              <a:srgbClr val="069396"/>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6" tIns="34294" rIns="68586" bIns="34294" numCol="1" spcCol="0" rtlCol="0" fromWordArt="0" anchor="ctr" anchorCtr="0" forceAA="0" compatLnSpc="1">
            <a:prstTxWarp prst="textNoShape">
              <a:avLst/>
            </a:prstTxWarp>
            <a:no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TIME</a:t>
            </a:r>
            <a:endParaRPr lang="en-US" b="1" dirty="0">
              <a:solidFill>
                <a:srgbClr val="FFFFFF"/>
              </a:solidFill>
              <a:latin typeface="微软雅黑" panose="020B0503020204020204" pitchFamily="34" charset="-122"/>
              <a:ea typeface="微软雅黑" panose="020B0503020204020204" pitchFamily="34" charset="-122"/>
            </a:endParaRPr>
          </a:p>
        </p:txBody>
      </p:sp>
      <p:grpSp>
        <p:nvGrpSpPr>
          <p:cNvPr id="175" name="组合 174"/>
          <p:cNvGrpSpPr/>
          <p:nvPr/>
        </p:nvGrpSpPr>
        <p:grpSpPr>
          <a:xfrm>
            <a:off x="239364" y="4990732"/>
            <a:ext cx="4526356" cy="914400"/>
            <a:chOff x="302428" y="4990732"/>
            <a:chExt cx="4526356" cy="914400"/>
          </a:xfrm>
          <a:solidFill>
            <a:srgbClr val="069396"/>
          </a:solidFill>
        </p:grpSpPr>
        <p:sp>
          <p:nvSpPr>
            <p:cNvPr id="177" name="圆柱形 176"/>
            <p:cNvSpPr/>
            <p:nvPr/>
          </p:nvSpPr>
          <p:spPr>
            <a:xfrm rot="5400000">
              <a:off x="453304" y="4839856"/>
              <a:ext cx="914400" cy="1216152"/>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dirty="0" smtClean="0">
                  <a:latin typeface="微软雅黑" panose="020B0503020204020204" pitchFamily="34" charset="-122"/>
                  <a:ea typeface="微软雅黑" panose="020B0503020204020204" pitchFamily="34" charset="-122"/>
                </a:rPr>
                <a:t>全量</a:t>
              </a:r>
              <a:endParaRPr lang="zh-CN" altLang="en-US" dirty="0">
                <a:latin typeface="微软雅黑" panose="020B0503020204020204" pitchFamily="34" charset="-122"/>
                <a:ea typeface="微软雅黑" panose="020B0503020204020204" pitchFamily="34" charset="-122"/>
              </a:endParaRPr>
            </a:p>
          </p:txBody>
        </p:sp>
        <p:sp>
          <p:nvSpPr>
            <p:cNvPr id="178" name="椭圆 177"/>
            <p:cNvSpPr/>
            <p:nvPr/>
          </p:nvSpPr>
          <p:spPr>
            <a:xfrm>
              <a:off x="2377717" y="4990732"/>
              <a:ext cx="283779"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79" name="椭圆 178"/>
            <p:cNvSpPr/>
            <p:nvPr/>
          </p:nvSpPr>
          <p:spPr>
            <a:xfrm>
              <a:off x="3570169" y="4990732"/>
              <a:ext cx="283779"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81" name="椭圆 180"/>
            <p:cNvSpPr/>
            <p:nvPr/>
          </p:nvSpPr>
          <p:spPr>
            <a:xfrm>
              <a:off x="1627752" y="4990732"/>
              <a:ext cx="283779"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83" name="椭圆 182"/>
            <p:cNvSpPr/>
            <p:nvPr/>
          </p:nvSpPr>
          <p:spPr>
            <a:xfrm>
              <a:off x="3705351" y="4990732"/>
              <a:ext cx="283779"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84" name="椭圆 183"/>
            <p:cNvSpPr/>
            <p:nvPr/>
          </p:nvSpPr>
          <p:spPr>
            <a:xfrm>
              <a:off x="3903872" y="4990732"/>
              <a:ext cx="283779"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85" name="椭圆 184"/>
            <p:cNvSpPr/>
            <p:nvPr/>
          </p:nvSpPr>
          <p:spPr>
            <a:xfrm>
              <a:off x="4082548" y="4990732"/>
              <a:ext cx="283779"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86" name="椭圆 185"/>
            <p:cNvSpPr/>
            <p:nvPr/>
          </p:nvSpPr>
          <p:spPr>
            <a:xfrm>
              <a:off x="4545005" y="4990732"/>
              <a:ext cx="283779"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87" name="椭圆 186"/>
            <p:cNvSpPr/>
            <p:nvPr/>
          </p:nvSpPr>
          <p:spPr>
            <a:xfrm>
              <a:off x="2760556" y="4990732"/>
              <a:ext cx="283779"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grpSp>
      <p:sp>
        <p:nvSpPr>
          <p:cNvPr id="188" name="文本框 187"/>
          <p:cNvSpPr txBox="1"/>
          <p:nvPr/>
        </p:nvSpPr>
        <p:spPr>
          <a:xfrm>
            <a:off x="161349" y="2927607"/>
            <a:ext cx="1502334" cy="369332"/>
          </a:xfrm>
          <a:prstGeom prst="rect">
            <a:avLst/>
          </a:prstGeom>
          <a:noFill/>
        </p:spPr>
        <p:txBody>
          <a:bodyPr wrap="none" rtlCol="0">
            <a:spAutoFit/>
          </a:bodyPr>
          <a:lstStyle/>
          <a:p>
            <a:r>
              <a:rPr lang="en-US" altLang="zh-CN" b="1" dirty="0" smtClean="0">
                <a:solidFill>
                  <a:srgbClr val="8E2B9C"/>
                </a:solidFill>
                <a:latin typeface="微软雅黑" panose="020B0503020204020204" pitchFamily="34" charset="-122"/>
                <a:ea typeface="微软雅黑" panose="020B0503020204020204" pitchFamily="34" charset="-122"/>
              </a:rPr>
              <a:t>00</a:t>
            </a:r>
            <a:r>
              <a:rPr lang="zh-CN" altLang="en-US" b="1" dirty="0" smtClean="0">
                <a:solidFill>
                  <a:srgbClr val="8E2B9C"/>
                </a:solidFill>
                <a:latin typeface="微软雅黑" panose="020B0503020204020204" pitchFamily="34" charset="-122"/>
                <a:ea typeface="微软雅黑" panose="020B0503020204020204" pitchFamily="34" charset="-122"/>
              </a:rPr>
              <a:t>：</a:t>
            </a:r>
            <a:r>
              <a:rPr lang="en-US" altLang="zh-CN" b="1" dirty="0" smtClean="0">
                <a:solidFill>
                  <a:srgbClr val="8E2B9C"/>
                </a:solidFill>
                <a:latin typeface="微软雅黑" panose="020B0503020204020204" pitchFamily="34" charset="-122"/>
                <a:ea typeface="微软雅黑" panose="020B0503020204020204" pitchFamily="34" charset="-122"/>
              </a:rPr>
              <a:t>00</a:t>
            </a:r>
            <a:r>
              <a:rPr lang="zh-CN" altLang="en-US" b="1" dirty="0" smtClean="0">
                <a:solidFill>
                  <a:srgbClr val="8E2B9C"/>
                </a:solidFill>
                <a:latin typeface="微软雅黑" panose="020B0503020204020204" pitchFamily="34" charset="-122"/>
                <a:ea typeface="微软雅黑" panose="020B0503020204020204" pitchFamily="34" charset="-122"/>
              </a:rPr>
              <a:t>：</a:t>
            </a:r>
            <a:r>
              <a:rPr lang="en-US" altLang="zh-CN" b="1" dirty="0" smtClean="0">
                <a:solidFill>
                  <a:srgbClr val="8E2B9C"/>
                </a:solidFill>
                <a:latin typeface="微软雅黑" panose="020B0503020204020204" pitchFamily="34" charset="-122"/>
                <a:ea typeface="微软雅黑" panose="020B0503020204020204" pitchFamily="34" charset="-122"/>
              </a:rPr>
              <a:t>01</a:t>
            </a:r>
            <a:endParaRPr lang="zh-CN" altLang="en-US" b="1" dirty="0">
              <a:solidFill>
                <a:srgbClr val="8E2B9C"/>
              </a:solidFill>
              <a:latin typeface="微软雅黑" panose="020B0503020204020204" pitchFamily="34" charset="-122"/>
              <a:ea typeface="微软雅黑" panose="020B0503020204020204" pitchFamily="34" charset="-122"/>
            </a:endParaRPr>
          </a:p>
        </p:txBody>
      </p:sp>
      <p:sp>
        <p:nvSpPr>
          <p:cNvPr id="189" name="文本框 188"/>
          <p:cNvSpPr txBox="1"/>
          <p:nvPr/>
        </p:nvSpPr>
        <p:spPr>
          <a:xfrm>
            <a:off x="5094159" y="2927607"/>
            <a:ext cx="1502334" cy="369332"/>
          </a:xfrm>
          <a:prstGeom prst="rect">
            <a:avLst/>
          </a:prstGeom>
          <a:noFill/>
        </p:spPr>
        <p:txBody>
          <a:bodyPr wrap="none" rtlCol="0">
            <a:spAutoFit/>
          </a:bodyPr>
          <a:lstStyle/>
          <a:p>
            <a:r>
              <a:rPr lang="en-US" altLang="zh-CN" b="1" dirty="0">
                <a:solidFill>
                  <a:srgbClr val="8E2B9C"/>
                </a:solidFill>
                <a:latin typeface="微软雅黑" panose="020B0503020204020204" pitchFamily="34" charset="-122"/>
                <a:ea typeface="微软雅黑" panose="020B0503020204020204" pitchFamily="34" charset="-122"/>
              </a:rPr>
              <a:t>00</a:t>
            </a:r>
            <a:r>
              <a:rPr lang="zh-CN" altLang="en-US" b="1" dirty="0">
                <a:solidFill>
                  <a:srgbClr val="8E2B9C"/>
                </a:solidFill>
                <a:latin typeface="微软雅黑" panose="020B0503020204020204" pitchFamily="34" charset="-122"/>
                <a:ea typeface="微软雅黑" panose="020B0503020204020204" pitchFamily="34" charset="-122"/>
              </a:rPr>
              <a:t>：</a:t>
            </a:r>
            <a:r>
              <a:rPr lang="en-US" altLang="zh-CN" b="1" dirty="0">
                <a:solidFill>
                  <a:srgbClr val="8E2B9C"/>
                </a:solidFill>
                <a:latin typeface="微软雅黑" panose="020B0503020204020204" pitchFamily="34" charset="-122"/>
                <a:ea typeface="微软雅黑" panose="020B0503020204020204" pitchFamily="34" charset="-122"/>
              </a:rPr>
              <a:t>00</a:t>
            </a:r>
            <a:r>
              <a:rPr lang="zh-CN" altLang="en-US" b="1" dirty="0">
                <a:solidFill>
                  <a:srgbClr val="8E2B9C"/>
                </a:solidFill>
                <a:latin typeface="微软雅黑" panose="020B0503020204020204" pitchFamily="34" charset="-122"/>
                <a:ea typeface="微软雅黑" panose="020B0503020204020204" pitchFamily="34" charset="-122"/>
              </a:rPr>
              <a:t>：</a:t>
            </a:r>
            <a:r>
              <a:rPr lang="en-US" altLang="zh-CN" b="1" dirty="0">
                <a:solidFill>
                  <a:srgbClr val="8E2B9C"/>
                </a:solidFill>
                <a:latin typeface="微软雅黑" panose="020B0503020204020204" pitchFamily="34" charset="-122"/>
                <a:ea typeface="微软雅黑" panose="020B0503020204020204" pitchFamily="34" charset="-122"/>
              </a:rPr>
              <a:t>02</a:t>
            </a:r>
            <a:endParaRPr lang="zh-CN" altLang="en-US" b="1" dirty="0">
              <a:solidFill>
                <a:srgbClr val="8E2B9C"/>
              </a:solidFill>
              <a:latin typeface="微软雅黑" panose="020B0503020204020204" pitchFamily="34" charset="-122"/>
              <a:ea typeface="微软雅黑" panose="020B0503020204020204" pitchFamily="34" charset="-122"/>
            </a:endParaRPr>
          </a:p>
        </p:txBody>
      </p:sp>
      <p:cxnSp>
        <p:nvCxnSpPr>
          <p:cNvPr id="191" name="直接连接符 190"/>
          <p:cNvCxnSpPr>
            <a:stCxn id="186" idx="0"/>
          </p:cNvCxnSpPr>
          <p:nvPr/>
        </p:nvCxnSpPr>
        <p:spPr>
          <a:xfrm flipH="1" flipV="1">
            <a:off x="4623830" y="2789718"/>
            <a:ext cx="1" cy="2201014"/>
          </a:xfrm>
          <a:prstGeom prst="line">
            <a:avLst/>
          </a:prstGeom>
          <a:ln>
            <a:solidFill>
              <a:srgbClr val="069396"/>
            </a:solidFill>
          </a:ln>
        </p:spPr>
        <p:style>
          <a:lnRef idx="1">
            <a:schemeClr val="accent1"/>
          </a:lnRef>
          <a:fillRef idx="0">
            <a:schemeClr val="accent1"/>
          </a:fillRef>
          <a:effectRef idx="0">
            <a:schemeClr val="accent1"/>
          </a:effectRef>
          <a:fontRef idx="minor">
            <a:schemeClr val="tx1"/>
          </a:fontRef>
        </p:style>
      </p:cxnSp>
      <p:sp>
        <p:nvSpPr>
          <p:cNvPr id="195" name="右箭头 194"/>
          <p:cNvSpPr/>
          <p:nvPr/>
        </p:nvSpPr>
        <p:spPr>
          <a:xfrm rot="16200000">
            <a:off x="4164240" y="3195689"/>
            <a:ext cx="919179" cy="383014"/>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文本框 195"/>
          <p:cNvSpPr txBox="1"/>
          <p:nvPr/>
        </p:nvSpPr>
        <p:spPr>
          <a:xfrm>
            <a:off x="2762842" y="3336227"/>
            <a:ext cx="1800493" cy="369332"/>
          </a:xfrm>
          <a:prstGeom prst="rect">
            <a:avLst/>
          </a:prstGeom>
          <a:noFill/>
        </p:spPr>
        <p:txBody>
          <a:bodyPr wrap="none" rtlCol="0">
            <a:spAutoFit/>
          </a:bodyPr>
          <a:lstStyle/>
          <a:p>
            <a:r>
              <a:rPr lang="zh-CN" altLang="en-US" b="1" dirty="0" smtClean="0">
                <a:solidFill>
                  <a:srgbClr val="069396"/>
                </a:solidFill>
                <a:latin typeface="微软雅黑" panose="020B0503020204020204" pitchFamily="34" charset="-122"/>
                <a:ea typeface="微软雅黑" panose="020B0503020204020204" pitchFamily="34" charset="-122"/>
              </a:rPr>
              <a:t>选择恢复时间点</a:t>
            </a:r>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197" name="右箭头 196"/>
          <p:cNvSpPr/>
          <p:nvPr/>
        </p:nvSpPr>
        <p:spPr>
          <a:xfrm>
            <a:off x="5214803" y="5256425"/>
            <a:ext cx="2201747" cy="383014"/>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圆柱形 198"/>
          <p:cNvSpPr/>
          <p:nvPr/>
        </p:nvSpPr>
        <p:spPr>
          <a:xfrm rot="5400000">
            <a:off x="8577391" y="4487190"/>
            <a:ext cx="914400" cy="1921484"/>
          </a:xfrm>
          <a:prstGeom prst="can">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dirty="0" smtClean="0">
                <a:latin typeface="微软雅黑" panose="020B0503020204020204" pitchFamily="34" charset="-122"/>
                <a:ea typeface="微软雅黑" panose="020B0503020204020204" pitchFamily="34" charset="-122"/>
              </a:rPr>
              <a:t>DATE</a:t>
            </a:r>
            <a:endParaRPr lang="zh-CN" altLang="en-US" dirty="0">
              <a:latin typeface="微软雅黑" panose="020B0503020204020204" pitchFamily="34" charset="-122"/>
              <a:ea typeface="微软雅黑" panose="020B0503020204020204" pitchFamily="34" charset="-122"/>
            </a:endParaRPr>
          </a:p>
        </p:txBody>
      </p:sp>
      <p:sp>
        <p:nvSpPr>
          <p:cNvPr id="208" name="文本框 207"/>
          <p:cNvSpPr txBox="1"/>
          <p:nvPr/>
        </p:nvSpPr>
        <p:spPr>
          <a:xfrm>
            <a:off x="10227211" y="2941685"/>
            <a:ext cx="1502334" cy="369332"/>
          </a:xfrm>
          <a:prstGeom prst="rect">
            <a:avLst/>
          </a:prstGeom>
          <a:noFill/>
        </p:spPr>
        <p:txBody>
          <a:bodyPr wrap="none" rtlCol="0">
            <a:spAutoFit/>
          </a:bodyPr>
          <a:lstStyle/>
          <a:p>
            <a:r>
              <a:rPr lang="en-US" altLang="zh-CN" b="1" dirty="0">
                <a:solidFill>
                  <a:srgbClr val="8E2B9C"/>
                </a:solidFill>
                <a:latin typeface="微软雅黑" panose="020B0503020204020204" pitchFamily="34" charset="-122"/>
                <a:ea typeface="微软雅黑" panose="020B0503020204020204" pitchFamily="34" charset="-122"/>
              </a:rPr>
              <a:t>00</a:t>
            </a:r>
            <a:r>
              <a:rPr lang="zh-CN" altLang="en-US" b="1" dirty="0">
                <a:solidFill>
                  <a:srgbClr val="8E2B9C"/>
                </a:solidFill>
                <a:latin typeface="微软雅黑" panose="020B0503020204020204" pitchFamily="34" charset="-122"/>
                <a:ea typeface="微软雅黑" panose="020B0503020204020204" pitchFamily="34" charset="-122"/>
              </a:rPr>
              <a:t>：</a:t>
            </a:r>
            <a:r>
              <a:rPr lang="en-US" altLang="zh-CN" b="1" dirty="0" smtClean="0">
                <a:solidFill>
                  <a:srgbClr val="8E2B9C"/>
                </a:solidFill>
                <a:latin typeface="微软雅黑" panose="020B0503020204020204" pitchFamily="34" charset="-122"/>
                <a:ea typeface="微软雅黑" panose="020B0503020204020204" pitchFamily="34" charset="-122"/>
              </a:rPr>
              <a:t>01</a:t>
            </a:r>
            <a:r>
              <a:rPr lang="zh-CN" altLang="en-US" b="1" dirty="0" smtClean="0">
                <a:solidFill>
                  <a:srgbClr val="8E2B9C"/>
                </a:solidFill>
                <a:latin typeface="微软雅黑" panose="020B0503020204020204" pitchFamily="34" charset="-122"/>
                <a:ea typeface="微软雅黑" panose="020B0503020204020204" pitchFamily="34" charset="-122"/>
              </a:rPr>
              <a:t>：</a:t>
            </a:r>
            <a:r>
              <a:rPr lang="en-US" altLang="zh-CN" b="1" dirty="0" smtClean="0">
                <a:solidFill>
                  <a:srgbClr val="8E2B9C"/>
                </a:solidFill>
                <a:latin typeface="微软雅黑" panose="020B0503020204020204" pitchFamily="34" charset="-122"/>
                <a:ea typeface="微软雅黑" panose="020B0503020204020204" pitchFamily="34" charset="-122"/>
              </a:rPr>
              <a:t>1</a:t>
            </a:r>
            <a:r>
              <a:rPr lang="en-US" altLang="zh-CN" b="1" dirty="0">
                <a:solidFill>
                  <a:srgbClr val="8E2B9C"/>
                </a:solidFill>
                <a:latin typeface="微软雅黑" panose="020B0503020204020204" pitchFamily="34" charset="-122"/>
                <a:ea typeface="微软雅黑" panose="020B0503020204020204" pitchFamily="34" charset="-122"/>
              </a:rPr>
              <a:t>1</a:t>
            </a:r>
            <a:endParaRPr lang="zh-CN" altLang="en-US" b="1" dirty="0">
              <a:solidFill>
                <a:srgbClr val="8E2B9C"/>
              </a:solidFill>
              <a:latin typeface="微软雅黑" panose="020B0503020204020204" pitchFamily="34" charset="-122"/>
              <a:ea typeface="微软雅黑" panose="020B0503020204020204" pitchFamily="34" charset="-122"/>
            </a:endParaRPr>
          </a:p>
        </p:txBody>
      </p:sp>
      <p:cxnSp>
        <p:nvCxnSpPr>
          <p:cNvPr id="210" name="直接连接符 209"/>
          <p:cNvCxnSpPr>
            <a:endCxn id="199" idx="2"/>
          </p:cNvCxnSpPr>
          <p:nvPr/>
        </p:nvCxnSpPr>
        <p:spPr>
          <a:xfrm>
            <a:off x="9034591" y="2789718"/>
            <a:ext cx="0" cy="2201014"/>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sp>
        <p:nvSpPr>
          <p:cNvPr id="214" name="文本框 213"/>
          <p:cNvSpPr txBox="1"/>
          <p:nvPr/>
        </p:nvSpPr>
        <p:spPr>
          <a:xfrm>
            <a:off x="7866993" y="1716755"/>
            <a:ext cx="2707793" cy="646331"/>
          </a:xfrm>
          <a:prstGeom prst="rect">
            <a:avLst/>
          </a:prstGeom>
          <a:noFill/>
        </p:spPr>
        <p:txBody>
          <a:bodyPr wrap="none" rtlCol="0">
            <a:spAutoFit/>
          </a:bodyPr>
          <a:lstStyle/>
          <a:p>
            <a:r>
              <a:rPr lang="en-US" altLang="zh-CN" sz="3600" dirty="0" smtClean="0">
                <a:solidFill>
                  <a:srgbClr val="8E2B9C"/>
                </a:solidFill>
                <a:latin typeface="微软雅黑" panose="020B0503020204020204" pitchFamily="34" charset="-122"/>
                <a:ea typeface="微软雅黑" panose="020B0503020204020204" pitchFamily="34" charset="-122"/>
              </a:rPr>
              <a:t>…… …… ……</a:t>
            </a:r>
            <a:endParaRPr lang="zh-CN" altLang="en-US" sz="3600" dirty="0">
              <a:solidFill>
                <a:srgbClr val="8E2B9C"/>
              </a:solidFill>
              <a:latin typeface="微软雅黑" panose="020B0503020204020204" pitchFamily="34" charset="-122"/>
              <a:ea typeface="微软雅黑" panose="020B0503020204020204" pitchFamily="34" charset="-122"/>
            </a:endParaRPr>
          </a:p>
        </p:txBody>
      </p:sp>
      <p:sp>
        <p:nvSpPr>
          <p:cNvPr id="215" name="文本框 214"/>
          <p:cNvSpPr txBox="1"/>
          <p:nvPr/>
        </p:nvSpPr>
        <p:spPr>
          <a:xfrm>
            <a:off x="5727213" y="5639439"/>
            <a:ext cx="1176925" cy="369332"/>
          </a:xfrm>
          <a:prstGeom prst="rect">
            <a:avLst/>
          </a:prstGeom>
          <a:noFill/>
        </p:spPr>
        <p:txBody>
          <a:bodyPr wrap="none" rtlCol="0">
            <a:spAutoFit/>
          </a:bodyPr>
          <a:lstStyle/>
          <a:p>
            <a:r>
              <a:rPr lang="zh-CN" altLang="en-US" b="1" dirty="0" smtClean="0">
                <a:solidFill>
                  <a:srgbClr val="069396"/>
                </a:solidFill>
                <a:latin typeface="微软雅黑" panose="020B0503020204020204" pitchFamily="34" charset="-122"/>
                <a:ea typeface="微软雅黑" panose="020B0503020204020204" pitchFamily="34" charset="-122"/>
              </a:rPr>
              <a:t>数据恢复</a:t>
            </a:r>
            <a:r>
              <a:rPr lang="en-US" altLang="zh-CN" b="1" dirty="0" smtClean="0">
                <a:solidFill>
                  <a:srgbClr val="069396"/>
                </a:solidFill>
                <a:latin typeface="微软雅黑" panose="020B0503020204020204" pitchFamily="34" charset="-122"/>
                <a:ea typeface="微软雅黑" panose="020B0503020204020204" pitchFamily="34" charset="-122"/>
              </a:rPr>
              <a:t> </a:t>
            </a:r>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216" name="文本框 215"/>
          <p:cNvSpPr txBox="1"/>
          <p:nvPr/>
        </p:nvSpPr>
        <p:spPr>
          <a:xfrm>
            <a:off x="8446128" y="6089798"/>
            <a:ext cx="1176925" cy="369332"/>
          </a:xfrm>
          <a:prstGeom prst="rect">
            <a:avLst/>
          </a:prstGeom>
          <a:noFill/>
        </p:spPr>
        <p:txBody>
          <a:bodyPr wrap="none" rtlCol="0">
            <a:spAutoFit/>
          </a:bodyPr>
          <a:lstStyle/>
          <a:p>
            <a:r>
              <a:rPr lang="zh-CN" altLang="en-US" b="1" dirty="0" smtClean="0">
                <a:solidFill>
                  <a:srgbClr val="5B9BD5"/>
                </a:solidFill>
                <a:latin typeface="微软雅黑" panose="020B0503020204020204" pitchFamily="34" charset="-122"/>
                <a:ea typeface="微软雅黑" panose="020B0503020204020204" pitchFamily="34" charset="-122"/>
              </a:rPr>
              <a:t>可用数据</a:t>
            </a:r>
            <a:r>
              <a:rPr lang="en-US" altLang="zh-CN" b="1" dirty="0" smtClean="0">
                <a:solidFill>
                  <a:srgbClr val="5B9BD5"/>
                </a:solidFill>
                <a:latin typeface="微软雅黑" panose="020B0503020204020204" pitchFamily="34" charset="-122"/>
                <a:ea typeface="微软雅黑" panose="020B0503020204020204" pitchFamily="34" charset="-122"/>
              </a:rPr>
              <a:t> </a:t>
            </a:r>
            <a:endParaRPr lang="zh-CN" altLang="en-US" b="1" dirty="0">
              <a:solidFill>
                <a:srgbClr val="5B9BD5"/>
              </a:solidFill>
              <a:latin typeface="微软雅黑" panose="020B0503020204020204" pitchFamily="34" charset="-122"/>
              <a:ea typeface="微软雅黑" panose="020B0503020204020204" pitchFamily="34" charset="-122"/>
            </a:endParaRPr>
          </a:p>
        </p:txBody>
      </p:sp>
      <p:sp>
        <p:nvSpPr>
          <p:cNvPr id="217" name="文本框 216"/>
          <p:cNvSpPr txBox="1"/>
          <p:nvPr/>
        </p:nvSpPr>
        <p:spPr>
          <a:xfrm>
            <a:off x="960278" y="4114180"/>
            <a:ext cx="2010487" cy="369332"/>
          </a:xfrm>
          <a:prstGeom prst="rect">
            <a:avLst/>
          </a:prstGeom>
          <a:noFill/>
        </p:spPr>
        <p:txBody>
          <a:bodyPr wrap="none" rtlCol="0">
            <a:spAutoFit/>
          </a:bodyPr>
          <a:lstStyle/>
          <a:p>
            <a:r>
              <a:rPr lang="zh-CN" altLang="en-US" b="1" dirty="0" smtClean="0">
                <a:solidFill>
                  <a:srgbClr val="069396"/>
                </a:solidFill>
                <a:latin typeface="微软雅黑" panose="020B0503020204020204" pitchFamily="34" charset="-122"/>
                <a:ea typeface="微软雅黑" panose="020B0503020204020204" pitchFamily="34" charset="-122"/>
              </a:rPr>
              <a:t>增量数据</a:t>
            </a:r>
            <a:r>
              <a:rPr lang="en-US" altLang="zh-CN" b="1" dirty="0" smtClean="0">
                <a:solidFill>
                  <a:srgbClr val="069396"/>
                </a:solidFill>
                <a:latin typeface="微软雅黑" panose="020B0503020204020204" pitchFamily="34" charset="-122"/>
                <a:ea typeface="微软雅黑" panose="020B0503020204020204" pitchFamily="34" charset="-122"/>
              </a:rPr>
              <a:t>&amp;</a:t>
            </a:r>
            <a:r>
              <a:rPr lang="zh-CN" altLang="en-US" b="1" dirty="0" smtClean="0">
                <a:solidFill>
                  <a:srgbClr val="069396"/>
                </a:solidFill>
                <a:latin typeface="微软雅黑" panose="020B0503020204020204" pitchFamily="34" charset="-122"/>
                <a:ea typeface="微软雅黑" panose="020B0503020204020204" pitchFamily="34" charset="-122"/>
              </a:rPr>
              <a:t>原始量</a:t>
            </a:r>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218" name="右箭头 217"/>
          <p:cNvSpPr/>
          <p:nvPr/>
        </p:nvSpPr>
        <p:spPr>
          <a:xfrm rot="5400000">
            <a:off x="387850" y="4042272"/>
            <a:ext cx="919179" cy="383014"/>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Title 1"/>
          <p:cNvSpPr txBox="1">
            <a:spLocks/>
          </p:cNvSpPr>
          <p:nvPr/>
        </p:nvSpPr>
        <p:spPr>
          <a:xfrm>
            <a:off x="244432" y="250093"/>
            <a:ext cx="6313303"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CDP-BACKUP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数据恢复原理</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62654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additive="base">
                                        <p:cTn id="7" dur="500" fill="hold"/>
                                        <p:tgtEl>
                                          <p:spTgt spid="145"/>
                                        </p:tgtEl>
                                        <p:attrNameLst>
                                          <p:attrName>ppt_x</p:attrName>
                                        </p:attrNameLst>
                                      </p:cBhvr>
                                      <p:tavLst>
                                        <p:tav tm="0">
                                          <p:val>
                                            <p:strVal val="#ppt_x"/>
                                          </p:val>
                                        </p:tav>
                                        <p:tav tm="100000">
                                          <p:val>
                                            <p:strVal val="#ppt_x"/>
                                          </p:val>
                                        </p:tav>
                                      </p:tavLst>
                                    </p:anim>
                                    <p:anim calcmode="lin" valueType="num">
                                      <p:cBhvr additive="base">
                                        <p:cTn id="8" dur="500" fill="hold"/>
                                        <p:tgtEl>
                                          <p:spTgt spid="14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500" fill="hold"/>
                                        <p:tgtEl>
                                          <p:spTgt spid="149"/>
                                        </p:tgtEl>
                                        <p:attrNameLst>
                                          <p:attrName>ppt_x</p:attrName>
                                        </p:attrNameLst>
                                      </p:cBhvr>
                                      <p:tavLst>
                                        <p:tav tm="0">
                                          <p:val>
                                            <p:strVal val="#ppt_x"/>
                                          </p:val>
                                        </p:tav>
                                        <p:tav tm="100000">
                                          <p:val>
                                            <p:strVal val="#ppt_x"/>
                                          </p:val>
                                        </p:tav>
                                      </p:tavLst>
                                    </p:anim>
                                    <p:anim calcmode="lin" valueType="num">
                                      <p:cBhvr additive="base">
                                        <p:cTn id="12" dur="500" fill="hold"/>
                                        <p:tgtEl>
                                          <p:spTgt spid="14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6"/>
                                        </p:tgtEl>
                                        <p:attrNameLst>
                                          <p:attrName>style.visibility</p:attrName>
                                        </p:attrNameLst>
                                      </p:cBhvr>
                                      <p:to>
                                        <p:strVal val="visible"/>
                                      </p:to>
                                    </p:set>
                                    <p:anim calcmode="lin" valueType="num">
                                      <p:cBhvr additive="base">
                                        <p:cTn id="15" dur="500" fill="hold"/>
                                        <p:tgtEl>
                                          <p:spTgt spid="146"/>
                                        </p:tgtEl>
                                        <p:attrNameLst>
                                          <p:attrName>ppt_x</p:attrName>
                                        </p:attrNameLst>
                                      </p:cBhvr>
                                      <p:tavLst>
                                        <p:tav tm="0">
                                          <p:val>
                                            <p:strVal val="#ppt_x"/>
                                          </p:val>
                                        </p:tav>
                                        <p:tav tm="100000">
                                          <p:val>
                                            <p:strVal val="#ppt_x"/>
                                          </p:val>
                                        </p:tav>
                                      </p:tavLst>
                                    </p:anim>
                                    <p:anim calcmode="lin" valueType="num">
                                      <p:cBhvr additive="base">
                                        <p:cTn id="16" dur="500" fill="hold"/>
                                        <p:tgtEl>
                                          <p:spTgt spid="14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48"/>
                                        </p:tgtEl>
                                        <p:attrNameLst>
                                          <p:attrName>style.visibility</p:attrName>
                                        </p:attrNameLst>
                                      </p:cBhvr>
                                      <p:to>
                                        <p:strVal val="visible"/>
                                      </p:to>
                                    </p:set>
                                    <p:anim calcmode="lin" valueType="num">
                                      <p:cBhvr additive="base">
                                        <p:cTn id="19" dur="500" fill="hold"/>
                                        <p:tgtEl>
                                          <p:spTgt spid="148"/>
                                        </p:tgtEl>
                                        <p:attrNameLst>
                                          <p:attrName>ppt_x</p:attrName>
                                        </p:attrNameLst>
                                      </p:cBhvr>
                                      <p:tavLst>
                                        <p:tav tm="0">
                                          <p:val>
                                            <p:strVal val="#ppt_x"/>
                                          </p:val>
                                        </p:tav>
                                        <p:tav tm="100000">
                                          <p:val>
                                            <p:strVal val="#ppt_x"/>
                                          </p:val>
                                        </p:tav>
                                      </p:tavLst>
                                    </p:anim>
                                    <p:anim calcmode="lin" valueType="num">
                                      <p:cBhvr additive="base">
                                        <p:cTn id="20" dur="500" fill="hold"/>
                                        <p:tgtEl>
                                          <p:spTgt spid="14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47"/>
                                        </p:tgtEl>
                                        <p:attrNameLst>
                                          <p:attrName>style.visibility</p:attrName>
                                        </p:attrNameLst>
                                      </p:cBhvr>
                                      <p:to>
                                        <p:strVal val="visible"/>
                                      </p:to>
                                    </p:set>
                                    <p:anim calcmode="lin" valueType="num">
                                      <p:cBhvr additive="base">
                                        <p:cTn id="23" dur="500" fill="hold"/>
                                        <p:tgtEl>
                                          <p:spTgt spid="147"/>
                                        </p:tgtEl>
                                        <p:attrNameLst>
                                          <p:attrName>ppt_x</p:attrName>
                                        </p:attrNameLst>
                                      </p:cBhvr>
                                      <p:tavLst>
                                        <p:tav tm="0">
                                          <p:val>
                                            <p:strVal val="#ppt_x"/>
                                          </p:val>
                                        </p:tav>
                                        <p:tav tm="100000">
                                          <p:val>
                                            <p:strVal val="#ppt_x"/>
                                          </p:val>
                                        </p:tav>
                                      </p:tavLst>
                                    </p:anim>
                                    <p:anim calcmode="lin" valueType="num">
                                      <p:cBhvr additive="base">
                                        <p:cTn id="24" dur="500" fill="hold"/>
                                        <p:tgtEl>
                                          <p:spTgt spid="14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500" fill="hold"/>
                                        <p:tgtEl>
                                          <p:spTgt spid="153"/>
                                        </p:tgtEl>
                                        <p:attrNameLst>
                                          <p:attrName>ppt_x</p:attrName>
                                        </p:attrNameLst>
                                      </p:cBhvr>
                                      <p:tavLst>
                                        <p:tav tm="0">
                                          <p:val>
                                            <p:strVal val="#ppt_x"/>
                                          </p:val>
                                        </p:tav>
                                        <p:tav tm="100000">
                                          <p:val>
                                            <p:strVal val="#ppt_x"/>
                                          </p:val>
                                        </p:tav>
                                      </p:tavLst>
                                    </p:anim>
                                    <p:anim calcmode="lin" valueType="num">
                                      <p:cBhvr additive="base">
                                        <p:cTn id="28" dur="500" fill="hold"/>
                                        <p:tgtEl>
                                          <p:spTgt spid="15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500" fill="hold"/>
                                        <p:tgtEl>
                                          <p:spTgt spid="155"/>
                                        </p:tgtEl>
                                        <p:attrNameLst>
                                          <p:attrName>ppt_x</p:attrName>
                                        </p:attrNameLst>
                                      </p:cBhvr>
                                      <p:tavLst>
                                        <p:tav tm="0">
                                          <p:val>
                                            <p:strVal val="#ppt_x"/>
                                          </p:val>
                                        </p:tav>
                                        <p:tav tm="100000">
                                          <p:val>
                                            <p:strVal val="#ppt_x"/>
                                          </p:val>
                                        </p:tav>
                                      </p:tavLst>
                                    </p:anim>
                                    <p:anim calcmode="lin" valueType="num">
                                      <p:cBhvr additive="base">
                                        <p:cTn id="32" dur="500" fill="hold"/>
                                        <p:tgtEl>
                                          <p:spTgt spid="15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58"/>
                                        </p:tgtEl>
                                        <p:attrNameLst>
                                          <p:attrName>style.visibility</p:attrName>
                                        </p:attrNameLst>
                                      </p:cBhvr>
                                      <p:to>
                                        <p:strVal val="visible"/>
                                      </p:to>
                                    </p:set>
                                    <p:anim calcmode="lin" valueType="num">
                                      <p:cBhvr additive="base">
                                        <p:cTn id="35" dur="500" fill="hold"/>
                                        <p:tgtEl>
                                          <p:spTgt spid="158"/>
                                        </p:tgtEl>
                                        <p:attrNameLst>
                                          <p:attrName>ppt_x</p:attrName>
                                        </p:attrNameLst>
                                      </p:cBhvr>
                                      <p:tavLst>
                                        <p:tav tm="0">
                                          <p:val>
                                            <p:strVal val="#ppt_x"/>
                                          </p:val>
                                        </p:tav>
                                        <p:tav tm="100000">
                                          <p:val>
                                            <p:strVal val="#ppt_x"/>
                                          </p:val>
                                        </p:tav>
                                      </p:tavLst>
                                    </p:anim>
                                    <p:anim calcmode="lin" valueType="num">
                                      <p:cBhvr additive="base">
                                        <p:cTn id="36" dur="500" fill="hold"/>
                                        <p:tgtEl>
                                          <p:spTgt spid="15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59"/>
                                        </p:tgtEl>
                                        <p:attrNameLst>
                                          <p:attrName>style.visibility</p:attrName>
                                        </p:attrNameLst>
                                      </p:cBhvr>
                                      <p:to>
                                        <p:strVal val="visible"/>
                                      </p:to>
                                    </p:set>
                                    <p:anim calcmode="lin" valueType="num">
                                      <p:cBhvr additive="base">
                                        <p:cTn id="39" dur="500" fill="hold"/>
                                        <p:tgtEl>
                                          <p:spTgt spid="159"/>
                                        </p:tgtEl>
                                        <p:attrNameLst>
                                          <p:attrName>ppt_x</p:attrName>
                                        </p:attrNameLst>
                                      </p:cBhvr>
                                      <p:tavLst>
                                        <p:tav tm="0">
                                          <p:val>
                                            <p:strVal val="#ppt_x"/>
                                          </p:val>
                                        </p:tav>
                                        <p:tav tm="100000">
                                          <p:val>
                                            <p:strVal val="#ppt_x"/>
                                          </p:val>
                                        </p:tav>
                                      </p:tavLst>
                                    </p:anim>
                                    <p:anim calcmode="lin" valueType="num">
                                      <p:cBhvr additive="base">
                                        <p:cTn id="40" dur="500" fill="hold"/>
                                        <p:tgtEl>
                                          <p:spTgt spid="159"/>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60"/>
                                        </p:tgtEl>
                                        <p:attrNameLst>
                                          <p:attrName>style.visibility</p:attrName>
                                        </p:attrNameLst>
                                      </p:cBhvr>
                                      <p:to>
                                        <p:strVal val="visible"/>
                                      </p:to>
                                    </p:set>
                                    <p:anim calcmode="lin" valueType="num">
                                      <p:cBhvr additive="base">
                                        <p:cTn id="43" dur="500" fill="hold"/>
                                        <p:tgtEl>
                                          <p:spTgt spid="160"/>
                                        </p:tgtEl>
                                        <p:attrNameLst>
                                          <p:attrName>ppt_x</p:attrName>
                                        </p:attrNameLst>
                                      </p:cBhvr>
                                      <p:tavLst>
                                        <p:tav tm="0">
                                          <p:val>
                                            <p:strVal val="#ppt_x"/>
                                          </p:val>
                                        </p:tav>
                                        <p:tav tm="100000">
                                          <p:val>
                                            <p:strVal val="#ppt_x"/>
                                          </p:val>
                                        </p:tav>
                                      </p:tavLst>
                                    </p:anim>
                                    <p:anim calcmode="lin" valueType="num">
                                      <p:cBhvr additive="base">
                                        <p:cTn id="44" dur="500" fill="hold"/>
                                        <p:tgtEl>
                                          <p:spTgt spid="160"/>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1"/>
                                        </p:tgtEl>
                                        <p:attrNameLst>
                                          <p:attrName>style.visibility</p:attrName>
                                        </p:attrNameLst>
                                      </p:cBhvr>
                                      <p:to>
                                        <p:strVal val="visible"/>
                                      </p:to>
                                    </p:set>
                                    <p:anim calcmode="lin" valueType="num">
                                      <p:cBhvr additive="base">
                                        <p:cTn id="47" dur="500" fill="hold"/>
                                        <p:tgtEl>
                                          <p:spTgt spid="161"/>
                                        </p:tgtEl>
                                        <p:attrNameLst>
                                          <p:attrName>ppt_x</p:attrName>
                                        </p:attrNameLst>
                                      </p:cBhvr>
                                      <p:tavLst>
                                        <p:tav tm="0">
                                          <p:val>
                                            <p:strVal val="#ppt_x"/>
                                          </p:val>
                                        </p:tav>
                                        <p:tav tm="100000">
                                          <p:val>
                                            <p:strVal val="#ppt_x"/>
                                          </p:val>
                                        </p:tav>
                                      </p:tavLst>
                                    </p:anim>
                                    <p:anim calcmode="lin" valueType="num">
                                      <p:cBhvr additive="base">
                                        <p:cTn id="48" dur="500" fill="hold"/>
                                        <p:tgtEl>
                                          <p:spTgt spid="161"/>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62"/>
                                        </p:tgtEl>
                                        <p:attrNameLst>
                                          <p:attrName>style.visibility</p:attrName>
                                        </p:attrNameLst>
                                      </p:cBhvr>
                                      <p:to>
                                        <p:strVal val="visible"/>
                                      </p:to>
                                    </p:set>
                                    <p:anim calcmode="lin" valueType="num">
                                      <p:cBhvr additive="base">
                                        <p:cTn id="51" dur="500" fill="hold"/>
                                        <p:tgtEl>
                                          <p:spTgt spid="162"/>
                                        </p:tgtEl>
                                        <p:attrNameLst>
                                          <p:attrName>ppt_x</p:attrName>
                                        </p:attrNameLst>
                                      </p:cBhvr>
                                      <p:tavLst>
                                        <p:tav tm="0">
                                          <p:val>
                                            <p:strVal val="#ppt_x"/>
                                          </p:val>
                                        </p:tav>
                                        <p:tav tm="100000">
                                          <p:val>
                                            <p:strVal val="#ppt_x"/>
                                          </p:val>
                                        </p:tav>
                                      </p:tavLst>
                                    </p:anim>
                                    <p:anim calcmode="lin" valueType="num">
                                      <p:cBhvr additive="base">
                                        <p:cTn id="52" dur="500" fill="hold"/>
                                        <p:tgtEl>
                                          <p:spTgt spid="162"/>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65"/>
                                        </p:tgtEl>
                                        <p:attrNameLst>
                                          <p:attrName>style.visibility</p:attrName>
                                        </p:attrNameLst>
                                      </p:cBhvr>
                                      <p:to>
                                        <p:strVal val="visible"/>
                                      </p:to>
                                    </p:set>
                                    <p:anim calcmode="lin" valueType="num">
                                      <p:cBhvr additive="base">
                                        <p:cTn id="55" dur="500" fill="hold"/>
                                        <p:tgtEl>
                                          <p:spTgt spid="165"/>
                                        </p:tgtEl>
                                        <p:attrNameLst>
                                          <p:attrName>ppt_x</p:attrName>
                                        </p:attrNameLst>
                                      </p:cBhvr>
                                      <p:tavLst>
                                        <p:tav tm="0">
                                          <p:val>
                                            <p:strVal val="#ppt_x"/>
                                          </p:val>
                                        </p:tav>
                                        <p:tav tm="100000">
                                          <p:val>
                                            <p:strVal val="#ppt_x"/>
                                          </p:val>
                                        </p:tav>
                                      </p:tavLst>
                                    </p:anim>
                                    <p:anim calcmode="lin" valueType="num">
                                      <p:cBhvr additive="base">
                                        <p:cTn id="56" dur="500" fill="hold"/>
                                        <p:tgtEl>
                                          <p:spTgt spid="16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additive="base">
                                        <p:cTn id="59" dur="500" fill="hold"/>
                                        <p:tgtEl>
                                          <p:spTgt spid="6"/>
                                        </p:tgtEl>
                                        <p:attrNameLst>
                                          <p:attrName>ppt_x</p:attrName>
                                        </p:attrNameLst>
                                      </p:cBhvr>
                                      <p:tavLst>
                                        <p:tav tm="0">
                                          <p:val>
                                            <p:strVal val="#ppt_x"/>
                                          </p:val>
                                        </p:tav>
                                        <p:tav tm="100000">
                                          <p:val>
                                            <p:strVal val="#ppt_x"/>
                                          </p:val>
                                        </p:tav>
                                      </p:tavLst>
                                    </p:anim>
                                    <p:anim calcmode="lin" valueType="num">
                                      <p:cBhvr additive="base">
                                        <p:cTn id="60" dur="500" fill="hold"/>
                                        <p:tgtEl>
                                          <p:spTgt spid="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ppt_x"/>
                                          </p:val>
                                        </p:tav>
                                        <p:tav tm="100000">
                                          <p:val>
                                            <p:strVal val="#ppt_x"/>
                                          </p:val>
                                        </p:tav>
                                      </p:tavLst>
                                    </p:anim>
                                    <p:anim calcmode="lin" valueType="num">
                                      <p:cBhvr additive="base">
                                        <p:cTn id="64" dur="500" fill="hold"/>
                                        <p:tgtEl>
                                          <p:spTgt spid="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ppt_x"/>
                                          </p:val>
                                        </p:tav>
                                        <p:tav tm="100000">
                                          <p:val>
                                            <p:strVal val="#ppt_x"/>
                                          </p:val>
                                        </p:tav>
                                      </p:tavLst>
                                    </p:anim>
                                    <p:anim calcmode="lin" valueType="num">
                                      <p:cBhvr additive="base">
                                        <p:cTn id="68" dur="500" fill="hold"/>
                                        <p:tgtEl>
                                          <p:spTgt spid="8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ppt_x"/>
                                          </p:val>
                                        </p:tav>
                                        <p:tav tm="100000">
                                          <p:val>
                                            <p:strVal val="#ppt_x"/>
                                          </p:val>
                                        </p:tav>
                                      </p:tavLst>
                                    </p:anim>
                                    <p:anim calcmode="lin" valueType="num">
                                      <p:cBhvr additive="base">
                                        <p:cTn id="72" dur="500" fill="hold"/>
                                        <p:tgtEl>
                                          <p:spTgt spid="8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ppt_x"/>
                                          </p:val>
                                        </p:tav>
                                        <p:tav tm="100000">
                                          <p:val>
                                            <p:strVal val="#ppt_x"/>
                                          </p:val>
                                        </p:tav>
                                      </p:tavLst>
                                    </p:anim>
                                    <p:anim calcmode="lin" valueType="num">
                                      <p:cBhvr additive="base">
                                        <p:cTn id="76" dur="500" fill="hold"/>
                                        <p:tgtEl>
                                          <p:spTgt spid="8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84"/>
                                        </p:tgtEl>
                                        <p:attrNameLst>
                                          <p:attrName>style.visibility</p:attrName>
                                        </p:attrNameLst>
                                      </p:cBhvr>
                                      <p:to>
                                        <p:strVal val="visible"/>
                                      </p:to>
                                    </p:set>
                                    <p:anim calcmode="lin" valueType="num">
                                      <p:cBhvr additive="base">
                                        <p:cTn id="79" dur="500" fill="hold"/>
                                        <p:tgtEl>
                                          <p:spTgt spid="84"/>
                                        </p:tgtEl>
                                        <p:attrNameLst>
                                          <p:attrName>ppt_x</p:attrName>
                                        </p:attrNameLst>
                                      </p:cBhvr>
                                      <p:tavLst>
                                        <p:tav tm="0">
                                          <p:val>
                                            <p:strVal val="#ppt_x"/>
                                          </p:val>
                                        </p:tav>
                                        <p:tav tm="100000">
                                          <p:val>
                                            <p:strVal val="#ppt_x"/>
                                          </p:val>
                                        </p:tav>
                                      </p:tavLst>
                                    </p:anim>
                                    <p:anim calcmode="lin" valueType="num">
                                      <p:cBhvr additive="base">
                                        <p:cTn id="80" dur="500" fill="hold"/>
                                        <p:tgtEl>
                                          <p:spTgt spid="8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85"/>
                                        </p:tgtEl>
                                        <p:attrNameLst>
                                          <p:attrName>style.visibility</p:attrName>
                                        </p:attrNameLst>
                                      </p:cBhvr>
                                      <p:to>
                                        <p:strVal val="visible"/>
                                      </p:to>
                                    </p:set>
                                    <p:anim calcmode="lin" valueType="num">
                                      <p:cBhvr additive="base">
                                        <p:cTn id="83" dur="500" fill="hold"/>
                                        <p:tgtEl>
                                          <p:spTgt spid="85"/>
                                        </p:tgtEl>
                                        <p:attrNameLst>
                                          <p:attrName>ppt_x</p:attrName>
                                        </p:attrNameLst>
                                      </p:cBhvr>
                                      <p:tavLst>
                                        <p:tav tm="0">
                                          <p:val>
                                            <p:strVal val="#ppt_x"/>
                                          </p:val>
                                        </p:tav>
                                        <p:tav tm="100000">
                                          <p:val>
                                            <p:strVal val="#ppt_x"/>
                                          </p:val>
                                        </p:tav>
                                      </p:tavLst>
                                    </p:anim>
                                    <p:anim calcmode="lin" valueType="num">
                                      <p:cBhvr additive="base">
                                        <p:cTn id="84" dur="500" fill="hold"/>
                                        <p:tgtEl>
                                          <p:spTgt spid="85"/>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87"/>
                                        </p:tgtEl>
                                        <p:attrNameLst>
                                          <p:attrName>style.visibility</p:attrName>
                                        </p:attrNameLst>
                                      </p:cBhvr>
                                      <p:to>
                                        <p:strVal val="visible"/>
                                      </p:to>
                                    </p:set>
                                    <p:anim calcmode="lin" valueType="num">
                                      <p:cBhvr additive="base">
                                        <p:cTn id="87" dur="500" fill="hold"/>
                                        <p:tgtEl>
                                          <p:spTgt spid="87"/>
                                        </p:tgtEl>
                                        <p:attrNameLst>
                                          <p:attrName>ppt_x</p:attrName>
                                        </p:attrNameLst>
                                      </p:cBhvr>
                                      <p:tavLst>
                                        <p:tav tm="0">
                                          <p:val>
                                            <p:strVal val="#ppt_x"/>
                                          </p:val>
                                        </p:tav>
                                        <p:tav tm="100000">
                                          <p:val>
                                            <p:strVal val="#ppt_x"/>
                                          </p:val>
                                        </p:tav>
                                      </p:tavLst>
                                    </p:anim>
                                    <p:anim calcmode="lin" valueType="num">
                                      <p:cBhvr additive="base">
                                        <p:cTn id="88" dur="500" fill="hold"/>
                                        <p:tgtEl>
                                          <p:spTgt spid="87"/>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88"/>
                                        </p:tgtEl>
                                        <p:attrNameLst>
                                          <p:attrName>style.visibility</p:attrName>
                                        </p:attrNameLst>
                                      </p:cBhvr>
                                      <p:to>
                                        <p:strVal val="visible"/>
                                      </p:to>
                                    </p:set>
                                    <p:anim calcmode="lin" valueType="num">
                                      <p:cBhvr additive="base">
                                        <p:cTn id="91" dur="500" fill="hold"/>
                                        <p:tgtEl>
                                          <p:spTgt spid="88"/>
                                        </p:tgtEl>
                                        <p:attrNameLst>
                                          <p:attrName>ppt_x</p:attrName>
                                        </p:attrNameLst>
                                      </p:cBhvr>
                                      <p:tavLst>
                                        <p:tav tm="0">
                                          <p:val>
                                            <p:strVal val="#ppt_x"/>
                                          </p:val>
                                        </p:tav>
                                        <p:tav tm="100000">
                                          <p:val>
                                            <p:strVal val="#ppt_x"/>
                                          </p:val>
                                        </p:tav>
                                      </p:tavLst>
                                    </p:anim>
                                    <p:anim calcmode="lin" valueType="num">
                                      <p:cBhvr additive="base">
                                        <p:cTn id="92" dur="500" fill="hold"/>
                                        <p:tgtEl>
                                          <p:spTgt spid="88"/>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89"/>
                                        </p:tgtEl>
                                        <p:attrNameLst>
                                          <p:attrName>style.visibility</p:attrName>
                                        </p:attrNameLst>
                                      </p:cBhvr>
                                      <p:to>
                                        <p:strVal val="visible"/>
                                      </p:to>
                                    </p:set>
                                    <p:anim calcmode="lin" valueType="num">
                                      <p:cBhvr additive="base">
                                        <p:cTn id="95" dur="500" fill="hold"/>
                                        <p:tgtEl>
                                          <p:spTgt spid="89"/>
                                        </p:tgtEl>
                                        <p:attrNameLst>
                                          <p:attrName>ppt_x</p:attrName>
                                        </p:attrNameLst>
                                      </p:cBhvr>
                                      <p:tavLst>
                                        <p:tav tm="0">
                                          <p:val>
                                            <p:strVal val="#ppt_x"/>
                                          </p:val>
                                        </p:tav>
                                        <p:tav tm="100000">
                                          <p:val>
                                            <p:strVal val="#ppt_x"/>
                                          </p:val>
                                        </p:tav>
                                      </p:tavLst>
                                    </p:anim>
                                    <p:anim calcmode="lin" valueType="num">
                                      <p:cBhvr additive="base">
                                        <p:cTn id="96" dur="500" fill="hold"/>
                                        <p:tgtEl>
                                          <p:spTgt spid="89"/>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90"/>
                                        </p:tgtEl>
                                        <p:attrNameLst>
                                          <p:attrName>style.visibility</p:attrName>
                                        </p:attrNameLst>
                                      </p:cBhvr>
                                      <p:to>
                                        <p:strVal val="visible"/>
                                      </p:to>
                                    </p:set>
                                    <p:anim calcmode="lin" valueType="num">
                                      <p:cBhvr additive="base">
                                        <p:cTn id="99" dur="500" fill="hold"/>
                                        <p:tgtEl>
                                          <p:spTgt spid="90"/>
                                        </p:tgtEl>
                                        <p:attrNameLst>
                                          <p:attrName>ppt_x</p:attrName>
                                        </p:attrNameLst>
                                      </p:cBhvr>
                                      <p:tavLst>
                                        <p:tav tm="0">
                                          <p:val>
                                            <p:strVal val="#ppt_x"/>
                                          </p:val>
                                        </p:tav>
                                        <p:tav tm="100000">
                                          <p:val>
                                            <p:strVal val="#ppt_x"/>
                                          </p:val>
                                        </p:tav>
                                      </p:tavLst>
                                    </p:anim>
                                    <p:anim calcmode="lin" valueType="num">
                                      <p:cBhvr additive="base">
                                        <p:cTn id="100" dur="500" fill="hold"/>
                                        <p:tgtEl>
                                          <p:spTgt spid="90"/>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91"/>
                                        </p:tgtEl>
                                        <p:attrNameLst>
                                          <p:attrName>style.visibility</p:attrName>
                                        </p:attrNameLst>
                                      </p:cBhvr>
                                      <p:to>
                                        <p:strVal val="visible"/>
                                      </p:to>
                                    </p:set>
                                    <p:anim calcmode="lin" valueType="num">
                                      <p:cBhvr additive="base">
                                        <p:cTn id="103" dur="500" fill="hold"/>
                                        <p:tgtEl>
                                          <p:spTgt spid="91"/>
                                        </p:tgtEl>
                                        <p:attrNameLst>
                                          <p:attrName>ppt_x</p:attrName>
                                        </p:attrNameLst>
                                      </p:cBhvr>
                                      <p:tavLst>
                                        <p:tav tm="0">
                                          <p:val>
                                            <p:strVal val="#ppt_x"/>
                                          </p:val>
                                        </p:tav>
                                        <p:tav tm="100000">
                                          <p:val>
                                            <p:strVal val="#ppt_x"/>
                                          </p:val>
                                        </p:tav>
                                      </p:tavLst>
                                    </p:anim>
                                    <p:anim calcmode="lin" valueType="num">
                                      <p:cBhvr additive="base">
                                        <p:cTn id="104" dur="500" fill="hold"/>
                                        <p:tgtEl>
                                          <p:spTgt spid="91"/>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189"/>
                                        </p:tgtEl>
                                        <p:attrNameLst>
                                          <p:attrName>style.visibility</p:attrName>
                                        </p:attrNameLst>
                                      </p:cBhvr>
                                      <p:to>
                                        <p:strVal val="visible"/>
                                      </p:to>
                                    </p:set>
                                    <p:anim calcmode="lin" valueType="num">
                                      <p:cBhvr additive="base">
                                        <p:cTn id="107" dur="500" fill="hold"/>
                                        <p:tgtEl>
                                          <p:spTgt spid="189"/>
                                        </p:tgtEl>
                                        <p:attrNameLst>
                                          <p:attrName>ppt_x</p:attrName>
                                        </p:attrNameLst>
                                      </p:cBhvr>
                                      <p:tavLst>
                                        <p:tav tm="0">
                                          <p:val>
                                            <p:strVal val="#ppt_x"/>
                                          </p:val>
                                        </p:tav>
                                        <p:tav tm="100000">
                                          <p:val>
                                            <p:strVal val="#ppt_x"/>
                                          </p:val>
                                        </p:tav>
                                      </p:tavLst>
                                    </p:anim>
                                    <p:anim calcmode="lin" valueType="num">
                                      <p:cBhvr additive="base">
                                        <p:cTn id="108" dur="500" fill="hold"/>
                                        <p:tgtEl>
                                          <p:spTgt spid="189"/>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208"/>
                                        </p:tgtEl>
                                        <p:attrNameLst>
                                          <p:attrName>style.visibility</p:attrName>
                                        </p:attrNameLst>
                                      </p:cBhvr>
                                      <p:to>
                                        <p:strVal val="visible"/>
                                      </p:to>
                                    </p:set>
                                    <p:anim calcmode="lin" valueType="num">
                                      <p:cBhvr additive="base">
                                        <p:cTn id="111" dur="500" fill="hold"/>
                                        <p:tgtEl>
                                          <p:spTgt spid="208"/>
                                        </p:tgtEl>
                                        <p:attrNameLst>
                                          <p:attrName>ppt_x</p:attrName>
                                        </p:attrNameLst>
                                      </p:cBhvr>
                                      <p:tavLst>
                                        <p:tav tm="0">
                                          <p:val>
                                            <p:strVal val="#ppt_x"/>
                                          </p:val>
                                        </p:tav>
                                        <p:tav tm="100000">
                                          <p:val>
                                            <p:strVal val="#ppt_x"/>
                                          </p:val>
                                        </p:tav>
                                      </p:tavLst>
                                    </p:anim>
                                    <p:anim calcmode="lin" valueType="num">
                                      <p:cBhvr additive="base">
                                        <p:cTn id="112" dur="500" fill="hold"/>
                                        <p:tgtEl>
                                          <p:spTgt spid="208"/>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214"/>
                                        </p:tgtEl>
                                        <p:attrNameLst>
                                          <p:attrName>style.visibility</p:attrName>
                                        </p:attrNameLst>
                                      </p:cBhvr>
                                      <p:to>
                                        <p:strVal val="visible"/>
                                      </p:to>
                                    </p:set>
                                    <p:anim calcmode="lin" valueType="num">
                                      <p:cBhvr additive="base">
                                        <p:cTn id="115" dur="500" fill="hold"/>
                                        <p:tgtEl>
                                          <p:spTgt spid="214"/>
                                        </p:tgtEl>
                                        <p:attrNameLst>
                                          <p:attrName>ppt_x</p:attrName>
                                        </p:attrNameLst>
                                      </p:cBhvr>
                                      <p:tavLst>
                                        <p:tav tm="0">
                                          <p:val>
                                            <p:strVal val="#ppt_x"/>
                                          </p:val>
                                        </p:tav>
                                        <p:tav tm="100000">
                                          <p:val>
                                            <p:strVal val="#ppt_x"/>
                                          </p:val>
                                        </p:tav>
                                      </p:tavLst>
                                    </p:anim>
                                    <p:anim calcmode="lin" valueType="num">
                                      <p:cBhvr additive="base">
                                        <p:cTn id="116" dur="500" fill="hold"/>
                                        <p:tgtEl>
                                          <p:spTgt spid="214"/>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188"/>
                                        </p:tgtEl>
                                        <p:attrNameLst>
                                          <p:attrName>style.visibility</p:attrName>
                                        </p:attrNameLst>
                                      </p:cBhvr>
                                      <p:to>
                                        <p:strVal val="visible"/>
                                      </p:to>
                                    </p:set>
                                    <p:anim calcmode="lin" valueType="num">
                                      <p:cBhvr additive="base">
                                        <p:cTn id="119" dur="500" fill="hold"/>
                                        <p:tgtEl>
                                          <p:spTgt spid="188"/>
                                        </p:tgtEl>
                                        <p:attrNameLst>
                                          <p:attrName>ppt_x</p:attrName>
                                        </p:attrNameLst>
                                      </p:cBhvr>
                                      <p:tavLst>
                                        <p:tav tm="0">
                                          <p:val>
                                            <p:strVal val="#ppt_x"/>
                                          </p:val>
                                        </p:tav>
                                        <p:tav tm="100000">
                                          <p:val>
                                            <p:strVal val="#ppt_x"/>
                                          </p:val>
                                        </p:tav>
                                      </p:tavLst>
                                    </p:anim>
                                    <p:anim calcmode="lin" valueType="num">
                                      <p:cBhvr additive="base">
                                        <p:cTn id="120" dur="500" fill="hold"/>
                                        <p:tgtEl>
                                          <p:spTgt spid="188"/>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195"/>
                                        </p:tgtEl>
                                        <p:attrNameLst>
                                          <p:attrName>style.visibility</p:attrName>
                                        </p:attrNameLst>
                                      </p:cBhvr>
                                      <p:to>
                                        <p:strVal val="visible"/>
                                      </p:to>
                                    </p:set>
                                    <p:animEffect transition="in" filter="fade">
                                      <p:cBhvr>
                                        <p:cTn id="125" dur="500"/>
                                        <p:tgtEl>
                                          <p:spTgt spid="195"/>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96"/>
                                        </p:tgtEl>
                                        <p:attrNameLst>
                                          <p:attrName>style.visibility</p:attrName>
                                        </p:attrNameLst>
                                      </p:cBhvr>
                                      <p:to>
                                        <p:strVal val="visible"/>
                                      </p:to>
                                    </p:set>
                                    <p:animEffect transition="in" filter="fade">
                                      <p:cBhvr>
                                        <p:cTn id="128" dur="500"/>
                                        <p:tgtEl>
                                          <p:spTgt spid="196"/>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218"/>
                                        </p:tgtEl>
                                        <p:attrNameLst>
                                          <p:attrName>style.visibility</p:attrName>
                                        </p:attrNameLst>
                                      </p:cBhvr>
                                      <p:to>
                                        <p:strVal val="visible"/>
                                      </p:to>
                                    </p:set>
                                    <p:animEffect transition="in" filter="fade">
                                      <p:cBhvr>
                                        <p:cTn id="133" dur="500"/>
                                        <p:tgtEl>
                                          <p:spTgt spid="218"/>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217"/>
                                        </p:tgtEl>
                                        <p:attrNameLst>
                                          <p:attrName>style.visibility</p:attrName>
                                        </p:attrNameLst>
                                      </p:cBhvr>
                                      <p:to>
                                        <p:strVal val="visible"/>
                                      </p:to>
                                    </p:set>
                                    <p:animEffect transition="in" filter="fade">
                                      <p:cBhvr>
                                        <p:cTn id="136" dur="500"/>
                                        <p:tgtEl>
                                          <p:spTgt spid="217"/>
                                        </p:tgtEl>
                                      </p:cBhvr>
                                    </p:animEffect>
                                  </p:childTnLst>
                                </p:cTn>
                              </p:par>
                              <p:par>
                                <p:cTn id="137" presetID="10" presetClass="entr" presetSubtype="0" fill="hold" nodeType="withEffect">
                                  <p:stCondLst>
                                    <p:cond delay="0"/>
                                  </p:stCondLst>
                                  <p:childTnLst>
                                    <p:set>
                                      <p:cBhvr>
                                        <p:cTn id="138" dur="1" fill="hold">
                                          <p:stCondLst>
                                            <p:cond delay="0"/>
                                          </p:stCondLst>
                                        </p:cTn>
                                        <p:tgtEl>
                                          <p:spTgt spid="175"/>
                                        </p:tgtEl>
                                        <p:attrNameLst>
                                          <p:attrName>style.visibility</p:attrName>
                                        </p:attrNameLst>
                                      </p:cBhvr>
                                      <p:to>
                                        <p:strVal val="visible"/>
                                      </p:to>
                                    </p:set>
                                    <p:animEffect transition="in" filter="fade">
                                      <p:cBhvr>
                                        <p:cTn id="139" dur="500"/>
                                        <p:tgtEl>
                                          <p:spTgt spid="175"/>
                                        </p:tgtEl>
                                      </p:cBhvr>
                                    </p:animEffect>
                                  </p:childTnLst>
                                </p:cTn>
                              </p:par>
                              <p:par>
                                <p:cTn id="140" presetID="10" presetClass="entr" presetSubtype="0" fill="hold" nodeType="withEffect">
                                  <p:stCondLst>
                                    <p:cond delay="0"/>
                                  </p:stCondLst>
                                  <p:childTnLst>
                                    <p:set>
                                      <p:cBhvr>
                                        <p:cTn id="141" dur="1" fill="hold">
                                          <p:stCondLst>
                                            <p:cond delay="0"/>
                                          </p:stCondLst>
                                        </p:cTn>
                                        <p:tgtEl>
                                          <p:spTgt spid="191"/>
                                        </p:tgtEl>
                                        <p:attrNameLst>
                                          <p:attrName>style.visibility</p:attrName>
                                        </p:attrNameLst>
                                      </p:cBhvr>
                                      <p:to>
                                        <p:strVal val="visible"/>
                                      </p:to>
                                    </p:set>
                                    <p:animEffect transition="in" filter="fade">
                                      <p:cBhvr>
                                        <p:cTn id="142" dur="500"/>
                                        <p:tgtEl>
                                          <p:spTgt spid="191"/>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197"/>
                                        </p:tgtEl>
                                        <p:attrNameLst>
                                          <p:attrName>style.visibility</p:attrName>
                                        </p:attrNameLst>
                                      </p:cBhvr>
                                      <p:to>
                                        <p:strVal val="visible"/>
                                      </p:to>
                                    </p:set>
                                    <p:animEffect transition="in" filter="fade">
                                      <p:cBhvr>
                                        <p:cTn id="147" dur="500"/>
                                        <p:tgtEl>
                                          <p:spTgt spid="197"/>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215"/>
                                        </p:tgtEl>
                                        <p:attrNameLst>
                                          <p:attrName>style.visibility</p:attrName>
                                        </p:attrNameLst>
                                      </p:cBhvr>
                                      <p:to>
                                        <p:strVal val="visible"/>
                                      </p:to>
                                    </p:set>
                                    <p:animEffect transition="in" filter="fade">
                                      <p:cBhvr>
                                        <p:cTn id="150" dur="500"/>
                                        <p:tgtEl>
                                          <p:spTgt spid="215"/>
                                        </p:tgtEl>
                                      </p:cBhvr>
                                    </p:animEffect>
                                  </p:childTnLst>
                                </p:cTn>
                              </p:par>
                            </p:childTnLst>
                          </p:cTn>
                        </p:par>
                      </p:childTnLst>
                    </p:cTn>
                  </p:par>
                  <p:par>
                    <p:cTn id="151" fill="hold">
                      <p:stCondLst>
                        <p:cond delay="indefinite"/>
                      </p:stCondLst>
                      <p:childTnLst>
                        <p:par>
                          <p:cTn id="152" fill="hold">
                            <p:stCondLst>
                              <p:cond delay="0"/>
                            </p:stCondLst>
                            <p:childTnLst>
                              <p:par>
                                <p:cTn id="153" presetID="10" presetClass="entr" presetSubtype="0" fill="hold" nodeType="clickEffect">
                                  <p:stCondLst>
                                    <p:cond delay="0"/>
                                  </p:stCondLst>
                                  <p:childTnLst>
                                    <p:set>
                                      <p:cBhvr>
                                        <p:cTn id="154" dur="1" fill="hold">
                                          <p:stCondLst>
                                            <p:cond delay="0"/>
                                          </p:stCondLst>
                                        </p:cTn>
                                        <p:tgtEl>
                                          <p:spTgt spid="210"/>
                                        </p:tgtEl>
                                        <p:attrNameLst>
                                          <p:attrName>style.visibility</p:attrName>
                                        </p:attrNameLst>
                                      </p:cBhvr>
                                      <p:to>
                                        <p:strVal val="visible"/>
                                      </p:to>
                                    </p:set>
                                    <p:animEffect transition="in" filter="fade">
                                      <p:cBhvr>
                                        <p:cTn id="155" dur="500"/>
                                        <p:tgtEl>
                                          <p:spTgt spid="210"/>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99"/>
                                        </p:tgtEl>
                                        <p:attrNameLst>
                                          <p:attrName>style.visibility</p:attrName>
                                        </p:attrNameLst>
                                      </p:cBhvr>
                                      <p:to>
                                        <p:strVal val="visible"/>
                                      </p:to>
                                    </p:set>
                                    <p:animEffect transition="in" filter="fade">
                                      <p:cBhvr>
                                        <p:cTn id="158" dur="500"/>
                                        <p:tgtEl>
                                          <p:spTgt spid="199"/>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216"/>
                                        </p:tgtEl>
                                        <p:attrNameLst>
                                          <p:attrName>style.visibility</p:attrName>
                                        </p:attrNameLst>
                                      </p:cBhvr>
                                      <p:to>
                                        <p:strVal val="visible"/>
                                      </p:to>
                                    </p:set>
                                    <p:animEffect transition="in" filter="fade">
                                      <p:cBhvr>
                                        <p:cTn id="161" dur="500"/>
                                        <p:tgtEl>
                                          <p:spTgt spid="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81" grpId="0" animBg="1"/>
      <p:bldP spid="82" grpId="0" animBg="1"/>
      <p:bldP spid="83" grpId="0" animBg="1"/>
      <p:bldP spid="84" grpId="0" animBg="1"/>
      <p:bldP spid="85" grpId="0" animBg="1"/>
      <p:bldP spid="87" grpId="0" animBg="1"/>
      <p:bldP spid="88" grpId="0" animBg="1"/>
      <p:bldP spid="89" grpId="0" animBg="1"/>
      <p:bldP spid="90" grpId="0" animBg="1"/>
      <p:bldP spid="91" grpId="0" animBg="1"/>
      <p:bldP spid="149" grpId="0" animBg="1"/>
      <p:bldP spid="188" grpId="0"/>
      <p:bldP spid="189" grpId="0"/>
      <p:bldP spid="195" grpId="0" animBg="1"/>
      <p:bldP spid="196" grpId="0"/>
      <p:bldP spid="197" grpId="0" animBg="1"/>
      <p:bldP spid="199" grpId="0" animBg="1"/>
      <p:bldP spid="208" grpId="0"/>
      <p:bldP spid="214" grpId="0"/>
      <p:bldP spid="215" grpId="0"/>
      <p:bldP spid="216" grpId="0"/>
      <p:bldP spid="217" grpId="0"/>
      <p:bldP spid="2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506" y="160233"/>
            <a:ext cx="6313303"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CDP-BACKUP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备份池管理</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0" y="1367033"/>
            <a:ext cx="11642501" cy="14257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柱形 4"/>
          <p:cNvSpPr/>
          <p:nvPr/>
        </p:nvSpPr>
        <p:spPr>
          <a:xfrm rot="5400000">
            <a:off x="390240" y="1542862"/>
            <a:ext cx="914400" cy="1216152"/>
          </a:xfrm>
          <a:prstGeom prst="can">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dirty="0" smtClean="0">
                <a:latin typeface="微软雅黑" panose="020B0503020204020204" pitchFamily="34" charset="-122"/>
                <a:ea typeface="微软雅黑" panose="020B0503020204020204" pitchFamily="34" charset="-122"/>
              </a:rPr>
              <a:t>全量</a:t>
            </a:r>
            <a:endParaRPr lang="zh-CN" altLang="en-US" dirty="0">
              <a:latin typeface="微软雅黑" panose="020B0503020204020204" pitchFamily="34" charset="-122"/>
              <a:ea typeface="微软雅黑" panose="020B0503020204020204" pitchFamily="34" charset="-122"/>
            </a:endParaRPr>
          </a:p>
        </p:txBody>
      </p:sp>
      <p:sp>
        <p:nvSpPr>
          <p:cNvPr id="6" name="椭圆 5"/>
          <p:cNvSpPr/>
          <p:nvPr/>
        </p:nvSpPr>
        <p:spPr>
          <a:xfrm>
            <a:off x="2314653" y="1693738"/>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7" name="椭圆 6"/>
          <p:cNvSpPr/>
          <p:nvPr/>
        </p:nvSpPr>
        <p:spPr>
          <a:xfrm>
            <a:off x="3507105" y="1693738"/>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8" name="椭圆 7"/>
          <p:cNvSpPr/>
          <p:nvPr/>
        </p:nvSpPr>
        <p:spPr>
          <a:xfrm>
            <a:off x="1564688" y="1693738"/>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9" name="椭圆 8"/>
          <p:cNvSpPr/>
          <p:nvPr/>
        </p:nvSpPr>
        <p:spPr>
          <a:xfrm>
            <a:off x="3642287" y="1693738"/>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0" name="椭圆 9"/>
          <p:cNvSpPr/>
          <p:nvPr/>
        </p:nvSpPr>
        <p:spPr>
          <a:xfrm>
            <a:off x="3840808" y="1693738"/>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1" name="椭圆 10"/>
          <p:cNvSpPr/>
          <p:nvPr/>
        </p:nvSpPr>
        <p:spPr>
          <a:xfrm>
            <a:off x="4019484" y="1693738"/>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2" name="椭圆 11"/>
          <p:cNvSpPr/>
          <p:nvPr/>
        </p:nvSpPr>
        <p:spPr>
          <a:xfrm>
            <a:off x="4481941" y="1693738"/>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3" name="椭圆 12"/>
          <p:cNvSpPr/>
          <p:nvPr/>
        </p:nvSpPr>
        <p:spPr>
          <a:xfrm>
            <a:off x="2697492" y="1693738"/>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4" name="椭圆 13"/>
          <p:cNvSpPr/>
          <p:nvPr/>
        </p:nvSpPr>
        <p:spPr>
          <a:xfrm>
            <a:off x="3020269" y="1709871"/>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5" name="椭圆 14"/>
          <p:cNvSpPr/>
          <p:nvPr/>
        </p:nvSpPr>
        <p:spPr>
          <a:xfrm>
            <a:off x="7281172" y="1737000"/>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6" name="椭圆 15"/>
          <p:cNvSpPr/>
          <p:nvPr/>
        </p:nvSpPr>
        <p:spPr>
          <a:xfrm>
            <a:off x="6943985" y="1730394"/>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7" name="椭圆 16"/>
          <p:cNvSpPr/>
          <p:nvPr/>
        </p:nvSpPr>
        <p:spPr>
          <a:xfrm>
            <a:off x="6802096" y="1732541"/>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8" name="椭圆 17"/>
          <p:cNvSpPr/>
          <p:nvPr/>
        </p:nvSpPr>
        <p:spPr>
          <a:xfrm>
            <a:off x="6504134" y="1732541"/>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19" name="椭圆 18"/>
          <p:cNvSpPr/>
          <p:nvPr/>
        </p:nvSpPr>
        <p:spPr>
          <a:xfrm>
            <a:off x="5727096" y="1732541"/>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20" name="椭圆 19"/>
          <p:cNvSpPr/>
          <p:nvPr/>
        </p:nvSpPr>
        <p:spPr>
          <a:xfrm>
            <a:off x="5555994" y="1737000"/>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21" name="椭圆 20"/>
          <p:cNvSpPr/>
          <p:nvPr/>
        </p:nvSpPr>
        <p:spPr>
          <a:xfrm>
            <a:off x="5418100" y="1732541"/>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22" name="椭圆 21"/>
          <p:cNvSpPr/>
          <p:nvPr/>
        </p:nvSpPr>
        <p:spPr>
          <a:xfrm>
            <a:off x="5104284" y="1709871"/>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23" name="椭圆 22"/>
          <p:cNvSpPr/>
          <p:nvPr/>
        </p:nvSpPr>
        <p:spPr>
          <a:xfrm>
            <a:off x="4777974" y="1709871"/>
            <a:ext cx="283779" cy="914400"/>
          </a:xfrm>
          <a:prstGeom prst="ellipse">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增量</a:t>
            </a:r>
            <a:endParaRPr lang="zh-CN" altLang="en-US" dirty="0">
              <a:latin typeface="微软雅黑" panose="020B0503020204020204" pitchFamily="34" charset="-122"/>
              <a:ea typeface="微软雅黑" panose="020B0503020204020204" pitchFamily="34" charset="-122"/>
            </a:endParaRPr>
          </a:p>
        </p:txBody>
      </p:sp>
      <p:sp>
        <p:nvSpPr>
          <p:cNvPr id="24" name="左大括号 23"/>
          <p:cNvSpPr/>
          <p:nvPr/>
        </p:nvSpPr>
        <p:spPr>
          <a:xfrm rot="16200000">
            <a:off x="2591497" y="1762287"/>
            <a:ext cx="343000" cy="2229568"/>
          </a:xfrm>
          <a:prstGeom prst="leftBrace">
            <a:avLst/>
          </a:prstGeom>
          <a:ln>
            <a:solidFill>
              <a:srgbClr val="0693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左大括号 24"/>
          <p:cNvSpPr/>
          <p:nvPr/>
        </p:nvSpPr>
        <p:spPr>
          <a:xfrm rot="16200000">
            <a:off x="4821065" y="1758565"/>
            <a:ext cx="343000" cy="2229568"/>
          </a:xfrm>
          <a:prstGeom prst="leftBrace">
            <a:avLst/>
          </a:prstGeom>
          <a:ln>
            <a:solidFill>
              <a:srgbClr val="0693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左大括号 25"/>
          <p:cNvSpPr/>
          <p:nvPr/>
        </p:nvSpPr>
        <p:spPr>
          <a:xfrm rot="16200000">
            <a:off x="7056264" y="1771731"/>
            <a:ext cx="343000" cy="2229568"/>
          </a:xfrm>
          <a:prstGeom prst="leftBrace">
            <a:avLst/>
          </a:prstGeom>
          <a:ln>
            <a:solidFill>
              <a:srgbClr val="0693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圆柱形 26"/>
          <p:cNvSpPr/>
          <p:nvPr/>
        </p:nvSpPr>
        <p:spPr>
          <a:xfrm>
            <a:off x="2344684" y="3146003"/>
            <a:ext cx="705616" cy="940157"/>
          </a:xfrm>
          <a:prstGeom prst="can">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2"/>
                </a:solidFill>
              </a:rPr>
              <a:t>50 G</a:t>
            </a:r>
            <a:endParaRPr lang="zh-CN" altLang="en-US" b="1" dirty="0">
              <a:solidFill>
                <a:schemeClr val="bg2"/>
              </a:solidFill>
            </a:endParaRPr>
          </a:p>
        </p:txBody>
      </p:sp>
      <p:sp>
        <p:nvSpPr>
          <p:cNvPr id="28" name="圆柱形 27"/>
          <p:cNvSpPr/>
          <p:nvPr/>
        </p:nvSpPr>
        <p:spPr>
          <a:xfrm>
            <a:off x="4609820" y="3144863"/>
            <a:ext cx="705616" cy="940157"/>
          </a:xfrm>
          <a:prstGeom prst="can">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2"/>
                </a:solidFill>
              </a:rPr>
              <a:t>50 G</a:t>
            </a:r>
            <a:endParaRPr lang="zh-CN" altLang="en-US" b="1" dirty="0">
              <a:solidFill>
                <a:schemeClr val="bg2"/>
              </a:solidFill>
            </a:endParaRPr>
          </a:p>
        </p:txBody>
      </p:sp>
      <p:sp>
        <p:nvSpPr>
          <p:cNvPr id="29" name="圆柱形 28"/>
          <p:cNvSpPr/>
          <p:nvPr/>
        </p:nvSpPr>
        <p:spPr>
          <a:xfrm>
            <a:off x="6874956" y="3144863"/>
            <a:ext cx="705616" cy="940157"/>
          </a:xfrm>
          <a:prstGeom prst="can">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2"/>
                </a:solidFill>
              </a:rPr>
              <a:t>50 G</a:t>
            </a:r>
            <a:endParaRPr lang="zh-CN" altLang="en-US" b="1" dirty="0">
              <a:solidFill>
                <a:schemeClr val="bg2"/>
              </a:solidFill>
            </a:endParaRPr>
          </a:p>
        </p:txBody>
      </p:sp>
      <p:sp>
        <p:nvSpPr>
          <p:cNvPr id="30" name="文本框 29"/>
          <p:cNvSpPr txBox="1"/>
          <p:nvPr/>
        </p:nvSpPr>
        <p:spPr>
          <a:xfrm>
            <a:off x="7564951" y="2011961"/>
            <a:ext cx="4105611" cy="646331"/>
          </a:xfrm>
          <a:prstGeom prst="rect">
            <a:avLst/>
          </a:prstGeom>
          <a:noFill/>
        </p:spPr>
        <p:txBody>
          <a:bodyPr wrap="none" rtlCol="0">
            <a:spAutoFit/>
          </a:bodyPr>
          <a:lstStyle/>
          <a:p>
            <a:r>
              <a:rPr lang="en-US" altLang="zh-CN" sz="3600" dirty="0" smtClean="0">
                <a:solidFill>
                  <a:srgbClr val="069396"/>
                </a:solidFill>
                <a:latin typeface="微软雅黑" panose="020B0503020204020204" pitchFamily="34" charset="-122"/>
                <a:ea typeface="微软雅黑" panose="020B0503020204020204" pitchFamily="34" charset="-122"/>
              </a:rPr>
              <a:t>…… …… …… …… …</a:t>
            </a:r>
            <a:endParaRPr lang="zh-CN" altLang="en-US" sz="3600" dirty="0">
              <a:solidFill>
                <a:srgbClr val="069396"/>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4896" y="5821033"/>
            <a:ext cx="12378710" cy="923330"/>
          </a:xfrm>
          <a:prstGeom prst="rect">
            <a:avLst/>
          </a:prstGeom>
          <a:noFill/>
        </p:spPr>
        <p:txBody>
          <a:bodyPr wrap="none" rtlCol="0">
            <a:spAutoFit/>
          </a:bodyPr>
          <a:lstStyle/>
          <a:p>
            <a:r>
              <a:rPr lang="en-US" altLang="zh-CN" b="1" dirty="0" smtClean="0">
                <a:solidFill>
                  <a:srgbClr val="069396"/>
                </a:solidFill>
                <a:latin typeface="微软雅黑" panose="020B0503020204020204" pitchFamily="34" charset="-122"/>
                <a:ea typeface="微软雅黑" panose="020B0503020204020204" pitchFamily="34" charset="-122"/>
              </a:rPr>
              <a:t>RESUN</a:t>
            </a:r>
            <a:r>
              <a:rPr lang="zh-CN" altLang="en-US" b="1" dirty="0" smtClean="0">
                <a:solidFill>
                  <a:srgbClr val="069396"/>
                </a:solidFill>
                <a:latin typeface="微软雅黑" panose="020B0503020204020204" pitchFamily="34" charset="-122"/>
                <a:ea typeface="微软雅黑" panose="020B0503020204020204" pitchFamily="34" charset="-122"/>
              </a:rPr>
              <a:t>采用独有的“自定义容量”</a:t>
            </a:r>
            <a:r>
              <a:rPr lang="en-US" altLang="zh-CN" b="1" dirty="0" smtClean="0">
                <a:solidFill>
                  <a:srgbClr val="069396"/>
                </a:solidFill>
                <a:latin typeface="微软雅黑" panose="020B0503020204020204" pitchFamily="34" charset="-122"/>
                <a:ea typeface="微软雅黑" panose="020B0503020204020204" pitchFamily="34" charset="-122"/>
              </a:rPr>
              <a:t>+</a:t>
            </a:r>
            <a:r>
              <a:rPr lang="zh-CN" altLang="en-US" b="1" dirty="0" smtClean="0">
                <a:solidFill>
                  <a:srgbClr val="069396"/>
                </a:solidFill>
                <a:latin typeface="微软雅黑" panose="020B0503020204020204" pitchFamily="34" charset="-122"/>
                <a:ea typeface="微软雅黑" panose="020B0503020204020204" pitchFamily="34" charset="-122"/>
              </a:rPr>
              <a:t>“自定义数量”</a:t>
            </a:r>
            <a:r>
              <a:rPr lang="en-US" altLang="zh-CN" b="1" dirty="0" smtClean="0">
                <a:solidFill>
                  <a:srgbClr val="069396"/>
                </a:solidFill>
                <a:latin typeface="微软雅黑" panose="020B0503020204020204" pitchFamily="34" charset="-122"/>
                <a:ea typeface="微软雅黑" panose="020B0503020204020204" pitchFamily="34" charset="-122"/>
              </a:rPr>
              <a:t>+</a:t>
            </a:r>
            <a:r>
              <a:rPr lang="zh-CN" altLang="en-US" b="1" dirty="0" smtClean="0">
                <a:solidFill>
                  <a:srgbClr val="069396"/>
                </a:solidFill>
                <a:latin typeface="微软雅黑" panose="020B0503020204020204" pitchFamily="34" charset="-122"/>
                <a:ea typeface="微软雅黑" panose="020B0503020204020204" pitchFamily="34" charset="-122"/>
              </a:rPr>
              <a:t>“合成备份”备份池管理策略，摒弃传统的以时间周期自动处理</a:t>
            </a:r>
            <a:endParaRPr lang="en-US" altLang="zh-CN" b="1" dirty="0" smtClean="0">
              <a:solidFill>
                <a:srgbClr val="069396"/>
              </a:solidFill>
              <a:latin typeface="微软雅黑" panose="020B0503020204020204" pitchFamily="34" charset="-122"/>
              <a:ea typeface="微软雅黑" panose="020B0503020204020204" pitchFamily="34" charset="-122"/>
            </a:endParaRPr>
          </a:p>
          <a:p>
            <a:r>
              <a:rPr lang="zh-CN" altLang="en-US" b="1" dirty="0" smtClean="0">
                <a:solidFill>
                  <a:srgbClr val="069396"/>
                </a:solidFill>
                <a:latin typeface="微软雅黑" panose="020B0503020204020204" pitchFamily="34" charset="-122"/>
                <a:ea typeface="微软雅黑" panose="020B0503020204020204" pitchFamily="34" charset="-122"/>
              </a:rPr>
              <a:t>备份集的办法，传统方式极易在备份集数据量超出硬盘空间容量时，丢失数据，从而造成备份数据无法恢复。</a:t>
            </a:r>
            <a:endParaRPr lang="en-US" altLang="zh-CN" b="1" dirty="0" smtClean="0">
              <a:solidFill>
                <a:srgbClr val="069396"/>
              </a:solidFill>
              <a:latin typeface="微软雅黑" panose="020B0503020204020204" pitchFamily="34" charset="-122"/>
              <a:ea typeface="微软雅黑" panose="020B0503020204020204" pitchFamily="34" charset="-122"/>
            </a:endParaRPr>
          </a:p>
          <a:p>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1378292" y="3729447"/>
            <a:ext cx="1019831" cy="369332"/>
          </a:xfrm>
          <a:prstGeom prst="rect">
            <a:avLst/>
          </a:prstGeom>
          <a:noFill/>
        </p:spPr>
        <p:txBody>
          <a:bodyPr wrap="none" rtlCol="0">
            <a:spAutoFit/>
          </a:bodyPr>
          <a:lstStyle/>
          <a:p>
            <a:r>
              <a:rPr lang="zh-CN" altLang="en-US" b="1" dirty="0" smtClean="0">
                <a:solidFill>
                  <a:srgbClr val="069396"/>
                </a:solidFill>
                <a:latin typeface="微软雅黑" panose="020B0503020204020204" pitchFamily="34" charset="-122"/>
                <a:ea typeface="微软雅黑" panose="020B0503020204020204" pitchFamily="34" charset="-122"/>
              </a:rPr>
              <a:t>备份池</a:t>
            </a:r>
            <a:r>
              <a:rPr lang="en-US" altLang="zh-CN" b="1" dirty="0" smtClean="0">
                <a:solidFill>
                  <a:srgbClr val="069396"/>
                </a:solidFill>
                <a:latin typeface="微软雅黑" panose="020B0503020204020204" pitchFamily="34" charset="-122"/>
                <a:ea typeface="微软雅黑" panose="020B0503020204020204" pitchFamily="34" charset="-122"/>
              </a:rPr>
              <a:t>1</a:t>
            </a:r>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936762" y="3715688"/>
            <a:ext cx="1019831" cy="369332"/>
          </a:xfrm>
          <a:prstGeom prst="rect">
            <a:avLst/>
          </a:prstGeom>
          <a:noFill/>
        </p:spPr>
        <p:txBody>
          <a:bodyPr wrap="none" rtlCol="0">
            <a:spAutoFit/>
          </a:bodyPr>
          <a:lstStyle/>
          <a:p>
            <a:r>
              <a:rPr lang="zh-CN" altLang="en-US" b="1" dirty="0" smtClean="0">
                <a:solidFill>
                  <a:srgbClr val="069396"/>
                </a:solidFill>
                <a:latin typeface="微软雅黑" panose="020B0503020204020204" pitchFamily="34" charset="-122"/>
                <a:ea typeface="微软雅黑" panose="020B0503020204020204" pitchFamily="34" charset="-122"/>
              </a:rPr>
              <a:t>备份池</a:t>
            </a:r>
            <a:r>
              <a:rPr lang="en-US" altLang="zh-CN" b="1" dirty="0" smtClean="0">
                <a:solidFill>
                  <a:srgbClr val="069396"/>
                </a:solidFill>
                <a:latin typeface="微软雅黑" panose="020B0503020204020204" pitchFamily="34" charset="-122"/>
                <a:ea typeface="微软雅黑" panose="020B0503020204020204" pitchFamily="34" charset="-122"/>
              </a:rPr>
              <a:t>3</a:t>
            </a:r>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3658994" y="3732160"/>
            <a:ext cx="1019831" cy="369332"/>
          </a:xfrm>
          <a:prstGeom prst="rect">
            <a:avLst/>
          </a:prstGeom>
          <a:noFill/>
        </p:spPr>
        <p:txBody>
          <a:bodyPr wrap="none" rtlCol="0">
            <a:spAutoFit/>
          </a:bodyPr>
          <a:lstStyle/>
          <a:p>
            <a:r>
              <a:rPr lang="zh-CN" altLang="en-US" b="1" dirty="0" smtClean="0">
                <a:solidFill>
                  <a:srgbClr val="069396"/>
                </a:solidFill>
                <a:latin typeface="微软雅黑" panose="020B0503020204020204" pitchFamily="34" charset="-122"/>
                <a:ea typeface="微软雅黑" panose="020B0503020204020204" pitchFamily="34" charset="-122"/>
              </a:rPr>
              <a:t>备份池</a:t>
            </a:r>
            <a:r>
              <a:rPr lang="en-US" altLang="zh-CN" b="1" dirty="0" smtClean="0">
                <a:solidFill>
                  <a:srgbClr val="069396"/>
                </a:solidFill>
                <a:latin typeface="微软雅黑" panose="020B0503020204020204" pitchFamily="34" charset="-122"/>
                <a:ea typeface="微软雅黑" panose="020B0503020204020204" pitchFamily="34" charset="-122"/>
              </a:rPr>
              <a:t>2</a:t>
            </a:r>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2322602" y="4085020"/>
            <a:ext cx="737419" cy="1477328"/>
          </a:xfrm>
          <a:prstGeom prst="rect">
            <a:avLst/>
          </a:prstGeom>
          <a:noFill/>
          <a:ln>
            <a:solidFill>
              <a:srgbClr val="069396"/>
            </a:solidFill>
          </a:ln>
        </p:spPr>
        <p:txBody>
          <a:bodyPr wrap="square" rtlCol="0">
            <a:spAutoFit/>
          </a:bodyPr>
          <a:lstStyle/>
          <a:p>
            <a:pPr algn="ctr"/>
            <a:r>
              <a:rPr lang="en-US" altLang="zh-CN" b="1" dirty="0" smtClean="0">
                <a:solidFill>
                  <a:srgbClr val="069396"/>
                </a:solidFill>
              </a:rPr>
              <a:t>60 G</a:t>
            </a:r>
          </a:p>
          <a:p>
            <a:pPr algn="ctr"/>
            <a:r>
              <a:rPr lang="en-US" altLang="zh-CN" b="1" dirty="0" smtClean="0">
                <a:solidFill>
                  <a:srgbClr val="069396"/>
                </a:solidFill>
              </a:rPr>
              <a:t>100 G</a:t>
            </a:r>
          </a:p>
          <a:p>
            <a:pPr algn="ctr"/>
            <a:r>
              <a:rPr lang="en-US" altLang="zh-CN" b="1" dirty="0" smtClean="0">
                <a:solidFill>
                  <a:srgbClr val="069396"/>
                </a:solidFill>
              </a:rPr>
              <a:t>200 G</a:t>
            </a:r>
          </a:p>
          <a:p>
            <a:pPr algn="ctr"/>
            <a:r>
              <a:rPr lang="en-US" altLang="zh-CN" b="1" dirty="0" smtClean="0">
                <a:solidFill>
                  <a:srgbClr val="069396"/>
                </a:solidFill>
              </a:rPr>
              <a:t>500 G</a:t>
            </a:r>
          </a:p>
          <a:p>
            <a:pPr algn="ctr"/>
            <a:r>
              <a:rPr lang="en-US" altLang="zh-CN" b="1" dirty="0" smtClean="0">
                <a:solidFill>
                  <a:srgbClr val="069396"/>
                </a:solidFill>
              </a:rPr>
              <a:t>…</a:t>
            </a:r>
            <a:endParaRPr lang="zh-CN" altLang="en-US" b="1" dirty="0">
              <a:solidFill>
                <a:srgbClr val="069396"/>
              </a:solidFill>
            </a:endParaRPr>
          </a:p>
        </p:txBody>
      </p:sp>
      <p:sp>
        <p:nvSpPr>
          <p:cNvPr id="37" name="文本框 36"/>
          <p:cNvSpPr txBox="1"/>
          <p:nvPr/>
        </p:nvSpPr>
        <p:spPr>
          <a:xfrm>
            <a:off x="4603654" y="4094191"/>
            <a:ext cx="737419" cy="1477328"/>
          </a:xfrm>
          <a:prstGeom prst="rect">
            <a:avLst/>
          </a:prstGeom>
          <a:noFill/>
          <a:ln>
            <a:solidFill>
              <a:srgbClr val="069396"/>
            </a:solidFill>
          </a:ln>
        </p:spPr>
        <p:txBody>
          <a:bodyPr wrap="square" rtlCol="0">
            <a:spAutoFit/>
          </a:bodyPr>
          <a:lstStyle/>
          <a:p>
            <a:pPr algn="ctr"/>
            <a:r>
              <a:rPr lang="en-US" altLang="zh-CN" b="1" dirty="0" smtClean="0">
                <a:solidFill>
                  <a:srgbClr val="069396"/>
                </a:solidFill>
              </a:rPr>
              <a:t>60 G</a:t>
            </a:r>
          </a:p>
          <a:p>
            <a:pPr algn="ctr"/>
            <a:r>
              <a:rPr lang="en-US" altLang="zh-CN" b="1" dirty="0" smtClean="0">
                <a:solidFill>
                  <a:srgbClr val="069396"/>
                </a:solidFill>
              </a:rPr>
              <a:t>100 G</a:t>
            </a:r>
          </a:p>
          <a:p>
            <a:pPr algn="ctr"/>
            <a:r>
              <a:rPr lang="en-US" altLang="zh-CN" b="1" dirty="0" smtClean="0">
                <a:solidFill>
                  <a:srgbClr val="069396"/>
                </a:solidFill>
              </a:rPr>
              <a:t>200 G</a:t>
            </a:r>
          </a:p>
          <a:p>
            <a:pPr algn="ctr"/>
            <a:r>
              <a:rPr lang="en-US" altLang="zh-CN" b="1" dirty="0" smtClean="0">
                <a:solidFill>
                  <a:srgbClr val="069396"/>
                </a:solidFill>
              </a:rPr>
              <a:t>500 G</a:t>
            </a:r>
          </a:p>
          <a:p>
            <a:pPr algn="ctr"/>
            <a:r>
              <a:rPr lang="en-US" altLang="zh-CN" b="1" dirty="0" smtClean="0">
                <a:solidFill>
                  <a:srgbClr val="069396"/>
                </a:solidFill>
              </a:rPr>
              <a:t>…</a:t>
            </a:r>
            <a:endParaRPr lang="zh-CN" altLang="en-US" b="1" dirty="0">
              <a:solidFill>
                <a:srgbClr val="069396"/>
              </a:solidFill>
            </a:endParaRPr>
          </a:p>
        </p:txBody>
      </p:sp>
      <p:sp>
        <p:nvSpPr>
          <p:cNvPr id="38" name="文本框 37"/>
          <p:cNvSpPr txBox="1"/>
          <p:nvPr/>
        </p:nvSpPr>
        <p:spPr>
          <a:xfrm>
            <a:off x="6875967" y="4094191"/>
            <a:ext cx="737419" cy="1477328"/>
          </a:xfrm>
          <a:prstGeom prst="rect">
            <a:avLst/>
          </a:prstGeom>
          <a:noFill/>
          <a:ln>
            <a:solidFill>
              <a:srgbClr val="069396"/>
            </a:solidFill>
          </a:ln>
        </p:spPr>
        <p:txBody>
          <a:bodyPr wrap="square" rtlCol="0">
            <a:spAutoFit/>
          </a:bodyPr>
          <a:lstStyle/>
          <a:p>
            <a:pPr algn="ctr"/>
            <a:r>
              <a:rPr lang="en-US" altLang="zh-CN" b="1" dirty="0" smtClean="0">
                <a:solidFill>
                  <a:srgbClr val="069396"/>
                </a:solidFill>
              </a:rPr>
              <a:t>60 G</a:t>
            </a:r>
          </a:p>
          <a:p>
            <a:pPr algn="ctr"/>
            <a:r>
              <a:rPr lang="en-US" altLang="zh-CN" b="1" dirty="0" smtClean="0">
                <a:solidFill>
                  <a:srgbClr val="069396"/>
                </a:solidFill>
              </a:rPr>
              <a:t>100 G</a:t>
            </a:r>
          </a:p>
          <a:p>
            <a:pPr algn="ctr"/>
            <a:r>
              <a:rPr lang="en-US" altLang="zh-CN" b="1" dirty="0" smtClean="0">
                <a:solidFill>
                  <a:srgbClr val="069396"/>
                </a:solidFill>
              </a:rPr>
              <a:t>200 G</a:t>
            </a:r>
          </a:p>
          <a:p>
            <a:pPr algn="ctr"/>
            <a:r>
              <a:rPr lang="en-US" altLang="zh-CN" b="1" dirty="0" smtClean="0">
                <a:solidFill>
                  <a:srgbClr val="069396"/>
                </a:solidFill>
              </a:rPr>
              <a:t>500 G</a:t>
            </a:r>
          </a:p>
          <a:p>
            <a:pPr algn="ctr"/>
            <a:r>
              <a:rPr lang="en-US" altLang="zh-CN" b="1" dirty="0" smtClean="0">
                <a:solidFill>
                  <a:srgbClr val="069396"/>
                </a:solidFill>
              </a:rPr>
              <a:t>…</a:t>
            </a:r>
            <a:endParaRPr lang="zh-CN" altLang="en-US" b="1" dirty="0">
              <a:solidFill>
                <a:srgbClr val="069396"/>
              </a:solidFill>
            </a:endParaRPr>
          </a:p>
        </p:txBody>
      </p:sp>
      <p:sp>
        <p:nvSpPr>
          <p:cNvPr id="39" name="左大括号 38"/>
          <p:cNvSpPr/>
          <p:nvPr/>
        </p:nvSpPr>
        <p:spPr>
          <a:xfrm rot="16200000">
            <a:off x="10347530" y="1768601"/>
            <a:ext cx="343000" cy="2229568"/>
          </a:xfrm>
          <a:prstGeom prst="leftBrace">
            <a:avLst/>
          </a:prstGeom>
          <a:ln>
            <a:solidFill>
              <a:srgbClr val="0693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圆柱形 39"/>
          <p:cNvSpPr/>
          <p:nvPr/>
        </p:nvSpPr>
        <p:spPr>
          <a:xfrm>
            <a:off x="10166222" y="3120490"/>
            <a:ext cx="705616" cy="940157"/>
          </a:xfrm>
          <a:prstGeom prst="can">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069396"/>
              </a:solidFill>
            </a:endParaRPr>
          </a:p>
        </p:txBody>
      </p:sp>
      <p:sp>
        <p:nvSpPr>
          <p:cNvPr id="41" name="文本框 40"/>
          <p:cNvSpPr txBox="1"/>
          <p:nvPr/>
        </p:nvSpPr>
        <p:spPr>
          <a:xfrm>
            <a:off x="9148280" y="3724859"/>
            <a:ext cx="1072730" cy="369332"/>
          </a:xfrm>
          <a:prstGeom prst="rect">
            <a:avLst/>
          </a:prstGeom>
          <a:noFill/>
        </p:spPr>
        <p:txBody>
          <a:bodyPr wrap="none" rtlCol="0">
            <a:spAutoFit/>
          </a:bodyPr>
          <a:lstStyle/>
          <a:p>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备份池</a:t>
            </a:r>
            <a:r>
              <a:rPr lang="en-US" altLang="zh-CN" b="1" dirty="0" smtClean="0">
                <a:solidFill>
                  <a:schemeClr val="bg2">
                    <a:lumMod val="50000"/>
                  </a:schemeClr>
                </a:solidFill>
                <a:latin typeface="微软雅黑" panose="020B0503020204020204" pitchFamily="34" charset="-122"/>
                <a:ea typeface="微软雅黑" panose="020B0503020204020204" pitchFamily="34" charset="-122"/>
              </a:rPr>
              <a:t>N</a:t>
            </a:r>
            <a:endParaRPr lang="zh-CN" altLang="en-US"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10166222" y="4051972"/>
            <a:ext cx="737419" cy="1477328"/>
          </a:xfrm>
          <a:prstGeom prst="rect">
            <a:avLst/>
          </a:prstGeom>
          <a:solidFill>
            <a:schemeClr val="bg1">
              <a:lumMod val="75000"/>
            </a:schemeClr>
          </a:solidFill>
          <a:ln>
            <a:solidFill>
              <a:schemeClr val="bg2"/>
            </a:solidFill>
          </a:ln>
        </p:spPr>
        <p:txBody>
          <a:bodyPr wrap="square" rtlCol="0">
            <a:spAutoFit/>
          </a:bodyPr>
          <a:lstStyle/>
          <a:p>
            <a:pPr algn="ctr"/>
            <a:r>
              <a:rPr lang="en-US" altLang="zh-CN" b="1" dirty="0" smtClean="0">
                <a:solidFill>
                  <a:schemeClr val="bg2"/>
                </a:solidFill>
              </a:rPr>
              <a:t>60 G</a:t>
            </a:r>
          </a:p>
          <a:p>
            <a:pPr algn="ctr"/>
            <a:r>
              <a:rPr lang="en-US" altLang="zh-CN" b="1" dirty="0" smtClean="0">
                <a:solidFill>
                  <a:schemeClr val="bg2"/>
                </a:solidFill>
              </a:rPr>
              <a:t>100 G</a:t>
            </a:r>
          </a:p>
          <a:p>
            <a:pPr algn="ctr"/>
            <a:r>
              <a:rPr lang="en-US" altLang="zh-CN" b="1" dirty="0" smtClean="0">
                <a:solidFill>
                  <a:schemeClr val="bg2"/>
                </a:solidFill>
              </a:rPr>
              <a:t>200 G</a:t>
            </a:r>
          </a:p>
          <a:p>
            <a:pPr algn="ctr"/>
            <a:r>
              <a:rPr lang="en-US" altLang="zh-CN" b="1" dirty="0" smtClean="0">
                <a:solidFill>
                  <a:schemeClr val="bg2"/>
                </a:solidFill>
              </a:rPr>
              <a:t>500 G</a:t>
            </a:r>
          </a:p>
          <a:p>
            <a:pPr algn="ctr"/>
            <a:r>
              <a:rPr lang="en-US" altLang="zh-CN" b="1" dirty="0" smtClean="0">
                <a:solidFill>
                  <a:schemeClr val="bg2"/>
                </a:solidFill>
              </a:rPr>
              <a:t>…</a:t>
            </a:r>
            <a:endParaRPr lang="zh-CN" altLang="en-US" b="1" dirty="0">
              <a:solidFill>
                <a:schemeClr val="bg2"/>
              </a:solidFill>
            </a:endParaRPr>
          </a:p>
        </p:txBody>
      </p:sp>
      <p:sp>
        <p:nvSpPr>
          <p:cNvPr id="43" name="矩形 42"/>
          <p:cNvSpPr/>
          <p:nvPr/>
        </p:nvSpPr>
        <p:spPr>
          <a:xfrm>
            <a:off x="7956535" y="3387667"/>
            <a:ext cx="1018227" cy="707886"/>
          </a:xfrm>
          <a:prstGeom prst="rect">
            <a:avLst/>
          </a:prstGeom>
        </p:spPr>
        <p:txBody>
          <a:bodyPr wrap="none">
            <a:spAutoFit/>
          </a:bodyPr>
          <a:lstStyle/>
          <a:p>
            <a:r>
              <a:rPr lang="en-US" altLang="zh-CN" sz="4000" dirty="0">
                <a:solidFill>
                  <a:srgbClr val="069396"/>
                </a:solidFill>
                <a:latin typeface="微软雅黑" panose="020B0503020204020204" pitchFamily="34" charset="-122"/>
                <a:ea typeface="微软雅黑" panose="020B0503020204020204" pitchFamily="34" charset="-122"/>
              </a:rPr>
              <a:t>……</a:t>
            </a:r>
            <a:endParaRPr lang="zh-CN" altLang="en-US" sz="4000" dirty="0"/>
          </a:p>
        </p:txBody>
      </p:sp>
      <p:sp>
        <p:nvSpPr>
          <p:cNvPr id="44" name="文本框 43"/>
          <p:cNvSpPr txBox="1"/>
          <p:nvPr/>
        </p:nvSpPr>
        <p:spPr>
          <a:xfrm>
            <a:off x="899921" y="4566752"/>
            <a:ext cx="1554450" cy="646331"/>
          </a:xfrm>
          <a:prstGeom prst="rect">
            <a:avLst/>
          </a:prstGeom>
          <a:noFill/>
        </p:spPr>
        <p:txBody>
          <a:bodyPr wrap="square" rtlCol="0">
            <a:spAutoFit/>
          </a:bodyPr>
          <a:lstStyle/>
          <a:p>
            <a:pPr algn="ctr"/>
            <a:r>
              <a:rPr lang="zh-CN" altLang="en-US" b="1" dirty="0" smtClean="0">
                <a:solidFill>
                  <a:srgbClr val="FFC000"/>
                </a:solidFill>
                <a:latin typeface="微软雅黑" panose="020B0503020204020204" pitchFamily="34" charset="-122"/>
                <a:ea typeface="微软雅黑" panose="020B0503020204020204" pitchFamily="34" charset="-122"/>
              </a:rPr>
              <a:t>自定义</a:t>
            </a:r>
            <a:endParaRPr lang="en-US" altLang="zh-CN" b="1" dirty="0" smtClean="0">
              <a:solidFill>
                <a:srgbClr val="FFC000"/>
              </a:solidFill>
              <a:latin typeface="微软雅黑" panose="020B0503020204020204" pitchFamily="34" charset="-122"/>
              <a:ea typeface="微软雅黑" panose="020B0503020204020204" pitchFamily="34" charset="-122"/>
            </a:endParaRPr>
          </a:p>
          <a:p>
            <a:pPr algn="ctr"/>
            <a:r>
              <a:rPr lang="zh-CN" altLang="en-US" b="1" dirty="0" smtClean="0">
                <a:solidFill>
                  <a:srgbClr val="FFC000"/>
                </a:solidFill>
                <a:latin typeface="微软雅黑" panose="020B0503020204020204" pitchFamily="34" charset="-122"/>
                <a:ea typeface="微软雅黑" panose="020B0503020204020204" pitchFamily="34" charset="-122"/>
              </a:rPr>
              <a:t>备份池容量</a:t>
            </a:r>
            <a:endParaRPr lang="zh-CN" altLang="en-US" b="1" dirty="0">
              <a:solidFill>
                <a:srgbClr val="FFC000"/>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7901086" y="3278112"/>
            <a:ext cx="2018169" cy="369332"/>
          </a:xfrm>
          <a:prstGeom prst="rect">
            <a:avLst/>
          </a:prstGeom>
          <a:noFill/>
        </p:spPr>
        <p:txBody>
          <a:bodyPr wrap="square" rtlCol="0">
            <a:spAutoFit/>
          </a:bodyPr>
          <a:lstStyle/>
          <a:p>
            <a:r>
              <a:rPr lang="zh-CN" altLang="en-US" b="1" dirty="0" smtClean="0">
                <a:solidFill>
                  <a:srgbClr val="FFC000"/>
                </a:solidFill>
                <a:latin typeface="微软雅黑" panose="020B0503020204020204" pitchFamily="34" charset="-122"/>
                <a:ea typeface="微软雅黑" panose="020B0503020204020204" pitchFamily="34" charset="-122"/>
              </a:rPr>
              <a:t>自定义备份池数量</a:t>
            </a:r>
            <a:endParaRPr lang="zh-CN" altLang="en-US" b="1"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4326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500"/>
                                        <p:tgtEl>
                                          <p:spTgt spid="1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500"/>
                                        <p:tgtEl>
                                          <p:spTgt spid="1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fade">
                                      <p:cBhvr>
                                        <p:cTn id="81" dur="500"/>
                                        <p:tgtEl>
                                          <p:spTgt spid="34"/>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fade">
                                      <p:cBhvr>
                                        <p:cTn id="86" dur="500"/>
                                        <p:tgtEl>
                                          <p:spTgt spid="1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500"/>
                                        <p:tgtEl>
                                          <p:spTgt spid="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500"/>
                                        <p:tgtEl>
                                          <p:spTgt spid="1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500"/>
                                        <p:tgtEl>
                                          <p:spTgt spid="15"/>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500"/>
                                        <p:tgtEl>
                                          <p:spTgt spid="2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fade">
                                      <p:cBhvr>
                                        <p:cTn id="104" dur="500"/>
                                        <p:tgtEl>
                                          <p:spTgt spid="33"/>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500"/>
                                        <p:tgtEl>
                                          <p:spTgt spid="30"/>
                                        </p:tgtEl>
                                      </p:cBhvr>
                                    </p:animEffect>
                                  </p:childTnLst>
                                </p:cTn>
                              </p:par>
                            </p:childTnLst>
                          </p:cTn>
                        </p:par>
                      </p:childTnLst>
                    </p:cTn>
                  </p:par>
                  <p:par>
                    <p:cTn id="110" fill="hold">
                      <p:stCondLst>
                        <p:cond delay="indefinite"/>
                      </p:stCondLst>
                      <p:childTnLst>
                        <p:par>
                          <p:cTn id="111" fill="hold">
                            <p:stCondLst>
                              <p:cond delay="0"/>
                            </p:stCondLst>
                            <p:childTnLst>
                              <p:par>
                                <p:cTn id="112" presetID="2" presetClass="entr" presetSubtype="4" fill="hold" grpId="0" nodeType="clickEffect">
                                  <p:stCondLst>
                                    <p:cond delay="0"/>
                                  </p:stCondLst>
                                  <p:childTnLst>
                                    <p:set>
                                      <p:cBhvr>
                                        <p:cTn id="113" dur="1" fill="hold">
                                          <p:stCondLst>
                                            <p:cond delay="0"/>
                                          </p:stCondLst>
                                        </p:cTn>
                                        <p:tgtEl>
                                          <p:spTgt spid="44"/>
                                        </p:tgtEl>
                                        <p:attrNameLst>
                                          <p:attrName>style.visibility</p:attrName>
                                        </p:attrNameLst>
                                      </p:cBhvr>
                                      <p:to>
                                        <p:strVal val="visible"/>
                                      </p:to>
                                    </p:set>
                                    <p:anim calcmode="lin" valueType="num">
                                      <p:cBhvr additive="base">
                                        <p:cTn id="114" dur="500" fill="hold"/>
                                        <p:tgtEl>
                                          <p:spTgt spid="44"/>
                                        </p:tgtEl>
                                        <p:attrNameLst>
                                          <p:attrName>ppt_x</p:attrName>
                                        </p:attrNameLst>
                                      </p:cBhvr>
                                      <p:tavLst>
                                        <p:tav tm="0">
                                          <p:val>
                                            <p:strVal val="#ppt_x"/>
                                          </p:val>
                                        </p:tav>
                                        <p:tav tm="100000">
                                          <p:val>
                                            <p:strVal val="#ppt_x"/>
                                          </p:val>
                                        </p:tav>
                                      </p:tavLst>
                                    </p:anim>
                                    <p:anim calcmode="lin" valueType="num">
                                      <p:cBhvr additive="base">
                                        <p:cTn id="115"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 presetClass="entr" presetSubtype="4" fill="hold" nodeType="clickEffect">
                                  <p:stCondLst>
                                    <p:cond delay="0"/>
                                  </p:stCondLst>
                                  <p:childTnLst>
                                    <p:set>
                                      <p:cBhvr>
                                        <p:cTn id="119" dur="1" fill="hold">
                                          <p:stCondLst>
                                            <p:cond delay="0"/>
                                          </p:stCondLst>
                                        </p:cTn>
                                        <p:tgtEl>
                                          <p:spTgt spid="36">
                                            <p:txEl>
                                              <p:pRg st="0" end="0"/>
                                            </p:txEl>
                                          </p:spTgt>
                                        </p:tgtEl>
                                        <p:attrNameLst>
                                          <p:attrName>style.visibility</p:attrName>
                                        </p:attrNameLst>
                                      </p:cBhvr>
                                      <p:to>
                                        <p:strVal val="visible"/>
                                      </p:to>
                                    </p:set>
                                    <p:anim calcmode="lin" valueType="num">
                                      <p:cBhvr additive="base">
                                        <p:cTn id="120"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21"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2" presetClass="entr" presetSubtype="4" fill="hold" nodeType="clickEffect">
                                  <p:stCondLst>
                                    <p:cond delay="0"/>
                                  </p:stCondLst>
                                  <p:childTnLst>
                                    <p:set>
                                      <p:cBhvr>
                                        <p:cTn id="125" dur="1" fill="hold">
                                          <p:stCondLst>
                                            <p:cond delay="0"/>
                                          </p:stCondLst>
                                        </p:cTn>
                                        <p:tgtEl>
                                          <p:spTgt spid="36">
                                            <p:txEl>
                                              <p:pRg st="1" end="1"/>
                                            </p:txEl>
                                          </p:spTgt>
                                        </p:tgtEl>
                                        <p:attrNameLst>
                                          <p:attrName>style.visibility</p:attrName>
                                        </p:attrNameLst>
                                      </p:cBhvr>
                                      <p:to>
                                        <p:strVal val="visible"/>
                                      </p:to>
                                    </p:set>
                                    <p:anim calcmode="lin" valueType="num">
                                      <p:cBhvr additive="base">
                                        <p:cTn id="126" dur="500" fill="hold"/>
                                        <p:tgtEl>
                                          <p:spTgt spid="36">
                                            <p:txEl>
                                              <p:pRg st="1" end="1"/>
                                            </p:txEl>
                                          </p:spTgt>
                                        </p:tgtEl>
                                        <p:attrNameLst>
                                          <p:attrName>ppt_x</p:attrName>
                                        </p:attrNameLst>
                                      </p:cBhvr>
                                      <p:tavLst>
                                        <p:tav tm="0">
                                          <p:val>
                                            <p:strVal val="#ppt_x"/>
                                          </p:val>
                                        </p:tav>
                                        <p:tav tm="100000">
                                          <p:val>
                                            <p:strVal val="#ppt_x"/>
                                          </p:val>
                                        </p:tav>
                                      </p:tavLst>
                                    </p:anim>
                                    <p:anim calcmode="lin" valueType="num">
                                      <p:cBhvr additive="base">
                                        <p:cTn id="127" dur="500" fill="hold"/>
                                        <p:tgtEl>
                                          <p:spTgt spid="3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nodeType="clickEffect">
                                  <p:stCondLst>
                                    <p:cond delay="0"/>
                                  </p:stCondLst>
                                  <p:childTnLst>
                                    <p:set>
                                      <p:cBhvr>
                                        <p:cTn id="131" dur="1" fill="hold">
                                          <p:stCondLst>
                                            <p:cond delay="0"/>
                                          </p:stCondLst>
                                        </p:cTn>
                                        <p:tgtEl>
                                          <p:spTgt spid="36">
                                            <p:txEl>
                                              <p:pRg st="2" end="2"/>
                                            </p:txEl>
                                          </p:spTgt>
                                        </p:tgtEl>
                                        <p:attrNameLst>
                                          <p:attrName>style.visibility</p:attrName>
                                        </p:attrNameLst>
                                      </p:cBhvr>
                                      <p:to>
                                        <p:strVal val="visible"/>
                                      </p:to>
                                    </p:set>
                                    <p:anim calcmode="lin" valueType="num">
                                      <p:cBhvr additive="base">
                                        <p:cTn id="132" dur="500" fill="hold"/>
                                        <p:tgtEl>
                                          <p:spTgt spid="36">
                                            <p:txEl>
                                              <p:pRg st="2" end="2"/>
                                            </p:txEl>
                                          </p:spTgt>
                                        </p:tgtEl>
                                        <p:attrNameLst>
                                          <p:attrName>ppt_x</p:attrName>
                                        </p:attrNameLst>
                                      </p:cBhvr>
                                      <p:tavLst>
                                        <p:tav tm="0">
                                          <p:val>
                                            <p:strVal val="#ppt_x"/>
                                          </p:val>
                                        </p:tav>
                                        <p:tav tm="100000">
                                          <p:val>
                                            <p:strVal val="#ppt_x"/>
                                          </p:val>
                                        </p:tav>
                                      </p:tavLst>
                                    </p:anim>
                                    <p:anim calcmode="lin" valueType="num">
                                      <p:cBhvr additive="base">
                                        <p:cTn id="133" dur="500" fill="hold"/>
                                        <p:tgtEl>
                                          <p:spTgt spid="3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fill="hold" nodeType="clickEffect">
                                  <p:stCondLst>
                                    <p:cond delay="0"/>
                                  </p:stCondLst>
                                  <p:childTnLst>
                                    <p:set>
                                      <p:cBhvr>
                                        <p:cTn id="137" dur="1" fill="hold">
                                          <p:stCondLst>
                                            <p:cond delay="0"/>
                                          </p:stCondLst>
                                        </p:cTn>
                                        <p:tgtEl>
                                          <p:spTgt spid="36">
                                            <p:txEl>
                                              <p:pRg st="3" end="3"/>
                                            </p:txEl>
                                          </p:spTgt>
                                        </p:tgtEl>
                                        <p:attrNameLst>
                                          <p:attrName>style.visibility</p:attrName>
                                        </p:attrNameLst>
                                      </p:cBhvr>
                                      <p:to>
                                        <p:strVal val="visible"/>
                                      </p:to>
                                    </p:set>
                                    <p:anim calcmode="lin" valueType="num">
                                      <p:cBhvr additive="base">
                                        <p:cTn id="138" dur="500" fill="hold"/>
                                        <p:tgtEl>
                                          <p:spTgt spid="36">
                                            <p:txEl>
                                              <p:pRg st="3" end="3"/>
                                            </p:txEl>
                                          </p:spTgt>
                                        </p:tgtEl>
                                        <p:attrNameLst>
                                          <p:attrName>ppt_x</p:attrName>
                                        </p:attrNameLst>
                                      </p:cBhvr>
                                      <p:tavLst>
                                        <p:tav tm="0">
                                          <p:val>
                                            <p:strVal val="#ppt_x"/>
                                          </p:val>
                                        </p:tav>
                                        <p:tav tm="100000">
                                          <p:val>
                                            <p:strVal val="#ppt_x"/>
                                          </p:val>
                                        </p:tav>
                                      </p:tavLst>
                                    </p:anim>
                                    <p:anim calcmode="lin" valueType="num">
                                      <p:cBhvr additive="base">
                                        <p:cTn id="139" dur="500" fill="hold"/>
                                        <p:tgtEl>
                                          <p:spTgt spid="36">
                                            <p:txEl>
                                              <p:pRg st="3" end="3"/>
                                            </p:txEl>
                                          </p:spTgt>
                                        </p:tgtEl>
                                        <p:attrNameLst>
                                          <p:attrName>ppt_y</p:attrName>
                                        </p:attrNameLst>
                                      </p:cBhvr>
                                      <p:tavLst>
                                        <p:tav tm="0">
                                          <p:val>
                                            <p:strVal val="1+#ppt_h/2"/>
                                          </p:val>
                                        </p:tav>
                                        <p:tav tm="100000">
                                          <p:val>
                                            <p:strVal val="#ppt_y"/>
                                          </p:val>
                                        </p:tav>
                                      </p:tavLst>
                                    </p:anim>
                                  </p:childTnLst>
                                </p:cTn>
                              </p:par>
                              <p:par>
                                <p:cTn id="140" presetID="2" presetClass="entr" presetSubtype="4" fill="hold" nodeType="withEffect">
                                  <p:stCondLst>
                                    <p:cond delay="0"/>
                                  </p:stCondLst>
                                  <p:childTnLst>
                                    <p:set>
                                      <p:cBhvr>
                                        <p:cTn id="141" dur="1" fill="hold">
                                          <p:stCondLst>
                                            <p:cond delay="0"/>
                                          </p:stCondLst>
                                        </p:cTn>
                                        <p:tgtEl>
                                          <p:spTgt spid="36">
                                            <p:txEl>
                                              <p:pRg st="4" end="4"/>
                                            </p:txEl>
                                          </p:spTgt>
                                        </p:tgtEl>
                                        <p:attrNameLst>
                                          <p:attrName>style.visibility</p:attrName>
                                        </p:attrNameLst>
                                      </p:cBhvr>
                                      <p:to>
                                        <p:strVal val="visible"/>
                                      </p:to>
                                    </p:set>
                                    <p:anim calcmode="lin" valueType="num">
                                      <p:cBhvr additive="base">
                                        <p:cTn id="142" dur="500" fill="hold"/>
                                        <p:tgtEl>
                                          <p:spTgt spid="36">
                                            <p:txEl>
                                              <p:pRg st="4" end="4"/>
                                            </p:txEl>
                                          </p:spTgt>
                                        </p:tgtEl>
                                        <p:attrNameLst>
                                          <p:attrName>ppt_x</p:attrName>
                                        </p:attrNameLst>
                                      </p:cBhvr>
                                      <p:tavLst>
                                        <p:tav tm="0">
                                          <p:val>
                                            <p:strVal val="#ppt_x"/>
                                          </p:val>
                                        </p:tav>
                                        <p:tav tm="100000">
                                          <p:val>
                                            <p:strVal val="#ppt_x"/>
                                          </p:val>
                                        </p:tav>
                                      </p:tavLst>
                                    </p:anim>
                                    <p:anim calcmode="lin" valueType="num">
                                      <p:cBhvr additive="base">
                                        <p:cTn id="143" dur="500" fill="hold"/>
                                        <p:tgtEl>
                                          <p:spTgt spid="3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2" presetClass="entr" presetSubtype="4" fill="hold" grpId="0" nodeType="clickEffect">
                                  <p:stCondLst>
                                    <p:cond delay="0"/>
                                  </p:stCondLst>
                                  <p:childTnLst>
                                    <p:set>
                                      <p:cBhvr>
                                        <p:cTn id="147" dur="1" fill="hold">
                                          <p:stCondLst>
                                            <p:cond delay="0"/>
                                          </p:stCondLst>
                                        </p:cTn>
                                        <p:tgtEl>
                                          <p:spTgt spid="37"/>
                                        </p:tgtEl>
                                        <p:attrNameLst>
                                          <p:attrName>style.visibility</p:attrName>
                                        </p:attrNameLst>
                                      </p:cBhvr>
                                      <p:to>
                                        <p:strVal val="visible"/>
                                      </p:to>
                                    </p:set>
                                    <p:anim calcmode="lin" valueType="num">
                                      <p:cBhvr additive="base">
                                        <p:cTn id="148" dur="500" fill="hold"/>
                                        <p:tgtEl>
                                          <p:spTgt spid="37"/>
                                        </p:tgtEl>
                                        <p:attrNameLst>
                                          <p:attrName>ppt_x</p:attrName>
                                        </p:attrNameLst>
                                      </p:cBhvr>
                                      <p:tavLst>
                                        <p:tav tm="0">
                                          <p:val>
                                            <p:strVal val="#ppt_x"/>
                                          </p:val>
                                        </p:tav>
                                        <p:tav tm="100000">
                                          <p:val>
                                            <p:strVal val="#ppt_x"/>
                                          </p:val>
                                        </p:tav>
                                      </p:tavLst>
                                    </p:anim>
                                    <p:anim calcmode="lin" valueType="num">
                                      <p:cBhvr additive="base">
                                        <p:cTn id="149"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50" fill="hold">
                      <p:stCondLst>
                        <p:cond delay="indefinite"/>
                      </p:stCondLst>
                      <p:childTnLst>
                        <p:par>
                          <p:cTn id="151" fill="hold">
                            <p:stCondLst>
                              <p:cond delay="0"/>
                            </p:stCondLst>
                            <p:childTnLst>
                              <p:par>
                                <p:cTn id="152" presetID="2" presetClass="entr" presetSubtype="4" fill="hold" grpId="0" nodeType="clickEffect">
                                  <p:stCondLst>
                                    <p:cond delay="0"/>
                                  </p:stCondLst>
                                  <p:childTnLst>
                                    <p:set>
                                      <p:cBhvr>
                                        <p:cTn id="153" dur="1" fill="hold">
                                          <p:stCondLst>
                                            <p:cond delay="0"/>
                                          </p:stCondLst>
                                        </p:cTn>
                                        <p:tgtEl>
                                          <p:spTgt spid="38"/>
                                        </p:tgtEl>
                                        <p:attrNameLst>
                                          <p:attrName>style.visibility</p:attrName>
                                        </p:attrNameLst>
                                      </p:cBhvr>
                                      <p:to>
                                        <p:strVal val="visible"/>
                                      </p:to>
                                    </p:set>
                                    <p:anim calcmode="lin" valueType="num">
                                      <p:cBhvr additive="base">
                                        <p:cTn id="154" dur="500" fill="hold"/>
                                        <p:tgtEl>
                                          <p:spTgt spid="38"/>
                                        </p:tgtEl>
                                        <p:attrNameLst>
                                          <p:attrName>ppt_x</p:attrName>
                                        </p:attrNameLst>
                                      </p:cBhvr>
                                      <p:tavLst>
                                        <p:tav tm="0">
                                          <p:val>
                                            <p:strVal val="#ppt_x"/>
                                          </p:val>
                                        </p:tav>
                                        <p:tav tm="100000">
                                          <p:val>
                                            <p:strVal val="#ppt_x"/>
                                          </p:val>
                                        </p:tav>
                                      </p:tavLst>
                                    </p:anim>
                                    <p:anim calcmode="lin" valueType="num">
                                      <p:cBhvr additive="base">
                                        <p:cTn id="155"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56" fill="hold">
                      <p:stCondLst>
                        <p:cond delay="indefinite"/>
                      </p:stCondLst>
                      <p:childTnLst>
                        <p:par>
                          <p:cTn id="157" fill="hold">
                            <p:stCondLst>
                              <p:cond delay="0"/>
                            </p:stCondLst>
                            <p:childTnLst>
                              <p:par>
                                <p:cTn id="158" presetID="2" presetClass="entr" presetSubtype="4" fill="hold" grpId="0" nodeType="clickEffect">
                                  <p:stCondLst>
                                    <p:cond delay="0"/>
                                  </p:stCondLst>
                                  <p:childTnLst>
                                    <p:set>
                                      <p:cBhvr>
                                        <p:cTn id="159" dur="1" fill="hold">
                                          <p:stCondLst>
                                            <p:cond delay="0"/>
                                          </p:stCondLst>
                                        </p:cTn>
                                        <p:tgtEl>
                                          <p:spTgt spid="45"/>
                                        </p:tgtEl>
                                        <p:attrNameLst>
                                          <p:attrName>style.visibility</p:attrName>
                                        </p:attrNameLst>
                                      </p:cBhvr>
                                      <p:to>
                                        <p:strVal val="visible"/>
                                      </p:to>
                                    </p:set>
                                    <p:anim calcmode="lin" valueType="num">
                                      <p:cBhvr additive="base">
                                        <p:cTn id="160" dur="500" fill="hold"/>
                                        <p:tgtEl>
                                          <p:spTgt spid="45"/>
                                        </p:tgtEl>
                                        <p:attrNameLst>
                                          <p:attrName>ppt_x</p:attrName>
                                        </p:attrNameLst>
                                      </p:cBhvr>
                                      <p:tavLst>
                                        <p:tav tm="0">
                                          <p:val>
                                            <p:strVal val="#ppt_x"/>
                                          </p:val>
                                        </p:tav>
                                        <p:tav tm="100000">
                                          <p:val>
                                            <p:strVal val="#ppt_x"/>
                                          </p:val>
                                        </p:tav>
                                      </p:tavLst>
                                    </p:anim>
                                    <p:anim calcmode="lin" valueType="num">
                                      <p:cBhvr additive="base">
                                        <p:cTn id="161"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162" fill="hold">
                      <p:stCondLst>
                        <p:cond delay="indefinite"/>
                      </p:stCondLst>
                      <p:childTnLst>
                        <p:par>
                          <p:cTn id="163" fill="hold">
                            <p:stCondLst>
                              <p:cond delay="0"/>
                            </p:stCondLst>
                            <p:childTnLst>
                              <p:par>
                                <p:cTn id="164" presetID="10" presetClass="entr" presetSubtype="0" fill="hold" grpId="0" nodeType="clickEffect">
                                  <p:stCondLst>
                                    <p:cond delay="0"/>
                                  </p:stCondLst>
                                  <p:childTnLst>
                                    <p:set>
                                      <p:cBhvr>
                                        <p:cTn id="165" dur="1" fill="hold">
                                          <p:stCondLst>
                                            <p:cond delay="0"/>
                                          </p:stCondLst>
                                        </p:cTn>
                                        <p:tgtEl>
                                          <p:spTgt spid="43"/>
                                        </p:tgtEl>
                                        <p:attrNameLst>
                                          <p:attrName>style.visibility</p:attrName>
                                        </p:attrNameLst>
                                      </p:cBhvr>
                                      <p:to>
                                        <p:strVal val="visible"/>
                                      </p:to>
                                    </p:set>
                                    <p:animEffect transition="in" filter="fade">
                                      <p:cBhvr>
                                        <p:cTn id="166" dur="500"/>
                                        <p:tgtEl>
                                          <p:spTgt spid="43"/>
                                        </p:tgtEl>
                                      </p:cBhvr>
                                    </p:animEffect>
                                  </p:childTnLst>
                                </p:cTn>
                              </p:par>
                            </p:childTnLst>
                          </p:cTn>
                        </p:par>
                      </p:childTnLst>
                    </p:cTn>
                  </p:par>
                  <p:par>
                    <p:cTn id="167" fill="hold">
                      <p:stCondLst>
                        <p:cond delay="indefinite"/>
                      </p:stCondLst>
                      <p:childTnLst>
                        <p:par>
                          <p:cTn id="168" fill="hold">
                            <p:stCondLst>
                              <p:cond delay="0"/>
                            </p:stCondLst>
                            <p:childTnLst>
                              <p:par>
                                <p:cTn id="169" presetID="2" presetClass="entr" presetSubtype="4" fill="hold" grpId="0" nodeType="clickEffect">
                                  <p:stCondLst>
                                    <p:cond delay="0"/>
                                  </p:stCondLst>
                                  <p:childTnLst>
                                    <p:set>
                                      <p:cBhvr>
                                        <p:cTn id="170" dur="1" fill="hold">
                                          <p:stCondLst>
                                            <p:cond delay="0"/>
                                          </p:stCondLst>
                                        </p:cTn>
                                        <p:tgtEl>
                                          <p:spTgt spid="39"/>
                                        </p:tgtEl>
                                        <p:attrNameLst>
                                          <p:attrName>style.visibility</p:attrName>
                                        </p:attrNameLst>
                                      </p:cBhvr>
                                      <p:to>
                                        <p:strVal val="visible"/>
                                      </p:to>
                                    </p:set>
                                    <p:anim calcmode="lin" valueType="num">
                                      <p:cBhvr additive="base">
                                        <p:cTn id="171" dur="500" fill="hold"/>
                                        <p:tgtEl>
                                          <p:spTgt spid="39"/>
                                        </p:tgtEl>
                                        <p:attrNameLst>
                                          <p:attrName>ppt_x</p:attrName>
                                        </p:attrNameLst>
                                      </p:cBhvr>
                                      <p:tavLst>
                                        <p:tav tm="0">
                                          <p:val>
                                            <p:strVal val="#ppt_x"/>
                                          </p:val>
                                        </p:tav>
                                        <p:tav tm="100000">
                                          <p:val>
                                            <p:strVal val="#ppt_x"/>
                                          </p:val>
                                        </p:tav>
                                      </p:tavLst>
                                    </p:anim>
                                    <p:anim calcmode="lin" valueType="num">
                                      <p:cBhvr additive="base">
                                        <p:cTn id="172" dur="500" fill="hold"/>
                                        <p:tgtEl>
                                          <p:spTgt spid="39"/>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40"/>
                                        </p:tgtEl>
                                        <p:attrNameLst>
                                          <p:attrName>style.visibility</p:attrName>
                                        </p:attrNameLst>
                                      </p:cBhvr>
                                      <p:to>
                                        <p:strVal val="visible"/>
                                      </p:to>
                                    </p:set>
                                    <p:anim calcmode="lin" valueType="num">
                                      <p:cBhvr additive="base">
                                        <p:cTn id="175" dur="500" fill="hold"/>
                                        <p:tgtEl>
                                          <p:spTgt spid="40"/>
                                        </p:tgtEl>
                                        <p:attrNameLst>
                                          <p:attrName>ppt_x</p:attrName>
                                        </p:attrNameLst>
                                      </p:cBhvr>
                                      <p:tavLst>
                                        <p:tav tm="0">
                                          <p:val>
                                            <p:strVal val="#ppt_x"/>
                                          </p:val>
                                        </p:tav>
                                        <p:tav tm="100000">
                                          <p:val>
                                            <p:strVal val="#ppt_x"/>
                                          </p:val>
                                        </p:tav>
                                      </p:tavLst>
                                    </p:anim>
                                    <p:anim calcmode="lin" valueType="num">
                                      <p:cBhvr additive="base">
                                        <p:cTn id="176" dur="500" fill="hold"/>
                                        <p:tgtEl>
                                          <p:spTgt spid="40"/>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 calcmode="lin" valueType="num">
                                      <p:cBhvr additive="base">
                                        <p:cTn id="179" dur="500" fill="hold"/>
                                        <p:tgtEl>
                                          <p:spTgt spid="41"/>
                                        </p:tgtEl>
                                        <p:attrNameLst>
                                          <p:attrName>ppt_x</p:attrName>
                                        </p:attrNameLst>
                                      </p:cBhvr>
                                      <p:tavLst>
                                        <p:tav tm="0">
                                          <p:val>
                                            <p:strVal val="#ppt_x"/>
                                          </p:val>
                                        </p:tav>
                                        <p:tav tm="100000">
                                          <p:val>
                                            <p:strVal val="#ppt_x"/>
                                          </p:val>
                                        </p:tav>
                                      </p:tavLst>
                                    </p:anim>
                                    <p:anim calcmode="lin" valueType="num">
                                      <p:cBhvr additive="base">
                                        <p:cTn id="180" dur="500" fill="hold"/>
                                        <p:tgtEl>
                                          <p:spTgt spid="41"/>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42"/>
                                        </p:tgtEl>
                                        <p:attrNameLst>
                                          <p:attrName>style.visibility</p:attrName>
                                        </p:attrNameLst>
                                      </p:cBhvr>
                                      <p:to>
                                        <p:strVal val="visible"/>
                                      </p:to>
                                    </p:set>
                                    <p:anim calcmode="lin" valueType="num">
                                      <p:cBhvr additive="base">
                                        <p:cTn id="183" dur="500" fill="hold"/>
                                        <p:tgtEl>
                                          <p:spTgt spid="42"/>
                                        </p:tgtEl>
                                        <p:attrNameLst>
                                          <p:attrName>ppt_x</p:attrName>
                                        </p:attrNameLst>
                                      </p:cBhvr>
                                      <p:tavLst>
                                        <p:tav tm="0">
                                          <p:val>
                                            <p:strVal val="#ppt_x"/>
                                          </p:val>
                                        </p:tav>
                                        <p:tav tm="100000">
                                          <p:val>
                                            <p:strVal val="#ppt_x"/>
                                          </p:val>
                                        </p:tav>
                                      </p:tavLst>
                                    </p:anim>
                                    <p:anim calcmode="lin" valueType="num">
                                      <p:cBhvr additive="base">
                                        <p:cTn id="184"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7" grpId="0" animBg="1"/>
      <p:bldP spid="38" grpId="0" animBg="1"/>
      <p:bldP spid="39" grpId="0" animBg="1"/>
      <p:bldP spid="40" grpId="0" animBg="1"/>
      <p:bldP spid="41" grpId="0"/>
      <p:bldP spid="42" grpId="0" animBg="1"/>
      <p:bldP spid="43" grpId="0"/>
      <p:bldP spid="44" grpId="0"/>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511430" y="1255938"/>
            <a:ext cx="562069" cy="956079"/>
          </a:xfrm>
          <a:prstGeom prst="rect">
            <a:avLst/>
          </a:prstGeom>
        </p:spPr>
      </p:pic>
      <p:sp>
        <p:nvSpPr>
          <p:cNvPr id="3" name="文本框 2"/>
          <p:cNvSpPr txBox="1"/>
          <p:nvPr/>
        </p:nvSpPr>
        <p:spPr>
          <a:xfrm>
            <a:off x="1253852" y="1007729"/>
            <a:ext cx="1077224" cy="276999"/>
          </a:xfrm>
          <a:prstGeom prst="rect">
            <a:avLst/>
          </a:prstGeom>
          <a:noFill/>
        </p:spPr>
        <p:txBody>
          <a:bodyPr wrap="square" rtlCol="0">
            <a:spAutoFit/>
          </a:bodyPr>
          <a:lstStyle/>
          <a:p>
            <a:r>
              <a:rPr lang="zh-CN" altLang="en-US" sz="1200" b="1" dirty="0" smtClean="0">
                <a:solidFill>
                  <a:srgbClr val="5B9BD5"/>
                </a:solidFill>
                <a:latin typeface="微软雅黑" panose="020B0503020204020204" pitchFamily="34" charset="-122"/>
                <a:ea typeface="微软雅黑" panose="020B0503020204020204" pitchFamily="34" charset="-122"/>
              </a:rPr>
              <a:t>源端</a:t>
            </a:r>
            <a:r>
              <a:rPr lang="en-US" altLang="zh-CN" sz="1200" b="1" dirty="0" smtClean="0">
                <a:solidFill>
                  <a:srgbClr val="5B9BD5"/>
                </a:solidFill>
                <a:latin typeface="微软雅黑" panose="020B0503020204020204" pitchFamily="34" charset="-122"/>
                <a:ea typeface="微软雅黑" panose="020B0503020204020204" pitchFamily="34" charset="-122"/>
              </a:rPr>
              <a:t>SERVER</a:t>
            </a:r>
            <a:endParaRPr lang="zh-CN" altLang="en-US" sz="1200" b="1" dirty="0">
              <a:solidFill>
                <a:srgbClr val="5B9BD5"/>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a:stretch>
            <a:fillRect/>
          </a:stretch>
        </p:blipFill>
        <p:spPr>
          <a:xfrm>
            <a:off x="4015588" y="1255938"/>
            <a:ext cx="595048" cy="956079"/>
          </a:xfrm>
          <a:prstGeom prst="rect">
            <a:avLst/>
          </a:prstGeom>
        </p:spPr>
      </p:pic>
      <p:sp>
        <p:nvSpPr>
          <p:cNvPr id="6" name="文本框 5"/>
          <p:cNvSpPr txBox="1"/>
          <p:nvPr/>
        </p:nvSpPr>
        <p:spPr>
          <a:xfrm>
            <a:off x="3769533" y="1007729"/>
            <a:ext cx="1087157" cy="276999"/>
          </a:xfrm>
          <a:prstGeom prst="rect">
            <a:avLst/>
          </a:prstGeom>
          <a:noFill/>
        </p:spPr>
        <p:txBody>
          <a:bodyPr wrap="none" rtlCol="0">
            <a:spAutoFit/>
          </a:bodyPr>
          <a:lstStyle/>
          <a:p>
            <a:r>
              <a:rPr lang="zh-CN" altLang="en-US" sz="1200" b="1" dirty="0">
                <a:solidFill>
                  <a:srgbClr val="8E2B9C"/>
                </a:solidFill>
                <a:latin typeface="微软雅黑" panose="020B0503020204020204" pitchFamily="34" charset="-122"/>
                <a:ea typeface="微软雅黑" panose="020B0503020204020204" pitchFamily="34" charset="-122"/>
              </a:rPr>
              <a:t>备</a:t>
            </a:r>
            <a:r>
              <a:rPr lang="zh-CN" altLang="en-US" sz="1200" b="1" dirty="0" smtClean="0">
                <a:solidFill>
                  <a:srgbClr val="8E2B9C"/>
                </a:solidFill>
                <a:latin typeface="微软雅黑" panose="020B0503020204020204" pitchFamily="34" charset="-122"/>
                <a:ea typeface="微软雅黑" panose="020B0503020204020204" pitchFamily="34" charset="-122"/>
              </a:rPr>
              <a:t>端</a:t>
            </a:r>
            <a:r>
              <a:rPr lang="en-US" altLang="zh-CN" sz="1200" b="1" dirty="0" smtClean="0">
                <a:solidFill>
                  <a:srgbClr val="8E2B9C"/>
                </a:solidFill>
                <a:latin typeface="微软雅黑" panose="020B0503020204020204" pitchFamily="34" charset="-122"/>
                <a:ea typeface="微软雅黑" panose="020B0503020204020204" pitchFamily="34" charset="-122"/>
              </a:rPr>
              <a:t>SERVER</a:t>
            </a:r>
            <a:endParaRPr lang="zh-CN" altLang="en-US" sz="1200" b="1" dirty="0">
              <a:solidFill>
                <a:srgbClr val="8E2B9C"/>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2"/>
          <a:stretch>
            <a:fillRect/>
          </a:stretch>
        </p:blipFill>
        <p:spPr>
          <a:xfrm>
            <a:off x="7536604" y="1240911"/>
            <a:ext cx="562069" cy="956079"/>
          </a:xfrm>
          <a:prstGeom prst="rect">
            <a:avLst/>
          </a:prstGeom>
        </p:spPr>
      </p:pic>
      <p:sp>
        <p:nvSpPr>
          <p:cNvPr id="9" name="文本框 8"/>
          <p:cNvSpPr txBox="1"/>
          <p:nvPr/>
        </p:nvSpPr>
        <p:spPr>
          <a:xfrm>
            <a:off x="7279026" y="992702"/>
            <a:ext cx="1077224" cy="276999"/>
          </a:xfrm>
          <a:prstGeom prst="rect">
            <a:avLst/>
          </a:prstGeom>
          <a:noFill/>
        </p:spPr>
        <p:txBody>
          <a:bodyPr wrap="square" rtlCol="0">
            <a:spAutoFit/>
          </a:bodyPr>
          <a:lstStyle/>
          <a:p>
            <a:r>
              <a:rPr lang="zh-CN" altLang="en-US" sz="1200" b="1" dirty="0" smtClean="0">
                <a:solidFill>
                  <a:srgbClr val="5B9BD5"/>
                </a:solidFill>
                <a:latin typeface="微软雅黑" panose="020B0503020204020204" pitchFamily="34" charset="-122"/>
                <a:ea typeface="微软雅黑" panose="020B0503020204020204" pitchFamily="34" charset="-122"/>
              </a:rPr>
              <a:t>源端</a:t>
            </a:r>
            <a:r>
              <a:rPr lang="en-US" altLang="zh-CN" sz="1200" b="1" dirty="0" smtClean="0">
                <a:solidFill>
                  <a:srgbClr val="5B9BD5"/>
                </a:solidFill>
                <a:latin typeface="微软雅黑" panose="020B0503020204020204" pitchFamily="34" charset="-122"/>
                <a:ea typeface="微软雅黑" panose="020B0503020204020204" pitchFamily="34" charset="-122"/>
              </a:rPr>
              <a:t>SERVER</a:t>
            </a:r>
            <a:endParaRPr lang="zh-CN" altLang="en-US" sz="1200" b="1" dirty="0">
              <a:solidFill>
                <a:srgbClr val="5B9BD5"/>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a:stretch>
            <a:fillRect/>
          </a:stretch>
        </p:blipFill>
        <p:spPr>
          <a:xfrm>
            <a:off x="10040762" y="1240911"/>
            <a:ext cx="595048" cy="956079"/>
          </a:xfrm>
          <a:prstGeom prst="rect">
            <a:avLst/>
          </a:prstGeom>
        </p:spPr>
      </p:pic>
      <p:sp>
        <p:nvSpPr>
          <p:cNvPr id="11" name="文本框 10"/>
          <p:cNvSpPr txBox="1"/>
          <p:nvPr/>
        </p:nvSpPr>
        <p:spPr>
          <a:xfrm>
            <a:off x="9794707" y="992702"/>
            <a:ext cx="1087157" cy="276999"/>
          </a:xfrm>
          <a:prstGeom prst="rect">
            <a:avLst/>
          </a:prstGeom>
          <a:noFill/>
        </p:spPr>
        <p:txBody>
          <a:bodyPr wrap="none" rtlCol="0">
            <a:spAutoFit/>
          </a:bodyPr>
          <a:lstStyle/>
          <a:p>
            <a:r>
              <a:rPr lang="zh-CN" altLang="en-US" sz="1200" b="1" dirty="0">
                <a:solidFill>
                  <a:srgbClr val="8E2B9C"/>
                </a:solidFill>
                <a:latin typeface="微软雅黑" panose="020B0503020204020204" pitchFamily="34" charset="-122"/>
                <a:ea typeface="微软雅黑" panose="020B0503020204020204" pitchFamily="34" charset="-122"/>
              </a:rPr>
              <a:t>备</a:t>
            </a:r>
            <a:r>
              <a:rPr lang="zh-CN" altLang="en-US" sz="1200" b="1" dirty="0" smtClean="0">
                <a:solidFill>
                  <a:srgbClr val="8E2B9C"/>
                </a:solidFill>
                <a:latin typeface="微软雅黑" panose="020B0503020204020204" pitchFamily="34" charset="-122"/>
                <a:ea typeface="微软雅黑" panose="020B0503020204020204" pitchFamily="34" charset="-122"/>
              </a:rPr>
              <a:t>端</a:t>
            </a:r>
            <a:r>
              <a:rPr lang="en-US" altLang="zh-CN" sz="1200" b="1" dirty="0" smtClean="0">
                <a:solidFill>
                  <a:srgbClr val="8E2B9C"/>
                </a:solidFill>
                <a:latin typeface="微软雅黑" panose="020B0503020204020204" pitchFamily="34" charset="-122"/>
                <a:ea typeface="微软雅黑" panose="020B0503020204020204" pitchFamily="34" charset="-122"/>
              </a:rPr>
              <a:t>SERVER</a:t>
            </a:r>
            <a:endParaRPr lang="zh-CN" altLang="en-US" sz="1200" b="1" dirty="0">
              <a:solidFill>
                <a:srgbClr val="8E2B9C"/>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stretch>
            <a:fillRect/>
          </a:stretch>
        </p:blipFill>
        <p:spPr>
          <a:xfrm>
            <a:off x="1483524" y="4100027"/>
            <a:ext cx="562069" cy="956079"/>
          </a:xfrm>
          <a:prstGeom prst="rect">
            <a:avLst/>
          </a:prstGeom>
        </p:spPr>
      </p:pic>
      <p:sp>
        <p:nvSpPr>
          <p:cNvPr id="13" name="文本框 12"/>
          <p:cNvSpPr txBox="1"/>
          <p:nvPr/>
        </p:nvSpPr>
        <p:spPr>
          <a:xfrm>
            <a:off x="1225946" y="3851818"/>
            <a:ext cx="1077224" cy="276999"/>
          </a:xfrm>
          <a:prstGeom prst="rect">
            <a:avLst/>
          </a:prstGeom>
          <a:noFill/>
        </p:spPr>
        <p:txBody>
          <a:bodyPr wrap="square" rtlCol="0">
            <a:spAutoFit/>
          </a:bodyPr>
          <a:lstStyle/>
          <a:p>
            <a:r>
              <a:rPr lang="zh-CN" altLang="en-US" sz="1200" b="1" dirty="0" smtClean="0">
                <a:solidFill>
                  <a:srgbClr val="5B9BD5"/>
                </a:solidFill>
                <a:latin typeface="微软雅黑" panose="020B0503020204020204" pitchFamily="34" charset="-122"/>
                <a:ea typeface="微软雅黑" panose="020B0503020204020204" pitchFamily="34" charset="-122"/>
              </a:rPr>
              <a:t>源端</a:t>
            </a:r>
            <a:r>
              <a:rPr lang="en-US" altLang="zh-CN" sz="1200" b="1" dirty="0" smtClean="0">
                <a:solidFill>
                  <a:srgbClr val="5B9BD5"/>
                </a:solidFill>
                <a:latin typeface="微软雅黑" panose="020B0503020204020204" pitchFamily="34" charset="-122"/>
                <a:ea typeface="微软雅黑" panose="020B0503020204020204" pitchFamily="34" charset="-122"/>
              </a:rPr>
              <a:t>SERVER</a:t>
            </a:r>
            <a:endParaRPr lang="zh-CN" altLang="en-US" sz="1200" b="1" dirty="0">
              <a:solidFill>
                <a:srgbClr val="5B9BD5"/>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3"/>
          <a:stretch>
            <a:fillRect/>
          </a:stretch>
        </p:blipFill>
        <p:spPr>
          <a:xfrm>
            <a:off x="3987682" y="4100027"/>
            <a:ext cx="595048" cy="956079"/>
          </a:xfrm>
          <a:prstGeom prst="rect">
            <a:avLst/>
          </a:prstGeom>
        </p:spPr>
      </p:pic>
      <p:sp>
        <p:nvSpPr>
          <p:cNvPr id="15" name="文本框 14"/>
          <p:cNvSpPr txBox="1"/>
          <p:nvPr/>
        </p:nvSpPr>
        <p:spPr>
          <a:xfrm>
            <a:off x="3741627" y="3851818"/>
            <a:ext cx="1087157" cy="276999"/>
          </a:xfrm>
          <a:prstGeom prst="rect">
            <a:avLst/>
          </a:prstGeom>
          <a:noFill/>
        </p:spPr>
        <p:txBody>
          <a:bodyPr wrap="none" rtlCol="0">
            <a:spAutoFit/>
          </a:bodyPr>
          <a:lstStyle/>
          <a:p>
            <a:r>
              <a:rPr lang="zh-CN" altLang="en-US" sz="1200" b="1" dirty="0">
                <a:solidFill>
                  <a:srgbClr val="8E2B9C"/>
                </a:solidFill>
                <a:latin typeface="微软雅黑" panose="020B0503020204020204" pitchFamily="34" charset="-122"/>
                <a:ea typeface="微软雅黑" panose="020B0503020204020204" pitchFamily="34" charset="-122"/>
              </a:rPr>
              <a:t>备</a:t>
            </a:r>
            <a:r>
              <a:rPr lang="zh-CN" altLang="en-US" sz="1200" b="1" dirty="0" smtClean="0">
                <a:solidFill>
                  <a:srgbClr val="8E2B9C"/>
                </a:solidFill>
                <a:latin typeface="微软雅黑" panose="020B0503020204020204" pitchFamily="34" charset="-122"/>
                <a:ea typeface="微软雅黑" panose="020B0503020204020204" pitchFamily="34" charset="-122"/>
              </a:rPr>
              <a:t>端</a:t>
            </a:r>
            <a:r>
              <a:rPr lang="en-US" altLang="zh-CN" sz="1200" b="1" dirty="0" smtClean="0">
                <a:solidFill>
                  <a:srgbClr val="8E2B9C"/>
                </a:solidFill>
                <a:latin typeface="微软雅黑" panose="020B0503020204020204" pitchFamily="34" charset="-122"/>
                <a:ea typeface="微软雅黑" panose="020B0503020204020204" pitchFamily="34" charset="-122"/>
              </a:rPr>
              <a:t>SERVER</a:t>
            </a:r>
            <a:endParaRPr lang="zh-CN" altLang="en-US" sz="1200" b="1" dirty="0">
              <a:solidFill>
                <a:srgbClr val="8E2B9C"/>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2"/>
          <a:stretch>
            <a:fillRect/>
          </a:stretch>
        </p:blipFill>
        <p:spPr>
          <a:xfrm>
            <a:off x="7510848" y="4112900"/>
            <a:ext cx="562069" cy="956079"/>
          </a:xfrm>
          <a:prstGeom prst="rect">
            <a:avLst/>
          </a:prstGeom>
        </p:spPr>
      </p:pic>
      <p:sp>
        <p:nvSpPr>
          <p:cNvPr id="17" name="文本框 16"/>
          <p:cNvSpPr txBox="1"/>
          <p:nvPr/>
        </p:nvSpPr>
        <p:spPr>
          <a:xfrm>
            <a:off x="7253270" y="3864691"/>
            <a:ext cx="1077224" cy="276999"/>
          </a:xfrm>
          <a:prstGeom prst="rect">
            <a:avLst/>
          </a:prstGeom>
          <a:noFill/>
        </p:spPr>
        <p:txBody>
          <a:bodyPr wrap="square" rtlCol="0">
            <a:spAutoFit/>
          </a:bodyPr>
          <a:lstStyle/>
          <a:p>
            <a:r>
              <a:rPr lang="zh-CN" altLang="en-US" sz="1200" b="1" dirty="0" smtClean="0">
                <a:solidFill>
                  <a:srgbClr val="5B9BD5"/>
                </a:solidFill>
                <a:latin typeface="微软雅黑" panose="020B0503020204020204" pitchFamily="34" charset="-122"/>
                <a:ea typeface="微软雅黑" panose="020B0503020204020204" pitchFamily="34" charset="-122"/>
              </a:rPr>
              <a:t>源端</a:t>
            </a:r>
            <a:r>
              <a:rPr lang="en-US" altLang="zh-CN" sz="1200" b="1" dirty="0" smtClean="0">
                <a:solidFill>
                  <a:srgbClr val="5B9BD5"/>
                </a:solidFill>
                <a:latin typeface="微软雅黑" panose="020B0503020204020204" pitchFamily="34" charset="-122"/>
                <a:ea typeface="微软雅黑" panose="020B0503020204020204" pitchFamily="34" charset="-122"/>
              </a:rPr>
              <a:t>SERVER</a:t>
            </a:r>
            <a:endParaRPr lang="zh-CN" altLang="en-US" sz="1200" b="1" dirty="0">
              <a:solidFill>
                <a:srgbClr val="5B9BD5"/>
              </a:solidFill>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a:blip r:embed="rId3"/>
          <a:stretch>
            <a:fillRect/>
          </a:stretch>
        </p:blipFill>
        <p:spPr>
          <a:xfrm>
            <a:off x="10015006" y="4112900"/>
            <a:ext cx="595048" cy="956079"/>
          </a:xfrm>
          <a:prstGeom prst="rect">
            <a:avLst/>
          </a:prstGeom>
        </p:spPr>
      </p:pic>
      <p:sp>
        <p:nvSpPr>
          <p:cNvPr id="19" name="文本框 18"/>
          <p:cNvSpPr txBox="1"/>
          <p:nvPr/>
        </p:nvSpPr>
        <p:spPr>
          <a:xfrm>
            <a:off x="9768951" y="3864691"/>
            <a:ext cx="1087157" cy="276999"/>
          </a:xfrm>
          <a:prstGeom prst="rect">
            <a:avLst/>
          </a:prstGeom>
          <a:noFill/>
        </p:spPr>
        <p:txBody>
          <a:bodyPr wrap="none" rtlCol="0">
            <a:spAutoFit/>
          </a:bodyPr>
          <a:lstStyle/>
          <a:p>
            <a:r>
              <a:rPr lang="zh-CN" altLang="en-US" sz="1200" b="1" dirty="0">
                <a:solidFill>
                  <a:srgbClr val="8E2B9C"/>
                </a:solidFill>
                <a:latin typeface="微软雅黑" panose="020B0503020204020204" pitchFamily="34" charset="-122"/>
                <a:ea typeface="微软雅黑" panose="020B0503020204020204" pitchFamily="34" charset="-122"/>
              </a:rPr>
              <a:t>备</a:t>
            </a:r>
            <a:r>
              <a:rPr lang="zh-CN" altLang="en-US" sz="1200" b="1" dirty="0" smtClean="0">
                <a:solidFill>
                  <a:srgbClr val="8E2B9C"/>
                </a:solidFill>
                <a:latin typeface="微软雅黑" panose="020B0503020204020204" pitchFamily="34" charset="-122"/>
                <a:ea typeface="微软雅黑" panose="020B0503020204020204" pitchFamily="34" charset="-122"/>
              </a:rPr>
              <a:t>端</a:t>
            </a:r>
            <a:r>
              <a:rPr lang="en-US" altLang="zh-CN" sz="1200" b="1" dirty="0" smtClean="0">
                <a:solidFill>
                  <a:srgbClr val="8E2B9C"/>
                </a:solidFill>
                <a:latin typeface="微软雅黑" panose="020B0503020204020204" pitchFamily="34" charset="-122"/>
                <a:ea typeface="微软雅黑" panose="020B0503020204020204" pitchFamily="34" charset="-122"/>
              </a:rPr>
              <a:t>SERVER</a:t>
            </a:r>
            <a:endParaRPr lang="zh-CN" altLang="en-US" sz="1200" b="1" dirty="0">
              <a:solidFill>
                <a:srgbClr val="8E2B9C"/>
              </a:solidFill>
              <a:latin typeface="微软雅黑" panose="020B0503020204020204" pitchFamily="34" charset="-122"/>
              <a:ea typeface="微软雅黑" panose="020B0503020204020204" pitchFamily="34" charset="-122"/>
            </a:endParaRPr>
          </a:p>
        </p:txBody>
      </p:sp>
      <p:sp>
        <p:nvSpPr>
          <p:cNvPr id="20" name="矩形 19"/>
          <p:cNvSpPr/>
          <p:nvPr/>
        </p:nvSpPr>
        <p:spPr>
          <a:xfrm>
            <a:off x="2202287" y="1680051"/>
            <a:ext cx="1687134"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柱形 20"/>
          <p:cNvSpPr/>
          <p:nvPr/>
        </p:nvSpPr>
        <p:spPr>
          <a:xfrm>
            <a:off x="1150820" y="1712891"/>
            <a:ext cx="360610" cy="489398"/>
          </a:xfrm>
          <a:prstGeom prst="ca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2"/>
              </a:solidFill>
            </a:endParaRPr>
          </a:p>
        </p:txBody>
      </p:sp>
      <p:sp>
        <p:nvSpPr>
          <p:cNvPr id="23" name="矩形 22"/>
          <p:cNvSpPr/>
          <p:nvPr/>
        </p:nvSpPr>
        <p:spPr>
          <a:xfrm>
            <a:off x="8230601" y="1680050"/>
            <a:ext cx="1687134"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7175994" y="1664272"/>
            <a:ext cx="373489" cy="532718"/>
            <a:chOff x="7175994" y="1664272"/>
            <a:chExt cx="373489" cy="532718"/>
          </a:xfrm>
        </p:grpSpPr>
        <p:sp>
          <p:nvSpPr>
            <p:cNvPr id="24" name="圆柱形 23"/>
            <p:cNvSpPr/>
            <p:nvPr/>
          </p:nvSpPr>
          <p:spPr>
            <a:xfrm>
              <a:off x="7175994" y="1664272"/>
              <a:ext cx="360610" cy="489398"/>
            </a:xfrm>
            <a:prstGeom prst="ca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2"/>
                </a:solidFill>
              </a:endParaRPr>
            </a:p>
          </p:txBody>
        </p:sp>
        <p:sp>
          <p:nvSpPr>
            <p:cNvPr id="25" name="圆柱形 24"/>
            <p:cNvSpPr/>
            <p:nvPr/>
          </p:nvSpPr>
          <p:spPr>
            <a:xfrm>
              <a:off x="7175994" y="1954446"/>
              <a:ext cx="373489" cy="242544"/>
            </a:xfrm>
            <a:prstGeom prst="can">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2"/>
                </a:solidFill>
              </a:endParaRPr>
            </a:p>
          </p:txBody>
        </p:sp>
      </p:grpSp>
      <p:sp>
        <p:nvSpPr>
          <p:cNvPr id="26" name="十字形 25"/>
          <p:cNvSpPr/>
          <p:nvPr/>
        </p:nvSpPr>
        <p:spPr>
          <a:xfrm rot="2726840" flipH="1">
            <a:off x="8882049" y="1502411"/>
            <a:ext cx="375337" cy="400998"/>
          </a:xfrm>
          <a:prstGeom prst="plus">
            <a:avLst>
              <a:gd name="adj" fmla="val 373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柱形 27"/>
          <p:cNvSpPr/>
          <p:nvPr/>
        </p:nvSpPr>
        <p:spPr>
          <a:xfrm>
            <a:off x="1111421" y="4507606"/>
            <a:ext cx="373489" cy="542271"/>
          </a:xfrm>
          <a:prstGeom prst="can">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2"/>
              </a:solidFill>
            </a:endParaRPr>
          </a:p>
        </p:txBody>
      </p:sp>
      <p:sp>
        <p:nvSpPr>
          <p:cNvPr id="29" name="矩形 28"/>
          <p:cNvSpPr/>
          <p:nvPr/>
        </p:nvSpPr>
        <p:spPr>
          <a:xfrm>
            <a:off x="2171759" y="4507606"/>
            <a:ext cx="1687134"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230601" y="4513578"/>
            <a:ext cx="1687134"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柱形 31"/>
          <p:cNvSpPr/>
          <p:nvPr/>
        </p:nvSpPr>
        <p:spPr>
          <a:xfrm>
            <a:off x="7154840" y="4560163"/>
            <a:ext cx="360610" cy="489398"/>
          </a:xfrm>
          <a:prstGeom prst="ca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2"/>
              </a:solidFill>
            </a:endParaRPr>
          </a:p>
        </p:txBody>
      </p:sp>
      <p:sp>
        <p:nvSpPr>
          <p:cNvPr id="33" name="右箭头 32"/>
          <p:cNvSpPr/>
          <p:nvPr/>
        </p:nvSpPr>
        <p:spPr>
          <a:xfrm>
            <a:off x="2728441" y="1597735"/>
            <a:ext cx="632205" cy="230312"/>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右箭头 33"/>
          <p:cNvSpPr/>
          <p:nvPr/>
        </p:nvSpPr>
        <p:spPr>
          <a:xfrm>
            <a:off x="8727399" y="4415309"/>
            <a:ext cx="632205" cy="230312"/>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298166" y="2640169"/>
            <a:ext cx="3284564" cy="923330"/>
          </a:xfrm>
          <a:prstGeom prst="rect">
            <a:avLst/>
          </a:prstGeom>
          <a:noFill/>
        </p:spPr>
        <p:txBody>
          <a:bodyPr wrap="square" rtlCol="0">
            <a:spAutoFit/>
          </a:bodyPr>
          <a:lstStyle/>
          <a:p>
            <a:r>
              <a:rPr lang="en-US" altLang="zh-CN" dirty="0" smtClean="0">
                <a:solidFill>
                  <a:srgbClr val="069396"/>
                </a:solidFill>
                <a:latin typeface="微软雅黑" panose="020B0503020204020204" pitchFamily="34" charset="-122"/>
                <a:ea typeface="微软雅黑" panose="020B0503020204020204" pitchFamily="34" charset="-122"/>
              </a:rPr>
              <a:t>T1:</a:t>
            </a:r>
            <a:r>
              <a:rPr lang="zh-CN" altLang="en-US" dirty="0" smtClean="0">
                <a:solidFill>
                  <a:srgbClr val="069396"/>
                </a:solidFill>
                <a:latin typeface="微软雅黑" panose="020B0503020204020204" pitchFamily="34" charset="-122"/>
                <a:ea typeface="微软雅黑" panose="020B0503020204020204" pitchFamily="34" charset="-122"/>
              </a:rPr>
              <a:t>源端与备端之间网络正常，增量数据正常传输，源端缓存池无数据</a:t>
            </a:r>
            <a:endParaRPr lang="zh-CN" altLang="en-US" dirty="0">
              <a:solidFill>
                <a:srgbClr val="069396"/>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417437" y="2640169"/>
            <a:ext cx="3284564" cy="923330"/>
          </a:xfrm>
          <a:prstGeom prst="rect">
            <a:avLst/>
          </a:prstGeom>
          <a:noFill/>
        </p:spPr>
        <p:txBody>
          <a:bodyPr wrap="square" rtlCol="0">
            <a:spAutoFit/>
          </a:bodyPr>
          <a:lstStyle/>
          <a:p>
            <a:r>
              <a:rPr lang="en-US" altLang="zh-CN" dirty="0" smtClean="0">
                <a:solidFill>
                  <a:srgbClr val="069396"/>
                </a:solidFill>
                <a:latin typeface="微软雅黑" panose="020B0503020204020204" pitchFamily="34" charset="-122"/>
                <a:ea typeface="微软雅黑" panose="020B0503020204020204" pitchFamily="34" charset="-122"/>
              </a:rPr>
              <a:t>T2:</a:t>
            </a:r>
            <a:r>
              <a:rPr lang="zh-CN" altLang="en-US" dirty="0" smtClean="0">
                <a:solidFill>
                  <a:srgbClr val="069396"/>
                </a:solidFill>
                <a:latin typeface="微软雅黑" panose="020B0503020204020204" pitchFamily="34" charset="-122"/>
                <a:ea typeface="微软雅黑" panose="020B0503020204020204" pitchFamily="34" charset="-122"/>
              </a:rPr>
              <a:t>源端与备端之间网络延宕，增量数据无法正常传输，源端缓存池即刻启动缓存增量数据</a:t>
            </a:r>
            <a:endParaRPr lang="zh-CN" altLang="en-US" dirty="0">
              <a:solidFill>
                <a:srgbClr val="069396"/>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270260" y="5458497"/>
            <a:ext cx="3284564" cy="923330"/>
          </a:xfrm>
          <a:prstGeom prst="rect">
            <a:avLst/>
          </a:prstGeom>
          <a:noFill/>
        </p:spPr>
        <p:txBody>
          <a:bodyPr wrap="square" rtlCol="0">
            <a:spAutoFit/>
          </a:bodyPr>
          <a:lstStyle/>
          <a:p>
            <a:r>
              <a:rPr lang="en-US" altLang="zh-CN" dirty="0" smtClean="0">
                <a:solidFill>
                  <a:srgbClr val="069396"/>
                </a:solidFill>
                <a:latin typeface="微软雅黑" panose="020B0503020204020204" pitchFamily="34" charset="-122"/>
                <a:ea typeface="微软雅黑" panose="020B0503020204020204" pitchFamily="34" charset="-122"/>
              </a:rPr>
              <a:t>T3:</a:t>
            </a:r>
            <a:r>
              <a:rPr lang="zh-CN" altLang="en-US" dirty="0" smtClean="0">
                <a:solidFill>
                  <a:srgbClr val="069396"/>
                </a:solidFill>
                <a:latin typeface="微软雅黑" panose="020B0503020204020204" pitchFamily="34" charset="-122"/>
                <a:ea typeface="微软雅黑" panose="020B0503020204020204" pitchFamily="34" charset="-122"/>
              </a:rPr>
              <a:t>数据传输失败，发送网络修复请求，同时缓存池继续缓存增量数据</a:t>
            </a:r>
            <a:endParaRPr lang="zh-CN" altLang="en-US" dirty="0">
              <a:solidFill>
                <a:srgbClr val="069396"/>
              </a:solidFill>
              <a:latin typeface="微软雅黑" panose="020B0503020204020204" pitchFamily="34" charset="-122"/>
              <a:ea typeface="微软雅黑" panose="020B0503020204020204" pitchFamily="34" charset="-122"/>
            </a:endParaRPr>
          </a:p>
        </p:txBody>
      </p:sp>
      <p:sp>
        <p:nvSpPr>
          <p:cNvPr id="39" name="矩形标注 38"/>
          <p:cNvSpPr/>
          <p:nvPr/>
        </p:nvSpPr>
        <p:spPr>
          <a:xfrm>
            <a:off x="2394677" y="3954439"/>
            <a:ext cx="823469" cy="331029"/>
          </a:xfrm>
          <a:prstGeom prst="wedgeRectCallout">
            <a:avLst>
              <a:gd name="adj1" fmla="val -20833"/>
              <a:gd name="adj2" fmla="val 1048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solidFill>
                  <a:srgbClr val="C00000"/>
                </a:solidFill>
                <a:latin typeface="微软雅黑" panose="020B0503020204020204" pitchFamily="34" charset="-122"/>
                <a:ea typeface="微软雅黑" panose="020B0503020204020204" pitchFamily="34" charset="-122"/>
              </a:rPr>
              <a:t>修复请求</a:t>
            </a:r>
            <a:endParaRPr lang="zh-CN" altLang="en-US" sz="1000" dirty="0">
              <a:solidFill>
                <a:srgbClr val="C00000"/>
              </a:solidFill>
              <a:latin typeface="微软雅黑" panose="020B0503020204020204" pitchFamily="34" charset="-122"/>
              <a:ea typeface="微软雅黑" panose="020B0503020204020204" pitchFamily="34" charset="-122"/>
            </a:endParaRPr>
          </a:p>
        </p:txBody>
      </p:sp>
      <p:sp>
        <p:nvSpPr>
          <p:cNvPr id="40" name="十字形 39"/>
          <p:cNvSpPr/>
          <p:nvPr/>
        </p:nvSpPr>
        <p:spPr>
          <a:xfrm rot="2726840" flipH="1">
            <a:off x="2815154" y="4303845"/>
            <a:ext cx="375337" cy="400998"/>
          </a:xfrm>
          <a:prstGeom prst="plus">
            <a:avLst>
              <a:gd name="adj" fmla="val 3732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7401219" y="5440867"/>
            <a:ext cx="3284564" cy="923330"/>
          </a:xfrm>
          <a:prstGeom prst="rect">
            <a:avLst/>
          </a:prstGeom>
          <a:noFill/>
        </p:spPr>
        <p:txBody>
          <a:bodyPr wrap="square" rtlCol="0">
            <a:spAutoFit/>
          </a:bodyPr>
          <a:lstStyle/>
          <a:p>
            <a:r>
              <a:rPr lang="en-US" altLang="zh-CN" dirty="0" smtClean="0">
                <a:solidFill>
                  <a:srgbClr val="069396"/>
                </a:solidFill>
                <a:latin typeface="微软雅黑" panose="020B0503020204020204" pitchFamily="34" charset="-122"/>
                <a:ea typeface="微软雅黑" panose="020B0503020204020204" pitchFamily="34" charset="-122"/>
              </a:rPr>
              <a:t>T4:</a:t>
            </a:r>
            <a:r>
              <a:rPr lang="zh-CN" altLang="en-US" dirty="0" smtClean="0">
                <a:solidFill>
                  <a:srgbClr val="069396"/>
                </a:solidFill>
                <a:latin typeface="微软雅黑" panose="020B0503020204020204" pitchFamily="34" charset="-122"/>
                <a:ea typeface="微软雅黑" panose="020B0503020204020204" pitchFamily="34" charset="-122"/>
              </a:rPr>
              <a:t>网络修复，缓存增量数据继续传输，灾备任务不中止，实现断点续传</a:t>
            </a:r>
            <a:endParaRPr lang="zh-CN" altLang="en-US" dirty="0">
              <a:solidFill>
                <a:srgbClr val="069396"/>
              </a:solidFill>
              <a:latin typeface="微软雅黑" panose="020B0503020204020204" pitchFamily="34" charset="-122"/>
              <a:ea typeface="微软雅黑" panose="020B0503020204020204" pitchFamily="34" charset="-122"/>
            </a:endParaRPr>
          </a:p>
        </p:txBody>
      </p:sp>
      <p:sp>
        <p:nvSpPr>
          <p:cNvPr id="42" name="Title 1"/>
          <p:cNvSpPr txBox="1">
            <a:spLocks/>
          </p:cNvSpPr>
          <p:nvPr/>
        </p:nvSpPr>
        <p:spPr>
          <a:xfrm>
            <a:off x="5506" y="160233"/>
            <a:ext cx="6313303"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网络断点续传</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5892085" y="773564"/>
            <a:ext cx="0" cy="5923450"/>
          </a:xfrm>
          <a:prstGeom prst="line">
            <a:avLst/>
          </a:prstGeom>
          <a:ln>
            <a:solidFill>
              <a:srgbClr val="069396"/>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50761" y="3735289"/>
            <a:ext cx="10882647" cy="0"/>
          </a:xfrm>
          <a:prstGeom prst="line">
            <a:avLst/>
          </a:prstGeom>
          <a:ln>
            <a:solidFill>
              <a:srgbClr val="06939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7230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ppt_x"/>
                                          </p:val>
                                        </p:tav>
                                        <p:tav tm="100000">
                                          <p:val>
                                            <p:strVal val="#ppt_x"/>
                                          </p:val>
                                        </p:tav>
                                      </p:tavLst>
                                    </p:anim>
                                    <p:anim calcmode="lin" valueType="num">
                                      <p:cBhvr additive="base">
                                        <p:cTn id="58" dur="500" fill="hold"/>
                                        <p:tgtEl>
                                          <p:spTgt spid="10"/>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fade">
                                      <p:cBhvr>
                                        <p:cTn id="74" dur="500"/>
                                        <p:tgtEl>
                                          <p:spTgt spid="43"/>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additive="base">
                                        <p:cTn id="79" dur="500" fill="hold"/>
                                        <p:tgtEl>
                                          <p:spTgt spid="37"/>
                                        </p:tgtEl>
                                        <p:attrNameLst>
                                          <p:attrName>ppt_x</p:attrName>
                                        </p:attrNameLst>
                                      </p:cBhvr>
                                      <p:tavLst>
                                        <p:tav tm="0">
                                          <p:val>
                                            <p:strVal val="#ppt_x"/>
                                          </p:val>
                                        </p:tav>
                                        <p:tav tm="100000">
                                          <p:val>
                                            <p:strVal val="#ppt_x"/>
                                          </p:val>
                                        </p:tav>
                                      </p:tavLst>
                                    </p:anim>
                                    <p:anim calcmode="lin" valueType="num">
                                      <p:cBhvr additive="base">
                                        <p:cTn id="80"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additive="base">
                                        <p:cTn id="85" dur="500" fill="hold"/>
                                        <p:tgtEl>
                                          <p:spTgt spid="13"/>
                                        </p:tgtEl>
                                        <p:attrNameLst>
                                          <p:attrName>ppt_x</p:attrName>
                                        </p:attrNameLst>
                                      </p:cBhvr>
                                      <p:tavLst>
                                        <p:tav tm="0">
                                          <p:val>
                                            <p:strVal val="#ppt_x"/>
                                          </p:val>
                                        </p:tav>
                                        <p:tav tm="100000">
                                          <p:val>
                                            <p:strVal val="#ppt_x"/>
                                          </p:val>
                                        </p:tav>
                                      </p:tavLst>
                                    </p:anim>
                                    <p:anim calcmode="lin" valueType="num">
                                      <p:cBhvr additive="base">
                                        <p:cTn id="86" dur="500" fill="hold"/>
                                        <p:tgtEl>
                                          <p:spTgt spid="13"/>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additive="base">
                                        <p:cTn id="89" dur="500" fill="hold"/>
                                        <p:tgtEl>
                                          <p:spTgt spid="12"/>
                                        </p:tgtEl>
                                        <p:attrNameLst>
                                          <p:attrName>ppt_x</p:attrName>
                                        </p:attrNameLst>
                                      </p:cBhvr>
                                      <p:tavLst>
                                        <p:tav tm="0">
                                          <p:val>
                                            <p:strVal val="#ppt_x"/>
                                          </p:val>
                                        </p:tav>
                                        <p:tav tm="100000">
                                          <p:val>
                                            <p:strVal val="#ppt_x"/>
                                          </p:val>
                                        </p:tav>
                                      </p:tavLst>
                                    </p:anim>
                                    <p:anim calcmode="lin" valueType="num">
                                      <p:cBhvr additive="base">
                                        <p:cTn id="90" dur="500" fill="hold"/>
                                        <p:tgtEl>
                                          <p:spTgt spid="12"/>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14"/>
                                        </p:tgtEl>
                                        <p:attrNameLst>
                                          <p:attrName>style.visibility</p:attrName>
                                        </p:attrNameLst>
                                      </p:cBhvr>
                                      <p:to>
                                        <p:strVal val="visible"/>
                                      </p:to>
                                    </p:set>
                                    <p:anim calcmode="lin" valueType="num">
                                      <p:cBhvr additive="base">
                                        <p:cTn id="93" dur="500" fill="hold"/>
                                        <p:tgtEl>
                                          <p:spTgt spid="14"/>
                                        </p:tgtEl>
                                        <p:attrNameLst>
                                          <p:attrName>ppt_x</p:attrName>
                                        </p:attrNameLst>
                                      </p:cBhvr>
                                      <p:tavLst>
                                        <p:tav tm="0">
                                          <p:val>
                                            <p:strVal val="#ppt_x"/>
                                          </p:val>
                                        </p:tav>
                                        <p:tav tm="100000">
                                          <p:val>
                                            <p:strVal val="#ppt_x"/>
                                          </p:val>
                                        </p:tav>
                                      </p:tavLst>
                                    </p:anim>
                                    <p:anim calcmode="lin" valueType="num">
                                      <p:cBhvr additive="base">
                                        <p:cTn id="94" dur="500" fill="hold"/>
                                        <p:tgtEl>
                                          <p:spTgt spid="14"/>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additive="base">
                                        <p:cTn id="97" dur="500" fill="hold"/>
                                        <p:tgtEl>
                                          <p:spTgt spid="15"/>
                                        </p:tgtEl>
                                        <p:attrNameLst>
                                          <p:attrName>ppt_x</p:attrName>
                                        </p:attrNameLst>
                                      </p:cBhvr>
                                      <p:tavLst>
                                        <p:tav tm="0">
                                          <p:val>
                                            <p:strVal val="#ppt_x"/>
                                          </p:val>
                                        </p:tav>
                                        <p:tav tm="100000">
                                          <p:val>
                                            <p:strVal val="#ppt_x"/>
                                          </p:val>
                                        </p:tav>
                                      </p:tavLst>
                                    </p:anim>
                                    <p:anim calcmode="lin" valueType="num">
                                      <p:cBhvr additive="base">
                                        <p:cTn id="98" dur="500" fill="hold"/>
                                        <p:tgtEl>
                                          <p:spTgt spid="15"/>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9"/>
                                        </p:tgtEl>
                                        <p:attrNameLst>
                                          <p:attrName>style.visibility</p:attrName>
                                        </p:attrNameLst>
                                      </p:cBhvr>
                                      <p:to>
                                        <p:strVal val="visible"/>
                                      </p:to>
                                    </p:set>
                                    <p:anim calcmode="lin" valueType="num">
                                      <p:cBhvr additive="base">
                                        <p:cTn id="101" dur="500" fill="hold"/>
                                        <p:tgtEl>
                                          <p:spTgt spid="29"/>
                                        </p:tgtEl>
                                        <p:attrNameLst>
                                          <p:attrName>ppt_x</p:attrName>
                                        </p:attrNameLst>
                                      </p:cBhvr>
                                      <p:tavLst>
                                        <p:tav tm="0">
                                          <p:val>
                                            <p:strVal val="#ppt_x"/>
                                          </p:val>
                                        </p:tav>
                                        <p:tav tm="100000">
                                          <p:val>
                                            <p:strVal val="#ppt_x"/>
                                          </p:val>
                                        </p:tav>
                                      </p:tavLst>
                                    </p:anim>
                                    <p:anim calcmode="lin" valueType="num">
                                      <p:cBhvr additive="base">
                                        <p:cTn id="102" dur="500" fill="hold"/>
                                        <p:tgtEl>
                                          <p:spTgt spid="29"/>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500" fill="hold"/>
                                        <p:tgtEl>
                                          <p:spTgt spid="40"/>
                                        </p:tgtEl>
                                        <p:attrNameLst>
                                          <p:attrName>ppt_x</p:attrName>
                                        </p:attrNameLst>
                                      </p:cBhvr>
                                      <p:tavLst>
                                        <p:tav tm="0">
                                          <p:val>
                                            <p:strVal val="#ppt_x"/>
                                          </p:val>
                                        </p:tav>
                                        <p:tav tm="100000">
                                          <p:val>
                                            <p:strVal val="#ppt_x"/>
                                          </p:val>
                                        </p:tav>
                                      </p:tavLst>
                                    </p:anim>
                                    <p:anim calcmode="lin" valueType="num">
                                      <p:cBhvr additive="base">
                                        <p:cTn id="10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16" presetClass="entr" presetSubtype="21" fill="hold" grpId="0" nodeType="click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barn(inVertical)">
                                      <p:cBhvr>
                                        <p:cTn id="111" dur="500"/>
                                        <p:tgtEl>
                                          <p:spTgt spid="39"/>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fade">
                                      <p:cBhvr>
                                        <p:cTn id="116" dur="500"/>
                                        <p:tgtEl>
                                          <p:spTgt spid="28"/>
                                        </p:tgtEl>
                                      </p:cBhvr>
                                    </p:animEffect>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38"/>
                                        </p:tgtEl>
                                        <p:attrNameLst>
                                          <p:attrName>style.visibility</p:attrName>
                                        </p:attrNameLst>
                                      </p:cBhvr>
                                      <p:to>
                                        <p:strVal val="visible"/>
                                      </p:to>
                                    </p:set>
                                    <p:anim calcmode="lin" valueType="num">
                                      <p:cBhvr additive="base">
                                        <p:cTn id="121" dur="500" fill="hold"/>
                                        <p:tgtEl>
                                          <p:spTgt spid="38"/>
                                        </p:tgtEl>
                                        <p:attrNameLst>
                                          <p:attrName>ppt_x</p:attrName>
                                        </p:attrNameLst>
                                      </p:cBhvr>
                                      <p:tavLst>
                                        <p:tav tm="0">
                                          <p:val>
                                            <p:strVal val="#ppt_x"/>
                                          </p:val>
                                        </p:tav>
                                        <p:tav tm="100000">
                                          <p:val>
                                            <p:strVal val="#ppt_x"/>
                                          </p:val>
                                        </p:tav>
                                      </p:tavLst>
                                    </p:anim>
                                    <p:anim calcmode="lin" valueType="num">
                                      <p:cBhvr additive="base">
                                        <p:cTn id="122"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nodeType="clickEffect">
                                  <p:stCondLst>
                                    <p:cond delay="0"/>
                                  </p:stCondLst>
                                  <p:childTnLst>
                                    <p:set>
                                      <p:cBhvr>
                                        <p:cTn id="126" dur="1" fill="hold">
                                          <p:stCondLst>
                                            <p:cond delay="0"/>
                                          </p:stCondLst>
                                        </p:cTn>
                                        <p:tgtEl>
                                          <p:spTgt spid="16"/>
                                        </p:tgtEl>
                                        <p:attrNameLst>
                                          <p:attrName>style.visibility</p:attrName>
                                        </p:attrNameLst>
                                      </p:cBhvr>
                                      <p:to>
                                        <p:strVal val="visible"/>
                                      </p:to>
                                    </p:set>
                                    <p:anim calcmode="lin" valueType="num">
                                      <p:cBhvr additive="base">
                                        <p:cTn id="127" dur="500" fill="hold"/>
                                        <p:tgtEl>
                                          <p:spTgt spid="16"/>
                                        </p:tgtEl>
                                        <p:attrNameLst>
                                          <p:attrName>ppt_x</p:attrName>
                                        </p:attrNameLst>
                                      </p:cBhvr>
                                      <p:tavLst>
                                        <p:tav tm="0">
                                          <p:val>
                                            <p:strVal val="#ppt_x"/>
                                          </p:val>
                                        </p:tav>
                                        <p:tav tm="100000">
                                          <p:val>
                                            <p:strVal val="#ppt_x"/>
                                          </p:val>
                                        </p:tav>
                                      </p:tavLst>
                                    </p:anim>
                                    <p:anim calcmode="lin" valueType="num">
                                      <p:cBhvr additive="base">
                                        <p:cTn id="128" dur="500" fill="hold"/>
                                        <p:tgtEl>
                                          <p:spTgt spid="16"/>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17"/>
                                        </p:tgtEl>
                                        <p:attrNameLst>
                                          <p:attrName>style.visibility</p:attrName>
                                        </p:attrNameLst>
                                      </p:cBhvr>
                                      <p:to>
                                        <p:strVal val="visible"/>
                                      </p:to>
                                    </p:set>
                                    <p:anim calcmode="lin" valueType="num">
                                      <p:cBhvr additive="base">
                                        <p:cTn id="131" dur="500" fill="hold"/>
                                        <p:tgtEl>
                                          <p:spTgt spid="17"/>
                                        </p:tgtEl>
                                        <p:attrNameLst>
                                          <p:attrName>ppt_x</p:attrName>
                                        </p:attrNameLst>
                                      </p:cBhvr>
                                      <p:tavLst>
                                        <p:tav tm="0">
                                          <p:val>
                                            <p:strVal val="#ppt_x"/>
                                          </p:val>
                                        </p:tav>
                                        <p:tav tm="100000">
                                          <p:val>
                                            <p:strVal val="#ppt_x"/>
                                          </p:val>
                                        </p:tav>
                                      </p:tavLst>
                                    </p:anim>
                                    <p:anim calcmode="lin" valueType="num">
                                      <p:cBhvr additive="base">
                                        <p:cTn id="132" dur="500" fill="hold"/>
                                        <p:tgtEl>
                                          <p:spTgt spid="17"/>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31"/>
                                        </p:tgtEl>
                                        <p:attrNameLst>
                                          <p:attrName>style.visibility</p:attrName>
                                        </p:attrNameLst>
                                      </p:cBhvr>
                                      <p:to>
                                        <p:strVal val="visible"/>
                                      </p:to>
                                    </p:set>
                                    <p:anim calcmode="lin" valueType="num">
                                      <p:cBhvr additive="base">
                                        <p:cTn id="135" dur="500" fill="hold"/>
                                        <p:tgtEl>
                                          <p:spTgt spid="31"/>
                                        </p:tgtEl>
                                        <p:attrNameLst>
                                          <p:attrName>ppt_x</p:attrName>
                                        </p:attrNameLst>
                                      </p:cBhvr>
                                      <p:tavLst>
                                        <p:tav tm="0">
                                          <p:val>
                                            <p:strVal val="#ppt_x"/>
                                          </p:val>
                                        </p:tav>
                                        <p:tav tm="100000">
                                          <p:val>
                                            <p:strVal val="#ppt_x"/>
                                          </p:val>
                                        </p:tav>
                                      </p:tavLst>
                                    </p:anim>
                                    <p:anim calcmode="lin" valueType="num">
                                      <p:cBhvr additive="base">
                                        <p:cTn id="136" dur="500" fill="hold"/>
                                        <p:tgtEl>
                                          <p:spTgt spid="31"/>
                                        </p:tgtEl>
                                        <p:attrNameLst>
                                          <p:attrName>ppt_y</p:attrName>
                                        </p:attrNameLst>
                                      </p:cBhvr>
                                      <p:tavLst>
                                        <p:tav tm="0">
                                          <p:val>
                                            <p:strVal val="1+#ppt_h/2"/>
                                          </p:val>
                                        </p:tav>
                                        <p:tav tm="100000">
                                          <p:val>
                                            <p:strVal val="#ppt_y"/>
                                          </p:val>
                                        </p:tav>
                                      </p:tavLst>
                                    </p:anim>
                                  </p:childTnLst>
                                </p:cTn>
                              </p:par>
                              <p:par>
                                <p:cTn id="137" presetID="2" presetClass="entr" presetSubtype="4" fill="hold" nodeType="withEffect">
                                  <p:stCondLst>
                                    <p:cond delay="0"/>
                                  </p:stCondLst>
                                  <p:childTnLst>
                                    <p:set>
                                      <p:cBhvr>
                                        <p:cTn id="138" dur="1" fill="hold">
                                          <p:stCondLst>
                                            <p:cond delay="0"/>
                                          </p:stCondLst>
                                        </p:cTn>
                                        <p:tgtEl>
                                          <p:spTgt spid="18"/>
                                        </p:tgtEl>
                                        <p:attrNameLst>
                                          <p:attrName>style.visibility</p:attrName>
                                        </p:attrNameLst>
                                      </p:cBhvr>
                                      <p:to>
                                        <p:strVal val="visible"/>
                                      </p:to>
                                    </p:set>
                                    <p:anim calcmode="lin" valueType="num">
                                      <p:cBhvr additive="base">
                                        <p:cTn id="139" dur="500" fill="hold"/>
                                        <p:tgtEl>
                                          <p:spTgt spid="18"/>
                                        </p:tgtEl>
                                        <p:attrNameLst>
                                          <p:attrName>ppt_x</p:attrName>
                                        </p:attrNameLst>
                                      </p:cBhvr>
                                      <p:tavLst>
                                        <p:tav tm="0">
                                          <p:val>
                                            <p:strVal val="#ppt_x"/>
                                          </p:val>
                                        </p:tav>
                                        <p:tav tm="100000">
                                          <p:val>
                                            <p:strVal val="#ppt_x"/>
                                          </p:val>
                                        </p:tav>
                                      </p:tavLst>
                                    </p:anim>
                                    <p:anim calcmode="lin" valueType="num">
                                      <p:cBhvr additive="base">
                                        <p:cTn id="140" dur="500" fill="hold"/>
                                        <p:tgtEl>
                                          <p:spTgt spid="18"/>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19"/>
                                        </p:tgtEl>
                                        <p:attrNameLst>
                                          <p:attrName>style.visibility</p:attrName>
                                        </p:attrNameLst>
                                      </p:cBhvr>
                                      <p:to>
                                        <p:strVal val="visible"/>
                                      </p:to>
                                    </p:set>
                                    <p:anim calcmode="lin" valueType="num">
                                      <p:cBhvr additive="base">
                                        <p:cTn id="143" dur="500" fill="hold"/>
                                        <p:tgtEl>
                                          <p:spTgt spid="19"/>
                                        </p:tgtEl>
                                        <p:attrNameLst>
                                          <p:attrName>ppt_x</p:attrName>
                                        </p:attrNameLst>
                                      </p:cBhvr>
                                      <p:tavLst>
                                        <p:tav tm="0">
                                          <p:val>
                                            <p:strVal val="#ppt_x"/>
                                          </p:val>
                                        </p:tav>
                                        <p:tav tm="100000">
                                          <p:val>
                                            <p:strVal val="#ppt_x"/>
                                          </p:val>
                                        </p:tav>
                                      </p:tavLst>
                                    </p:anim>
                                    <p:anim calcmode="lin" valueType="num">
                                      <p:cBhvr additive="base">
                                        <p:cTn id="144" dur="500" fill="hold"/>
                                        <p:tgtEl>
                                          <p:spTgt spid="19"/>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32"/>
                                        </p:tgtEl>
                                        <p:attrNameLst>
                                          <p:attrName>style.visibility</p:attrName>
                                        </p:attrNameLst>
                                      </p:cBhvr>
                                      <p:to>
                                        <p:strVal val="visible"/>
                                      </p:to>
                                    </p:set>
                                    <p:anim calcmode="lin" valueType="num">
                                      <p:cBhvr additive="base">
                                        <p:cTn id="147" dur="500" fill="hold"/>
                                        <p:tgtEl>
                                          <p:spTgt spid="32"/>
                                        </p:tgtEl>
                                        <p:attrNameLst>
                                          <p:attrName>ppt_x</p:attrName>
                                        </p:attrNameLst>
                                      </p:cBhvr>
                                      <p:tavLst>
                                        <p:tav tm="0">
                                          <p:val>
                                            <p:strVal val="#ppt_x"/>
                                          </p:val>
                                        </p:tav>
                                        <p:tav tm="100000">
                                          <p:val>
                                            <p:strVal val="#ppt_x"/>
                                          </p:val>
                                        </p:tav>
                                      </p:tavLst>
                                    </p:anim>
                                    <p:anim calcmode="lin" valueType="num">
                                      <p:cBhvr additive="base">
                                        <p:cTn id="14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 presetClass="entr" presetSubtype="4" fill="hold" grpId="0" nodeType="click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additive="base">
                                        <p:cTn id="153" dur="500" fill="hold"/>
                                        <p:tgtEl>
                                          <p:spTgt spid="34"/>
                                        </p:tgtEl>
                                        <p:attrNameLst>
                                          <p:attrName>ppt_x</p:attrName>
                                        </p:attrNameLst>
                                      </p:cBhvr>
                                      <p:tavLst>
                                        <p:tav tm="0">
                                          <p:val>
                                            <p:strVal val="#ppt_x"/>
                                          </p:val>
                                        </p:tav>
                                        <p:tav tm="100000">
                                          <p:val>
                                            <p:strVal val="#ppt_x"/>
                                          </p:val>
                                        </p:tav>
                                      </p:tavLst>
                                    </p:anim>
                                    <p:anim calcmode="lin" valueType="num">
                                      <p:cBhvr additive="base">
                                        <p:cTn id="15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4" fill="hold" grpId="0" nodeType="clickEffect">
                                  <p:stCondLst>
                                    <p:cond delay="0"/>
                                  </p:stCondLst>
                                  <p:childTnLst>
                                    <p:set>
                                      <p:cBhvr>
                                        <p:cTn id="158" dur="1" fill="hold">
                                          <p:stCondLst>
                                            <p:cond delay="0"/>
                                          </p:stCondLst>
                                        </p:cTn>
                                        <p:tgtEl>
                                          <p:spTgt spid="41"/>
                                        </p:tgtEl>
                                        <p:attrNameLst>
                                          <p:attrName>style.visibility</p:attrName>
                                        </p:attrNameLst>
                                      </p:cBhvr>
                                      <p:to>
                                        <p:strVal val="visible"/>
                                      </p:to>
                                    </p:set>
                                    <p:anim calcmode="lin" valueType="num">
                                      <p:cBhvr additive="base">
                                        <p:cTn id="159" dur="500" fill="hold"/>
                                        <p:tgtEl>
                                          <p:spTgt spid="41"/>
                                        </p:tgtEl>
                                        <p:attrNameLst>
                                          <p:attrName>ppt_x</p:attrName>
                                        </p:attrNameLst>
                                      </p:cBhvr>
                                      <p:tavLst>
                                        <p:tav tm="0">
                                          <p:val>
                                            <p:strVal val="#ppt_x"/>
                                          </p:val>
                                        </p:tav>
                                        <p:tav tm="100000">
                                          <p:val>
                                            <p:strVal val="#ppt_x"/>
                                          </p:val>
                                        </p:tav>
                                      </p:tavLst>
                                    </p:anim>
                                    <p:anim calcmode="lin" valueType="num">
                                      <p:cBhvr additive="base">
                                        <p:cTn id="16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11" grpId="0"/>
      <p:bldP spid="13" grpId="0"/>
      <p:bldP spid="15" grpId="0"/>
      <p:bldP spid="17" grpId="0"/>
      <p:bldP spid="19" grpId="0"/>
      <p:bldP spid="20" grpId="0" animBg="1"/>
      <p:bldP spid="21" grpId="0" animBg="1"/>
      <p:bldP spid="23" grpId="0" animBg="1"/>
      <p:bldP spid="26" grpId="0" animBg="1"/>
      <p:bldP spid="28" grpId="0" animBg="1"/>
      <p:bldP spid="29" grpId="0" animBg="1"/>
      <p:bldP spid="31" grpId="0" animBg="1"/>
      <p:bldP spid="32" grpId="0" animBg="1"/>
      <p:bldP spid="33" grpId="0" animBg="1"/>
      <p:bldP spid="34" grpId="0" animBg="1"/>
      <p:bldP spid="36" grpId="0"/>
      <p:bldP spid="37" grpId="0"/>
      <p:bldP spid="38" grpId="0"/>
      <p:bldP spid="39" grpId="0" animBg="1"/>
      <p:bldP spid="40" grpId="0" animBg="1"/>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alpha val="85000"/>
          </a:schemeClr>
        </a:solidFill>
        <a:effectLst/>
      </p:bgPr>
    </p:bg>
    <p:spTree>
      <p:nvGrpSpPr>
        <p:cNvPr id="1" name=""/>
        <p:cNvGrpSpPr/>
        <p:nvPr/>
      </p:nvGrpSpPr>
      <p:grpSpPr>
        <a:xfrm>
          <a:off x="0" y="0"/>
          <a:ext cx="0" cy="0"/>
          <a:chOff x="0" y="0"/>
          <a:chExt cx="0" cy="0"/>
        </a:xfrm>
      </p:grpSpPr>
      <p:sp>
        <p:nvSpPr>
          <p:cNvPr id="16" name="矩形 15"/>
          <p:cNvSpPr/>
          <p:nvPr/>
        </p:nvSpPr>
        <p:spPr>
          <a:xfrm>
            <a:off x="-13563" y="750588"/>
            <a:ext cx="12205563" cy="4716753"/>
          </a:xfrm>
          <a:prstGeom prst="rect">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p:ph type="title"/>
          </p:nvPr>
        </p:nvSpPr>
        <p:spPr>
          <a:xfrm>
            <a:off x="41776" y="36999"/>
            <a:ext cx="3606085" cy="546729"/>
          </a:xfrm>
        </p:spPr>
        <p:txBody>
          <a:bodyPr>
            <a:noAutofit/>
          </a:bodyPr>
          <a:lstStyle/>
          <a:p>
            <a:r>
              <a:rPr lang="zh-CN" altLang="en-US" sz="3200" b="1" dirty="0" smtClean="0">
                <a:solidFill>
                  <a:schemeClr val="bg1">
                    <a:lumMod val="50000"/>
                    <a:lumOff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1">
                    <a:lumMod val="50000"/>
                    <a:lumOff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1">
                    <a:lumMod val="50000"/>
                    <a:lumOff val="50000"/>
                  </a:schemeClr>
                </a:solidFill>
                <a:latin typeface="微软雅黑" panose="020B0503020204020204" pitchFamily="34" charset="-122"/>
                <a:ea typeface="微软雅黑" panose="020B0503020204020204" pitchFamily="34" charset="-122"/>
              </a:rPr>
              <a:t>策略管理</a:t>
            </a:r>
            <a:endParaRPr lang="en-US" sz="3200" b="1" dirty="0">
              <a:solidFill>
                <a:schemeClr val="bg1">
                  <a:lumMod val="50000"/>
                  <a:lumOff val="50000"/>
                </a:schemeClr>
              </a:solidFill>
              <a:latin typeface="微软雅黑" panose="020B0503020204020204" pitchFamily="34" charset="-122"/>
              <a:ea typeface="微软雅黑" panose="020B0503020204020204" pitchFamily="34" charset="-122"/>
            </a:endParaRPr>
          </a:p>
        </p:txBody>
      </p:sp>
      <p:pic>
        <p:nvPicPr>
          <p:cNvPr id="54" name="Picture 11" descr="Cloud 512x512.png"/>
          <p:cNvPicPr>
            <a:picLocks noChangeAspect="1"/>
          </p:cNvPicPr>
          <p:nvPr/>
        </p:nvPicPr>
        <p:blipFill rotWithShape="1">
          <a:blip r:embed="rId3" cstate="print">
            <a:alphaModFix amt="5000"/>
            <a:extLst>
              <a:ext uri="{28A0092B-C50C-407E-A947-70E740481C1C}">
                <a14:useLocalDpi xmlns:a14="http://schemas.microsoft.com/office/drawing/2010/main" val="0"/>
              </a:ext>
            </a:extLst>
          </a:blip>
          <a:srcRect t="9664" b="10134"/>
          <a:stretch/>
        </p:blipFill>
        <p:spPr bwMode="auto">
          <a:xfrm>
            <a:off x="5599496" y="4046746"/>
            <a:ext cx="320111" cy="271279"/>
          </a:xfrm>
          <a:prstGeom prst="rect">
            <a:avLst/>
          </a:prstGeom>
          <a:blipFill dpi="0" rotWithShape="1">
            <a:blip r:embed="rId4">
              <a:alphaModFix amt="5000"/>
            </a:blip>
            <a:srcRect/>
            <a:stretch>
              <a:fillRect/>
            </a:stretch>
          </a:blipFill>
          <a:ln w="55000" cap="flat" cmpd="thickThin" algn="ctr">
            <a:noFill/>
            <a:prstDash val="solid"/>
            <a:headEnd type="none" w="med" len="med"/>
            <a:tailEnd type="none" w="med" len="med"/>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 name="组合 5"/>
          <p:cNvGrpSpPr/>
          <p:nvPr/>
        </p:nvGrpSpPr>
        <p:grpSpPr>
          <a:xfrm>
            <a:off x="399246" y="782301"/>
            <a:ext cx="1846382" cy="1540550"/>
            <a:chOff x="399246" y="872454"/>
            <a:chExt cx="1846382" cy="1540550"/>
          </a:xfrm>
        </p:grpSpPr>
        <p:grpSp>
          <p:nvGrpSpPr>
            <p:cNvPr id="5" name="组合 4"/>
            <p:cNvGrpSpPr/>
            <p:nvPr/>
          </p:nvGrpSpPr>
          <p:grpSpPr>
            <a:xfrm>
              <a:off x="399246" y="1391940"/>
              <a:ext cx="1846382" cy="1021064"/>
              <a:chOff x="166083" y="975667"/>
              <a:chExt cx="1638668" cy="822790"/>
            </a:xfrm>
          </p:grpSpPr>
          <p:sp>
            <p:nvSpPr>
              <p:cNvPr id="134" name="Rectangle 133"/>
              <p:cNvSpPr/>
              <p:nvPr/>
            </p:nvSpPr>
            <p:spPr>
              <a:xfrm>
                <a:off x="166083" y="1430485"/>
                <a:ext cx="1638668" cy="367972"/>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b="1" dirty="0">
                    <a:solidFill>
                      <a:schemeClr val="tx1"/>
                    </a:solidFill>
                    <a:latin typeface="微软雅黑" panose="020B0503020204020204" pitchFamily="34" charset="-122"/>
                    <a:ea typeface="微软雅黑" panose="020B0503020204020204" pitchFamily="34" charset="-122"/>
                    <a:cs typeface="Segoe UI" pitchFamily="34" charset="0"/>
                  </a:rPr>
                  <a:t>数据备份</a:t>
                </a:r>
                <a:endParaRPr lang="en-US" sz="1467" b="1" dirty="0">
                  <a:solidFill>
                    <a:schemeClr val="tx1"/>
                  </a:solidFill>
                  <a:latin typeface="微软雅黑" panose="020B0503020204020204" pitchFamily="34" charset="-122"/>
                  <a:ea typeface="微软雅黑" panose="020B0503020204020204" pitchFamily="34" charset="-122"/>
                  <a:cs typeface="Segoe UI" pitchFamily="34" charset="0"/>
                </a:endParaRPr>
              </a:p>
            </p:txBody>
          </p:sp>
          <p:sp>
            <p:nvSpPr>
              <p:cNvPr id="135" name="Rectangle 134"/>
              <p:cNvSpPr/>
              <p:nvPr/>
            </p:nvSpPr>
            <p:spPr>
              <a:xfrm>
                <a:off x="166083" y="975667"/>
                <a:ext cx="1638668" cy="367972"/>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b="1" dirty="0" smtClean="0">
                    <a:solidFill>
                      <a:schemeClr val="tx1"/>
                    </a:solidFill>
                    <a:latin typeface="微软雅黑" panose="020B0503020204020204" pitchFamily="34" charset="-122"/>
                    <a:ea typeface="微软雅黑" panose="020B0503020204020204" pitchFamily="34" charset="-122"/>
                    <a:cs typeface="Segoe UI" pitchFamily="34" charset="0"/>
                  </a:rPr>
                  <a:t>应用容灾</a:t>
                </a:r>
                <a:endParaRPr lang="en-US" sz="1467" b="1" dirty="0">
                  <a:solidFill>
                    <a:schemeClr val="tx1"/>
                  </a:solidFill>
                  <a:latin typeface="微软雅黑" panose="020B0503020204020204" pitchFamily="34" charset="-122"/>
                  <a:ea typeface="微软雅黑" panose="020B0503020204020204" pitchFamily="34" charset="-122"/>
                  <a:cs typeface="Segoe UI" pitchFamily="34" charset="0"/>
                </a:endParaRPr>
              </a:p>
            </p:txBody>
          </p:sp>
        </p:grpSp>
        <p:sp>
          <p:nvSpPr>
            <p:cNvPr id="60" name="Rectangle 137"/>
            <p:cNvSpPr/>
            <p:nvPr/>
          </p:nvSpPr>
          <p:spPr>
            <a:xfrm>
              <a:off x="553335" y="872454"/>
              <a:ext cx="1538205" cy="433643"/>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功能需求</a:t>
              </a:r>
              <a:endParaRPr lang="en-US" sz="1600" b="1" dirty="0">
                <a:solidFill>
                  <a:schemeClr val="tx1"/>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5925059" y="835645"/>
            <a:ext cx="1867858" cy="2005885"/>
            <a:chOff x="4887876" y="725069"/>
            <a:chExt cx="1867858" cy="2285859"/>
          </a:xfrm>
        </p:grpSpPr>
        <p:sp>
          <p:nvSpPr>
            <p:cNvPr id="138" name="Rectangle 137"/>
            <p:cNvSpPr/>
            <p:nvPr/>
          </p:nvSpPr>
          <p:spPr>
            <a:xfrm>
              <a:off x="5097518" y="725069"/>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a:solidFill>
                    <a:schemeClr val="tx1"/>
                  </a:solidFill>
                  <a:latin typeface="微软雅黑" panose="020B0503020204020204" pitchFamily="34" charset="-122"/>
                  <a:ea typeface="微软雅黑" panose="020B0503020204020204" pitchFamily="34" charset="-122"/>
                </a:rPr>
                <a:t>灾备对象</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151" name="Rectangle 150"/>
            <p:cNvSpPr/>
            <p:nvPr/>
          </p:nvSpPr>
          <p:spPr>
            <a:xfrm>
              <a:off x="4887876" y="1152366"/>
              <a:ext cx="1846382" cy="506055"/>
            </a:xfrm>
            <a:prstGeom prst="rect">
              <a:avLst/>
            </a:prstGeom>
            <a:solidFill>
              <a:srgbClr val="069396"/>
            </a:solidFill>
            <a:ln w="9525" cap="flat" cmpd="sng" algn="ctr">
              <a:noFill/>
              <a:prstDash val="solid"/>
            </a:ln>
            <a:effectLst/>
          </p:spPr>
          <p:txBody>
            <a:bodyPr lIns="91448" tIns="45725" rIns="91448" bIns="45725" rtlCol="0" anchor="t" anchorCtr="0"/>
            <a:lstStyle/>
            <a:p>
              <a:pPr algn="ctr" defTabSz="1219018"/>
              <a:r>
                <a:rPr lang="en-US" altLang="zh-CN" sz="1467" dirty="0" smtClean="0">
                  <a:latin typeface="微软雅黑" panose="020B0503020204020204" pitchFamily="34" charset="-122"/>
                  <a:ea typeface="微软雅黑" panose="020B0503020204020204" pitchFamily="34" charset="-122"/>
                  <a:cs typeface="Segoe UI" pitchFamily="34" charset="0"/>
                </a:rPr>
                <a:t>Date base</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79" name="Rectangle 150"/>
            <p:cNvSpPr/>
            <p:nvPr/>
          </p:nvSpPr>
          <p:spPr>
            <a:xfrm>
              <a:off x="4909352" y="2504873"/>
              <a:ext cx="1846382" cy="506055"/>
            </a:xfrm>
            <a:prstGeom prst="rect">
              <a:avLst/>
            </a:prstGeom>
            <a:solidFill>
              <a:srgbClr val="069396"/>
            </a:solidFill>
            <a:ln w="9525" cap="flat" cmpd="sng" algn="ctr">
              <a:noFill/>
              <a:prstDash val="solid"/>
            </a:ln>
            <a:effectLst/>
          </p:spPr>
          <p:txBody>
            <a:bodyPr lIns="91448" tIns="45725" rIns="91448" bIns="45725" rtlCol="0" anchor="t" anchorCtr="0"/>
            <a:lstStyle/>
            <a:p>
              <a:pPr algn="ctr" defTabSz="1219018"/>
              <a:r>
                <a:rPr lang="en-US" altLang="zh-CN" sz="1467" dirty="0" smtClean="0">
                  <a:latin typeface="微软雅黑" panose="020B0503020204020204" pitchFamily="34" charset="-122"/>
                  <a:ea typeface="微软雅黑" panose="020B0503020204020204" pitchFamily="34" charset="-122"/>
                  <a:cs typeface="Segoe UI" pitchFamily="34" charset="0"/>
                </a:rPr>
                <a:t>File </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80" name="Rectangle 150"/>
            <p:cNvSpPr/>
            <p:nvPr/>
          </p:nvSpPr>
          <p:spPr>
            <a:xfrm>
              <a:off x="4909352" y="1830558"/>
              <a:ext cx="1846382" cy="506055"/>
            </a:xfrm>
            <a:prstGeom prst="rect">
              <a:avLst/>
            </a:prstGeom>
            <a:solidFill>
              <a:srgbClr val="069396"/>
            </a:solidFill>
            <a:ln w="9525" cap="flat" cmpd="sng" algn="ctr">
              <a:noFill/>
              <a:prstDash val="solid"/>
            </a:ln>
            <a:effectLst/>
          </p:spPr>
          <p:txBody>
            <a:bodyPr lIns="91448" tIns="45725" rIns="91448" bIns="45725" rtlCol="0" anchor="t" anchorCtr="0"/>
            <a:lstStyle/>
            <a:p>
              <a:pPr algn="ctr" defTabSz="1219018"/>
              <a:r>
                <a:rPr lang="en-US" altLang="zh-CN" sz="1467" dirty="0" smtClean="0">
                  <a:latin typeface="微软雅黑" panose="020B0503020204020204" pitchFamily="34" charset="-122"/>
                  <a:ea typeface="微软雅黑" panose="020B0503020204020204" pitchFamily="34" charset="-122"/>
                  <a:cs typeface="Segoe UI" pitchFamily="34" charset="0"/>
                </a:rPr>
                <a:t>OS</a:t>
              </a:r>
              <a:endParaRPr lang="en-US" sz="1467" dirty="0">
                <a:latin typeface="微软雅黑" panose="020B0503020204020204" pitchFamily="34" charset="-122"/>
                <a:ea typeface="微软雅黑" panose="020B0503020204020204" pitchFamily="34" charset="-122"/>
                <a:cs typeface="Segoe UI" pitchFamily="34" charset="0"/>
              </a:endParaRPr>
            </a:p>
          </p:txBody>
        </p:sp>
      </p:grpSp>
      <p:grpSp>
        <p:nvGrpSpPr>
          <p:cNvPr id="7" name="组合 6"/>
          <p:cNvGrpSpPr/>
          <p:nvPr/>
        </p:nvGrpSpPr>
        <p:grpSpPr>
          <a:xfrm>
            <a:off x="393570" y="3791112"/>
            <a:ext cx="1850638" cy="1590140"/>
            <a:chOff x="2671676" y="1027002"/>
            <a:chExt cx="1850638" cy="1590140"/>
          </a:xfrm>
        </p:grpSpPr>
        <p:sp>
          <p:nvSpPr>
            <p:cNvPr id="164" name="Rectangle 163"/>
            <p:cNvSpPr/>
            <p:nvPr/>
          </p:nvSpPr>
          <p:spPr>
            <a:xfrm>
              <a:off x="2675933" y="1532357"/>
              <a:ext cx="1846381" cy="453724"/>
            </a:xfrm>
            <a:prstGeom prst="rect">
              <a:avLst/>
            </a:prstGeom>
            <a:solidFill>
              <a:srgbClr val="8E2B9C"/>
            </a:solidFill>
            <a:ln w="9525" cap="flat" cmpd="sng" algn="ctr">
              <a:noFill/>
              <a:prstDash val="solid"/>
            </a:ln>
            <a:effectLst/>
          </p:spPr>
          <p:txBody>
            <a:bodyPr lIns="0" tIns="45725" rIns="0" bIns="45725" rtlCol="0" anchor="t" anchorCtr="0"/>
            <a:lstStyle/>
            <a:p>
              <a:pPr algn="ctr" defTabSz="1219018"/>
              <a:r>
                <a:rPr lang="en-US" altLang="zh-CN" sz="1467" dirty="0" smtClean="0">
                  <a:latin typeface="微软雅黑" panose="020B0503020204020204" pitchFamily="34" charset="-122"/>
                  <a:ea typeface="微软雅黑" panose="020B0503020204020204" pitchFamily="34" charset="-122"/>
                  <a:cs typeface="Segoe UI" pitchFamily="34" charset="0"/>
                </a:rPr>
                <a:t>Window</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82" name="Rectangle 163"/>
            <p:cNvSpPr/>
            <p:nvPr/>
          </p:nvSpPr>
          <p:spPr>
            <a:xfrm>
              <a:off x="2671676" y="2163418"/>
              <a:ext cx="1846381" cy="453724"/>
            </a:xfrm>
            <a:prstGeom prst="rect">
              <a:avLst/>
            </a:prstGeom>
            <a:solidFill>
              <a:srgbClr val="8E2B9C"/>
            </a:solidFill>
            <a:ln w="9525" cap="flat" cmpd="sng" algn="ctr">
              <a:noFill/>
              <a:prstDash val="solid"/>
            </a:ln>
            <a:effectLst/>
          </p:spPr>
          <p:txBody>
            <a:bodyPr lIns="0" tIns="45725" rIns="0" bIns="45725" rtlCol="0" anchor="t" anchorCtr="0"/>
            <a:lstStyle/>
            <a:p>
              <a:pPr algn="ctr" defTabSz="1219018"/>
              <a:r>
                <a:rPr lang="en-US" altLang="zh-CN" sz="1467" dirty="0" smtClean="0">
                  <a:latin typeface="微软雅黑" panose="020B0503020204020204" pitchFamily="34" charset="-122"/>
                  <a:ea typeface="微软雅黑" panose="020B0503020204020204" pitchFamily="34" charset="-122"/>
                  <a:cs typeface="Segoe UI" pitchFamily="34" charset="0"/>
                </a:rPr>
                <a:t>Linux</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83" name="Rectangle 137"/>
            <p:cNvSpPr/>
            <p:nvPr/>
          </p:nvSpPr>
          <p:spPr>
            <a:xfrm>
              <a:off x="2825763" y="1027002"/>
              <a:ext cx="1538205" cy="433643"/>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a:solidFill>
                    <a:schemeClr val="tx1"/>
                  </a:solidFill>
                  <a:latin typeface="微软雅黑" panose="020B0503020204020204" pitchFamily="34" charset="-122"/>
                  <a:ea typeface="微软雅黑" panose="020B0503020204020204" pitchFamily="34" charset="-122"/>
                </a:rPr>
                <a:t>系统</a:t>
              </a:r>
              <a:r>
                <a:rPr lang="zh-CN" altLang="en-US" sz="1600" b="1" dirty="0" smtClean="0">
                  <a:solidFill>
                    <a:schemeClr val="tx1"/>
                  </a:solidFill>
                  <a:latin typeface="微软雅黑" panose="020B0503020204020204" pitchFamily="34" charset="-122"/>
                  <a:ea typeface="微软雅黑" panose="020B0503020204020204" pitchFamily="34" charset="-122"/>
                </a:rPr>
                <a:t>选择</a:t>
              </a:r>
              <a:endParaRPr lang="en-US" sz="1600" b="1" dirty="0">
                <a:solidFill>
                  <a:schemeClr val="tx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219092" y="2474581"/>
            <a:ext cx="1846382" cy="1375404"/>
            <a:chOff x="7164561" y="808662"/>
            <a:chExt cx="1846382" cy="1490386"/>
          </a:xfrm>
        </p:grpSpPr>
        <p:sp>
          <p:nvSpPr>
            <p:cNvPr id="163" name="Rectangle 162"/>
            <p:cNvSpPr/>
            <p:nvPr/>
          </p:nvSpPr>
          <p:spPr>
            <a:xfrm>
              <a:off x="7164562" y="1269702"/>
              <a:ext cx="1846381" cy="453724"/>
            </a:xfrm>
            <a:prstGeom prst="rect">
              <a:avLst/>
            </a:prstGeom>
            <a:solidFill>
              <a:srgbClr val="FF0000"/>
            </a:solidFill>
            <a:ln w="9525" cap="flat" cmpd="sng" algn="ctr">
              <a:noFill/>
              <a:prstDash val="solid"/>
            </a:ln>
            <a:effectLst/>
          </p:spPr>
          <p:txBody>
            <a:bodyPr lIns="0" tIns="45725" rIns="0" bIns="45725" rtlCol="0" anchor="t" anchorCtr="0"/>
            <a:lstStyle/>
            <a:p>
              <a:pPr algn="ctr" defTabSz="1219018"/>
              <a:r>
                <a:rPr lang="zh-CN" altLang="en-US" sz="1467" dirty="0" smtClean="0">
                  <a:latin typeface="微软雅黑" panose="020B0503020204020204" pitchFamily="34" charset="-122"/>
                  <a:ea typeface="微软雅黑" panose="020B0503020204020204" pitchFamily="34" charset="-122"/>
                  <a:cs typeface="Segoe UI" pitchFamily="34" charset="0"/>
                </a:rPr>
                <a:t>定时备份</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84" name="Rectangle 162"/>
            <p:cNvSpPr/>
            <p:nvPr/>
          </p:nvSpPr>
          <p:spPr>
            <a:xfrm>
              <a:off x="7164561" y="1845324"/>
              <a:ext cx="1846381" cy="453724"/>
            </a:xfrm>
            <a:prstGeom prst="rect">
              <a:avLst/>
            </a:prstGeom>
            <a:solidFill>
              <a:srgbClr val="FF0000"/>
            </a:solidFill>
            <a:ln w="9525" cap="flat" cmpd="sng" algn="ctr">
              <a:noFill/>
              <a:prstDash val="solid"/>
            </a:ln>
            <a:effectLst/>
          </p:spPr>
          <p:txBody>
            <a:bodyPr lIns="0" tIns="45725" rIns="0" bIns="45725" rtlCol="0" anchor="t" anchorCtr="0"/>
            <a:lstStyle/>
            <a:p>
              <a:pPr algn="ctr" defTabSz="1219018"/>
              <a:r>
                <a:rPr lang="en-US" altLang="zh-CN" sz="1467" dirty="0" smtClean="0">
                  <a:latin typeface="微软雅黑" panose="020B0503020204020204" pitchFamily="34" charset="-122"/>
                  <a:ea typeface="微软雅黑" panose="020B0503020204020204" pitchFamily="34" charset="-122"/>
                  <a:cs typeface="Segoe UI" pitchFamily="34" charset="0"/>
                </a:rPr>
                <a:t>CDP</a:t>
              </a:r>
              <a:r>
                <a:rPr lang="zh-CN" altLang="en-US" sz="1467" dirty="0" smtClean="0">
                  <a:latin typeface="微软雅黑" panose="020B0503020204020204" pitchFamily="34" charset="-122"/>
                  <a:ea typeface="微软雅黑" panose="020B0503020204020204" pitchFamily="34" charset="-122"/>
                  <a:cs typeface="Segoe UI" pitchFamily="34" charset="0"/>
                </a:rPr>
                <a:t>备份</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92" name="Rectangle 137"/>
            <p:cNvSpPr/>
            <p:nvPr/>
          </p:nvSpPr>
          <p:spPr>
            <a:xfrm>
              <a:off x="7340422" y="808662"/>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备份策略</a:t>
              </a:r>
              <a:endParaRPr lang="en-US" sz="1600" b="1" dirty="0">
                <a:solidFill>
                  <a:schemeClr val="tx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8820387" y="803379"/>
            <a:ext cx="2563489" cy="2105415"/>
            <a:chOff x="9373679" y="953036"/>
            <a:chExt cx="2563489" cy="2105415"/>
          </a:xfrm>
        </p:grpSpPr>
        <p:sp>
          <p:nvSpPr>
            <p:cNvPr id="85" name="Rectangle 162"/>
            <p:cNvSpPr/>
            <p:nvPr/>
          </p:nvSpPr>
          <p:spPr>
            <a:xfrm>
              <a:off x="9373683" y="1487217"/>
              <a:ext cx="1192802" cy="453724"/>
            </a:xfrm>
            <a:prstGeom prst="rect">
              <a:avLst/>
            </a:prstGeom>
            <a:solidFill>
              <a:srgbClr val="00B050"/>
            </a:solidFill>
            <a:ln w="9525" cap="flat" cmpd="sng" algn="ctr">
              <a:noFill/>
              <a:prstDash val="solid"/>
            </a:ln>
            <a:effectLst/>
          </p:spPr>
          <p:txBody>
            <a:bodyPr lIns="0" tIns="45725" rIns="0" bIns="45725" rtlCol="0" anchor="t" anchorCtr="0"/>
            <a:lstStyle/>
            <a:p>
              <a:pPr algn="ctr" defTabSz="1219018"/>
              <a:r>
                <a:rPr lang="en-US" altLang="zh-CN" sz="1600" dirty="0" smtClean="0">
                  <a:latin typeface="微软雅黑" panose="020B0503020204020204" pitchFamily="34" charset="-122"/>
                  <a:ea typeface="微软雅黑" panose="020B0503020204020204" pitchFamily="34" charset="-122"/>
                </a:rPr>
                <a:t>Second </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86" name="Rectangle 162"/>
            <p:cNvSpPr/>
            <p:nvPr/>
          </p:nvSpPr>
          <p:spPr>
            <a:xfrm>
              <a:off x="9373682" y="2037363"/>
              <a:ext cx="1192804" cy="453724"/>
            </a:xfrm>
            <a:prstGeom prst="rect">
              <a:avLst/>
            </a:prstGeom>
            <a:solidFill>
              <a:srgbClr val="00B050"/>
            </a:solidFill>
            <a:ln w="9525" cap="flat" cmpd="sng" algn="ctr">
              <a:noFill/>
              <a:prstDash val="solid"/>
            </a:ln>
            <a:effectLst/>
          </p:spPr>
          <p:txBody>
            <a:bodyPr lIns="0" tIns="45725" rIns="0" bIns="45725" rtlCol="0" anchor="t" anchorCtr="0"/>
            <a:lstStyle/>
            <a:p>
              <a:pPr algn="ctr" defTabSz="1219018"/>
              <a:r>
                <a:rPr lang="en-US" altLang="zh-CN" sz="1600" dirty="0" smtClean="0">
                  <a:latin typeface="微软雅黑" panose="020B0503020204020204" pitchFamily="34" charset="-122"/>
                  <a:ea typeface="微软雅黑" panose="020B0503020204020204" pitchFamily="34" charset="-122"/>
                </a:rPr>
                <a:t>Minute  </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87" name="Rectangle 162"/>
            <p:cNvSpPr/>
            <p:nvPr/>
          </p:nvSpPr>
          <p:spPr>
            <a:xfrm>
              <a:off x="9373679" y="2604727"/>
              <a:ext cx="1192805" cy="453724"/>
            </a:xfrm>
            <a:prstGeom prst="rect">
              <a:avLst/>
            </a:prstGeom>
            <a:solidFill>
              <a:srgbClr val="00B050"/>
            </a:solidFill>
            <a:ln w="9525" cap="flat" cmpd="sng" algn="ctr">
              <a:noFill/>
              <a:prstDash val="solid"/>
            </a:ln>
            <a:effectLst/>
          </p:spPr>
          <p:txBody>
            <a:bodyPr lIns="0" tIns="45725" rIns="0" bIns="45725" rtlCol="0" anchor="t" anchorCtr="0"/>
            <a:lstStyle/>
            <a:p>
              <a:pPr algn="ctr" defTabSz="1219018"/>
              <a:r>
                <a:rPr lang="en-US" altLang="zh-CN" sz="1600" dirty="0" smtClean="0">
                  <a:latin typeface="微软雅黑" panose="020B0503020204020204" pitchFamily="34" charset="-122"/>
                  <a:ea typeface="微软雅黑" panose="020B0503020204020204" pitchFamily="34" charset="-122"/>
                </a:rPr>
                <a:t>Hour  </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88" name="Rectangle 162"/>
            <p:cNvSpPr/>
            <p:nvPr/>
          </p:nvSpPr>
          <p:spPr>
            <a:xfrm>
              <a:off x="10744362" y="1473562"/>
              <a:ext cx="1192806" cy="453724"/>
            </a:xfrm>
            <a:prstGeom prst="rect">
              <a:avLst/>
            </a:prstGeom>
            <a:solidFill>
              <a:srgbClr val="00B050"/>
            </a:solidFill>
            <a:ln w="9525" cap="flat" cmpd="sng" algn="ctr">
              <a:noFill/>
              <a:prstDash val="solid"/>
            </a:ln>
            <a:effectLst/>
          </p:spPr>
          <p:txBody>
            <a:bodyPr lIns="0" tIns="45725" rIns="0" bIns="45725" rtlCol="0" anchor="t" anchorCtr="0"/>
            <a:lstStyle/>
            <a:p>
              <a:pPr algn="ctr" defTabSz="1219018"/>
              <a:r>
                <a:rPr lang="en-US" altLang="zh-CN" sz="1467" smtClean="0">
                  <a:latin typeface="微软雅黑" panose="020B0503020204020204" pitchFamily="34" charset="-122"/>
                  <a:ea typeface="微软雅黑" panose="020B0503020204020204" pitchFamily="34" charset="-122"/>
                  <a:cs typeface="Segoe UI" pitchFamily="34" charset="0"/>
                </a:rPr>
                <a:t>Day</a:t>
              </a:r>
            </a:p>
            <a:p>
              <a:pPr algn="ctr" defTabSz="1219018"/>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89" name="Rectangle 162"/>
            <p:cNvSpPr/>
            <p:nvPr/>
          </p:nvSpPr>
          <p:spPr>
            <a:xfrm>
              <a:off x="10744360" y="2044315"/>
              <a:ext cx="1192807" cy="453724"/>
            </a:xfrm>
            <a:prstGeom prst="rect">
              <a:avLst/>
            </a:prstGeom>
            <a:solidFill>
              <a:srgbClr val="00B050"/>
            </a:solidFill>
            <a:ln w="9525" cap="flat" cmpd="sng" algn="ctr">
              <a:noFill/>
              <a:prstDash val="solid"/>
            </a:ln>
            <a:effectLst/>
          </p:spPr>
          <p:txBody>
            <a:bodyPr lIns="0" tIns="45725" rIns="0" bIns="45725" rtlCol="0" anchor="t" anchorCtr="0"/>
            <a:lstStyle/>
            <a:p>
              <a:pPr algn="ctr" defTabSz="1219018"/>
              <a:r>
                <a:rPr lang="en-US" altLang="zh-CN" sz="1467" dirty="0" smtClean="0">
                  <a:latin typeface="微软雅黑" panose="020B0503020204020204" pitchFamily="34" charset="-122"/>
                  <a:ea typeface="微软雅黑" panose="020B0503020204020204" pitchFamily="34" charset="-122"/>
                  <a:cs typeface="Segoe UI" pitchFamily="34" charset="0"/>
                </a:rPr>
                <a:t>Week </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90" name="Rectangle 162"/>
            <p:cNvSpPr/>
            <p:nvPr/>
          </p:nvSpPr>
          <p:spPr>
            <a:xfrm>
              <a:off x="10744361" y="2604727"/>
              <a:ext cx="1192807" cy="453724"/>
            </a:xfrm>
            <a:prstGeom prst="rect">
              <a:avLst/>
            </a:prstGeom>
            <a:solidFill>
              <a:srgbClr val="00B050"/>
            </a:solidFill>
            <a:ln w="9525" cap="flat" cmpd="sng" algn="ctr">
              <a:noFill/>
              <a:prstDash val="solid"/>
            </a:ln>
            <a:effectLst/>
          </p:spPr>
          <p:txBody>
            <a:bodyPr lIns="0" tIns="45725" rIns="0" bIns="45725" rtlCol="0" anchor="t" anchorCtr="0"/>
            <a:lstStyle/>
            <a:p>
              <a:pPr algn="ctr" defTabSz="1219018"/>
              <a:r>
                <a:rPr lang="en-US" altLang="zh-CN" sz="1467" dirty="0" smtClean="0">
                  <a:latin typeface="微软雅黑" panose="020B0503020204020204" pitchFamily="34" charset="-122"/>
                  <a:ea typeface="微软雅黑" panose="020B0503020204020204" pitchFamily="34" charset="-122"/>
                  <a:cs typeface="Segoe UI" pitchFamily="34" charset="0"/>
                </a:rPr>
                <a:t>Month  </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93" name="Rectangle 137"/>
            <p:cNvSpPr/>
            <p:nvPr/>
          </p:nvSpPr>
          <p:spPr>
            <a:xfrm>
              <a:off x="9970081" y="953036"/>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时间策略</a:t>
              </a:r>
              <a:endParaRPr lang="en-US" sz="1600" b="1" dirty="0">
                <a:solidFill>
                  <a:schemeClr val="tx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221680" y="835645"/>
            <a:ext cx="1859261" cy="1496114"/>
            <a:chOff x="167423" y="2828349"/>
            <a:chExt cx="1859261" cy="1496114"/>
          </a:xfrm>
        </p:grpSpPr>
        <p:sp>
          <p:nvSpPr>
            <p:cNvPr id="95" name="Rectangle 163"/>
            <p:cNvSpPr/>
            <p:nvPr/>
          </p:nvSpPr>
          <p:spPr>
            <a:xfrm>
              <a:off x="180303" y="3870739"/>
              <a:ext cx="1846381" cy="453724"/>
            </a:xfrm>
            <a:prstGeom prst="rect">
              <a:avLst/>
            </a:prstGeom>
            <a:solidFill>
              <a:srgbClr val="8E2B9C"/>
            </a:solidFill>
            <a:ln w="9525" cap="flat" cmpd="sng" algn="ctr">
              <a:noFill/>
              <a:prstDash val="solid"/>
            </a:ln>
            <a:effectLst/>
          </p:spPr>
          <p:txBody>
            <a:bodyPr lIns="0" tIns="45725" rIns="0" bIns="45725" rtlCol="0" anchor="t" anchorCtr="0"/>
            <a:lstStyle/>
            <a:p>
              <a:pPr algn="ctr" defTabSz="1219018"/>
              <a:r>
                <a:rPr lang="zh-CN" altLang="en-US" sz="1467" dirty="0" smtClean="0">
                  <a:latin typeface="微软雅黑" panose="020B0503020204020204" pitchFamily="34" charset="-122"/>
                  <a:ea typeface="微软雅黑" panose="020B0503020204020204" pitchFamily="34" charset="-122"/>
                  <a:cs typeface="Segoe UI" pitchFamily="34" charset="0"/>
                </a:rPr>
                <a:t>手动接管</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96" name="Rectangle 163"/>
            <p:cNvSpPr/>
            <p:nvPr/>
          </p:nvSpPr>
          <p:spPr>
            <a:xfrm>
              <a:off x="167423" y="3301436"/>
              <a:ext cx="1846381" cy="453724"/>
            </a:xfrm>
            <a:prstGeom prst="rect">
              <a:avLst/>
            </a:prstGeom>
            <a:solidFill>
              <a:srgbClr val="8E2B9C"/>
            </a:solidFill>
            <a:ln w="9525" cap="flat" cmpd="sng" algn="ctr">
              <a:noFill/>
              <a:prstDash val="solid"/>
            </a:ln>
            <a:effectLst/>
          </p:spPr>
          <p:txBody>
            <a:bodyPr lIns="0" tIns="45725" rIns="0" bIns="45725" rtlCol="0" anchor="t" anchorCtr="0"/>
            <a:lstStyle/>
            <a:p>
              <a:pPr algn="ctr" defTabSz="1219018"/>
              <a:r>
                <a:rPr lang="zh-CN" altLang="en-US" sz="1467" dirty="0" smtClean="0">
                  <a:latin typeface="微软雅黑" panose="020B0503020204020204" pitchFamily="34" charset="-122"/>
                  <a:ea typeface="微软雅黑" panose="020B0503020204020204" pitchFamily="34" charset="-122"/>
                  <a:cs typeface="Segoe UI" pitchFamily="34" charset="0"/>
                </a:rPr>
                <a:t>自动接管</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97" name="Rectangle 137"/>
            <p:cNvSpPr/>
            <p:nvPr/>
          </p:nvSpPr>
          <p:spPr>
            <a:xfrm>
              <a:off x="331773" y="2828349"/>
              <a:ext cx="1538205" cy="433643"/>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接管策略</a:t>
              </a:r>
              <a:endParaRPr lang="en-US" sz="1600" b="1" dirty="0">
                <a:solidFill>
                  <a:schemeClr val="tx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162425" y="3975748"/>
            <a:ext cx="1859261" cy="1379085"/>
            <a:chOff x="2375368" y="2771730"/>
            <a:chExt cx="1859261" cy="1575981"/>
          </a:xfrm>
        </p:grpSpPr>
        <p:sp>
          <p:nvSpPr>
            <p:cNvPr id="98" name="Rectangle 150"/>
            <p:cNvSpPr/>
            <p:nvPr/>
          </p:nvSpPr>
          <p:spPr>
            <a:xfrm>
              <a:off x="2375368" y="3222045"/>
              <a:ext cx="1846382" cy="506055"/>
            </a:xfrm>
            <a:prstGeom prst="rect">
              <a:avLst/>
            </a:prstGeom>
            <a:solidFill>
              <a:srgbClr val="069396"/>
            </a:solidFill>
            <a:ln w="9525" cap="flat" cmpd="sng" algn="ctr">
              <a:noFill/>
              <a:prstDash val="solid"/>
            </a:ln>
            <a:effectLst/>
          </p:spPr>
          <p:txBody>
            <a:bodyPr lIns="91448" tIns="45725" rIns="91448" bIns="45725" rtlCol="0" anchor="t" anchorCtr="0"/>
            <a:lstStyle/>
            <a:p>
              <a:pPr algn="ctr" defTabSz="1219018"/>
              <a:r>
                <a:rPr lang="zh-CN" altLang="en-US" sz="1467" dirty="0" smtClean="0">
                  <a:latin typeface="微软雅黑" panose="020B0503020204020204" pitchFamily="34" charset="-122"/>
                  <a:ea typeface="微软雅黑" panose="020B0503020204020204" pitchFamily="34" charset="-122"/>
                  <a:cs typeface="Segoe UI" pitchFamily="34" charset="0"/>
                </a:rPr>
                <a:t>按时间</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99" name="Rectangle 137"/>
            <p:cNvSpPr/>
            <p:nvPr/>
          </p:nvSpPr>
          <p:spPr>
            <a:xfrm>
              <a:off x="2481460" y="2771730"/>
              <a:ext cx="1538205" cy="433643"/>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a:solidFill>
                    <a:schemeClr val="tx1"/>
                  </a:solidFill>
                  <a:latin typeface="微软雅黑" panose="020B0503020204020204" pitchFamily="34" charset="-122"/>
                  <a:ea typeface="微软雅黑" panose="020B0503020204020204" pitchFamily="34" charset="-122"/>
                </a:rPr>
                <a:t>恢复</a:t>
              </a:r>
              <a:r>
                <a:rPr lang="zh-CN" altLang="en-US" sz="1600" b="1" dirty="0" smtClean="0">
                  <a:solidFill>
                    <a:schemeClr val="tx1"/>
                  </a:solidFill>
                  <a:latin typeface="微软雅黑" panose="020B0503020204020204" pitchFamily="34" charset="-122"/>
                  <a:ea typeface="微软雅黑" panose="020B0503020204020204" pitchFamily="34" charset="-122"/>
                </a:rPr>
                <a:t>策略</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100" name="Rectangle 150"/>
            <p:cNvSpPr/>
            <p:nvPr/>
          </p:nvSpPr>
          <p:spPr>
            <a:xfrm>
              <a:off x="2388247" y="3841656"/>
              <a:ext cx="1846382" cy="506055"/>
            </a:xfrm>
            <a:prstGeom prst="rect">
              <a:avLst/>
            </a:prstGeom>
            <a:solidFill>
              <a:srgbClr val="069396"/>
            </a:solidFill>
            <a:ln w="9525" cap="flat" cmpd="sng" algn="ctr">
              <a:noFill/>
              <a:prstDash val="solid"/>
            </a:ln>
            <a:effectLst/>
          </p:spPr>
          <p:txBody>
            <a:bodyPr lIns="91448" tIns="45725" rIns="91448" bIns="45725" rtlCol="0" anchor="t" anchorCtr="0"/>
            <a:lstStyle/>
            <a:p>
              <a:pPr algn="ctr" defTabSz="1219018"/>
              <a:r>
                <a:rPr lang="zh-CN" altLang="en-US" sz="1467" dirty="0" smtClean="0">
                  <a:latin typeface="微软雅黑" panose="020B0503020204020204" pitchFamily="34" charset="-122"/>
                  <a:ea typeface="微软雅黑" panose="020B0503020204020204" pitchFamily="34" charset="-122"/>
                  <a:cs typeface="Segoe UI" pitchFamily="34" charset="0"/>
                </a:rPr>
                <a:t>按操作</a:t>
              </a:r>
              <a:endParaRPr lang="en-US" sz="1467" dirty="0">
                <a:latin typeface="微软雅黑" panose="020B0503020204020204" pitchFamily="34" charset="-122"/>
                <a:ea typeface="微软雅黑" panose="020B0503020204020204" pitchFamily="34" charset="-122"/>
                <a:cs typeface="Segoe UI" pitchFamily="34" charset="0"/>
              </a:endParaRPr>
            </a:p>
          </p:txBody>
        </p:sp>
      </p:grpSp>
      <p:grpSp>
        <p:nvGrpSpPr>
          <p:cNvPr id="12" name="组合 11"/>
          <p:cNvGrpSpPr/>
          <p:nvPr/>
        </p:nvGrpSpPr>
        <p:grpSpPr>
          <a:xfrm>
            <a:off x="5972637" y="2864556"/>
            <a:ext cx="1846382" cy="2442562"/>
            <a:chOff x="7038825" y="2582360"/>
            <a:chExt cx="1846382" cy="2442562"/>
          </a:xfrm>
        </p:grpSpPr>
        <p:sp>
          <p:nvSpPr>
            <p:cNvPr id="103" name="Rectangle 133"/>
            <p:cNvSpPr/>
            <p:nvPr/>
          </p:nvSpPr>
          <p:spPr>
            <a:xfrm>
              <a:off x="7038825" y="2982020"/>
              <a:ext cx="1846382" cy="456645"/>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b="1" dirty="0" smtClean="0">
                  <a:solidFill>
                    <a:schemeClr val="tx1"/>
                  </a:solidFill>
                  <a:latin typeface="微软雅黑" panose="020B0503020204020204" pitchFamily="34" charset="-122"/>
                  <a:ea typeface="微软雅黑" panose="020B0503020204020204" pitchFamily="34" charset="-122"/>
                  <a:cs typeface="Segoe UI" pitchFamily="34" charset="0"/>
                </a:rPr>
                <a:t>设备运行</a:t>
              </a:r>
              <a:endParaRPr lang="en-US" sz="1467" b="1" dirty="0">
                <a:solidFill>
                  <a:schemeClr val="tx1"/>
                </a:solidFill>
                <a:latin typeface="微软雅黑" panose="020B0503020204020204" pitchFamily="34" charset="-122"/>
                <a:ea typeface="微软雅黑" panose="020B0503020204020204" pitchFamily="34" charset="-122"/>
                <a:cs typeface="Segoe UI" pitchFamily="34" charset="0"/>
              </a:endParaRPr>
            </a:p>
          </p:txBody>
        </p:sp>
        <p:sp>
          <p:nvSpPr>
            <p:cNvPr id="104" name="Rectangle 133"/>
            <p:cNvSpPr/>
            <p:nvPr/>
          </p:nvSpPr>
          <p:spPr>
            <a:xfrm>
              <a:off x="7038825" y="3519564"/>
              <a:ext cx="1846382" cy="456645"/>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b="1" dirty="0" smtClean="0">
                  <a:solidFill>
                    <a:schemeClr val="tx1"/>
                  </a:solidFill>
                  <a:latin typeface="微软雅黑" panose="020B0503020204020204" pitchFamily="34" charset="-122"/>
                  <a:ea typeface="微软雅黑" panose="020B0503020204020204" pitchFamily="34" charset="-122"/>
                  <a:cs typeface="Segoe UI" pitchFamily="34" charset="0"/>
                </a:rPr>
                <a:t>应用运行</a:t>
              </a:r>
              <a:endParaRPr lang="en-US" sz="1467" b="1" dirty="0">
                <a:solidFill>
                  <a:schemeClr val="tx1"/>
                </a:solidFill>
                <a:latin typeface="微软雅黑" panose="020B0503020204020204" pitchFamily="34" charset="-122"/>
                <a:ea typeface="微软雅黑" panose="020B0503020204020204" pitchFamily="34" charset="-122"/>
                <a:cs typeface="Segoe UI" pitchFamily="34" charset="0"/>
              </a:endParaRPr>
            </a:p>
          </p:txBody>
        </p:sp>
        <p:sp>
          <p:nvSpPr>
            <p:cNvPr id="107" name="Rectangle 133"/>
            <p:cNvSpPr/>
            <p:nvPr/>
          </p:nvSpPr>
          <p:spPr>
            <a:xfrm>
              <a:off x="7038825" y="4035645"/>
              <a:ext cx="1846382" cy="456645"/>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b="1" dirty="0" smtClean="0">
                  <a:solidFill>
                    <a:schemeClr val="tx1"/>
                  </a:solidFill>
                  <a:latin typeface="微软雅黑" panose="020B0503020204020204" pitchFamily="34" charset="-122"/>
                  <a:ea typeface="微软雅黑" panose="020B0503020204020204" pitchFamily="34" charset="-122"/>
                  <a:cs typeface="Segoe UI" pitchFamily="34" charset="0"/>
                </a:rPr>
                <a:t>系统运行</a:t>
              </a:r>
              <a:endParaRPr lang="en-US" sz="1467" b="1" dirty="0">
                <a:solidFill>
                  <a:schemeClr val="tx1"/>
                </a:solidFill>
                <a:latin typeface="微软雅黑" panose="020B0503020204020204" pitchFamily="34" charset="-122"/>
                <a:ea typeface="微软雅黑" panose="020B0503020204020204" pitchFamily="34" charset="-122"/>
                <a:cs typeface="Segoe UI" pitchFamily="34" charset="0"/>
              </a:endParaRPr>
            </a:p>
          </p:txBody>
        </p:sp>
        <p:sp>
          <p:nvSpPr>
            <p:cNvPr id="108" name="Rectangle 133"/>
            <p:cNvSpPr/>
            <p:nvPr/>
          </p:nvSpPr>
          <p:spPr>
            <a:xfrm>
              <a:off x="7038825" y="4568277"/>
              <a:ext cx="1846382" cy="456645"/>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b="1" dirty="0" smtClean="0">
                  <a:solidFill>
                    <a:schemeClr val="tx1"/>
                  </a:solidFill>
                  <a:latin typeface="微软雅黑" panose="020B0503020204020204" pitchFamily="34" charset="-122"/>
                  <a:ea typeface="微软雅黑" panose="020B0503020204020204" pitchFamily="34" charset="-122"/>
                  <a:cs typeface="Segoe UI" pitchFamily="34" charset="0"/>
                </a:rPr>
                <a:t>网络运行</a:t>
              </a:r>
              <a:endParaRPr lang="en-US" sz="1467" b="1" dirty="0">
                <a:solidFill>
                  <a:schemeClr val="tx1"/>
                </a:solidFill>
                <a:latin typeface="微软雅黑" panose="020B0503020204020204" pitchFamily="34" charset="-122"/>
                <a:ea typeface="微软雅黑" panose="020B0503020204020204" pitchFamily="34" charset="-122"/>
                <a:cs typeface="Segoe UI" pitchFamily="34" charset="0"/>
              </a:endParaRPr>
            </a:p>
          </p:txBody>
        </p:sp>
        <p:sp>
          <p:nvSpPr>
            <p:cNvPr id="109" name="Rectangle 137"/>
            <p:cNvSpPr/>
            <p:nvPr/>
          </p:nvSpPr>
          <p:spPr>
            <a:xfrm>
              <a:off x="7183202" y="2582360"/>
              <a:ext cx="1538205" cy="433643"/>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a:solidFill>
                    <a:schemeClr val="tx1"/>
                  </a:solidFill>
                  <a:latin typeface="微软雅黑" panose="020B0503020204020204" pitchFamily="34" charset="-122"/>
                  <a:ea typeface="微软雅黑" panose="020B0503020204020204" pitchFamily="34" charset="-122"/>
                </a:rPr>
                <a:t>监控</a:t>
              </a:r>
              <a:r>
                <a:rPr lang="zh-CN" altLang="en-US" sz="1600" b="1" dirty="0" smtClean="0">
                  <a:solidFill>
                    <a:schemeClr val="tx1"/>
                  </a:solidFill>
                  <a:latin typeface="微软雅黑" panose="020B0503020204020204" pitchFamily="34" charset="-122"/>
                  <a:ea typeface="微软雅黑" panose="020B0503020204020204" pitchFamily="34" charset="-122"/>
                </a:rPr>
                <a:t>策略</a:t>
              </a:r>
              <a:endParaRPr lang="en-US" sz="1600" b="1" dirty="0">
                <a:solidFill>
                  <a:schemeClr val="tx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97827" y="2391138"/>
            <a:ext cx="1846381" cy="1432770"/>
            <a:chOff x="4660820" y="3120195"/>
            <a:chExt cx="1846381" cy="1432770"/>
          </a:xfrm>
        </p:grpSpPr>
        <p:sp>
          <p:nvSpPr>
            <p:cNvPr id="110" name="Rectangle 162"/>
            <p:cNvSpPr/>
            <p:nvPr/>
          </p:nvSpPr>
          <p:spPr>
            <a:xfrm>
              <a:off x="4660820" y="4099241"/>
              <a:ext cx="1846381" cy="453724"/>
            </a:xfrm>
            <a:prstGeom prst="rect">
              <a:avLst/>
            </a:prstGeom>
            <a:solidFill>
              <a:srgbClr val="00B0F0"/>
            </a:solidFill>
            <a:ln w="9525" cap="flat" cmpd="sng" algn="ctr">
              <a:noFill/>
              <a:prstDash val="solid"/>
            </a:ln>
            <a:effectLst/>
          </p:spPr>
          <p:txBody>
            <a:bodyPr lIns="0" tIns="45725" rIns="0" bIns="45725" rtlCol="0" anchor="t" anchorCtr="0"/>
            <a:lstStyle/>
            <a:p>
              <a:pPr algn="ctr" defTabSz="1219018"/>
              <a:r>
                <a:rPr lang="zh-CN" altLang="en-US" sz="1467" dirty="0" smtClean="0">
                  <a:latin typeface="微软雅黑" panose="020B0503020204020204" pitchFamily="34" charset="-122"/>
                  <a:ea typeface="微软雅黑" panose="020B0503020204020204" pitchFamily="34" charset="-122"/>
                  <a:cs typeface="Segoe UI" pitchFamily="34" charset="0"/>
                </a:rPr>
                <a:t>虚拟环境</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111" name="Rectangle 162"/>
            <p:cNvSpPr/>
            <p:nvPr/>
          </p:nvSpPr>
          <p:spPr>
            <a:xfrm>
              <a:off x="4660820" y="3544432"/>
              <a:ext cx="1846381" cy="453724"/>
            </a:xfrm>
            <a:prstGeom prst="rect">
              <a:avLst/>
            </a:prstGeom>
            <a:solidFill>
              <a:srgbClr val="00B0F0"/>
            </a:solidFill>
            <a:ln w="9525" cap="flat" cmpd="sng" algn="ctr">
              <a:noFill/>
              <a:prstDash val="solid"/>
            </a:ln>
            <a:effectLst/>
          </p:spPr>
          <p:txBody>
            <a:bodyPr lIns="0" tIns="45725" rIns="0" bIns="45725" rtlCol="0" anchor="t" anchorCtr="0"/>
            <a:lstStyle/>
            <a:p>
              <a:pPr algn="ctr" defTabSz="1219018"/>
              <a:r>
                <a:rPr lang="zh-CN" altLang="en-US" sz="1467" dirty="0" smtClean="0">
                  <a:latin typeface="微软雅黑" panose="020B0503020204020204" pitchFamily="34" charset="-122"/>
                  <a:ea typeface="微软雅黑" panose="020B0503020204020204" pitchFamily="34" charset="-122"/>
                  <a:cs typeface="Segoe UI" pitchFamily="34" charset="0"/>
                </a:rPr>
                <a:t>物理环境</a:t>
              </a:r>
              <a:endParaRPr lang="en-US" sz="1467" dirty="0">
                <a:latin typeface="微软雅黑" panose="020B0503020204020204" pitchFamily="34" charset="-122"/>
                <a:ea typeface="微软雅黑" panose="020B0503020204020204" pitchFamily="34" charset="-122"/>
                <a:cs typeface="Segoe UI" pitchFamily="34" charset="0"/>
              </a:endParaRPr>
            </a:p>
          </p:txBody>
        </p:sp>
        <p:sp>
          <p:nvSpPr>
            <p:cNvPr id="112" name="Rectangle 137"/>
            <p:cNvSpPr/>
            <p:nvPr/>
          </p:nvSpPr>
          <p:spPr>
            <a:xfrm>
              <a:off x="4773782" y="3120195"/>
              <a:ext cx="1538205" cy="433643"/>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环境</a:t>
              </a:r>
              <a:r>
                <a:rPr lang="zh-CN" altLang="en-US" sz="1600" b="1" dirty="0">
                  <a:solidFill>
                    <a:schemeClr val="tx1"/>
                  </a:solidFill>
                  <a:latin typeface="微软雅黑" panose="020B0503020204020204" pitchFamily="34" charset="-122"/>
                  <a:ea typeface="微软雅黑" panose="020B0503020204020204" pitchFamily="34" charset="-122"/>
                </a:rPr>
                <a:t>选择</a:t>
              </a:r>
              <a:endParaRPr lang="en-US" sz="1600" b="1" dirty="0">
                <a:solidFill>
                  <a:schemeClr val="tx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8631514" y="3081377"/>
            <a:ext cx="2854267" cy="2135118"/>
            <a:chOff x="9193359" y="3178222"/>
            <a:chExt cx="2854267" cy="2135118"/>
          </a:xfrm>
        </p:grpSpPr>
        <p:sp>
          <p:nvSpPr>
            <p:cNvPr id="41" name="Rectangle 137"/>
            <p:cNvSpPr/>
            <p:nvPr/>
          </p:nvSpPr>
          <p:spPr>
            <a:xfrm>
              <a:off x="9193359" y="3189794"/>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a:solidFill>
                    <a:schemeClr val="tx1"/>
                  </a:solidFill>
                  <a:latin typeface="微软雅黑" panose="020B0503020204020204" pitchFamily="34" charset="-122"/>
                  <a:ea typeface="微软雅黑" panose="020B0503020204020204" pitchFamily="34" charset="-122"/>
                </a:rPr>
                <a:t>校验</a:t>
              </a:r>
              <a:r>
                <a:rPr lang="zh-CN" altLang="en-US" sz="1600" b="1" dirty="0" smtClean="0">
                  <a:solidFill>
                    <a:schemeClr val="tx1"/>
                  </a:solidFill>
                  <a:latin typeface="微软雅黑" panose="020B0503020204020204" pitchFamily="34" charset="-122"/>
                  <a:ea typeface="微软雅黑" panose="020B0503020204020204" pitchFamily="34" charset="-122"/>
                </a:rPr>
                <a:t>策略</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42" name="Rectangle 137"/>
            <p:cNvSpPr/>
            <p:nvPr/>
          </p:nvSpPr>
          <p:spPr>
            <a:xfrm>
              <a:off x="9199801" y="3738432"/>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数据缓存</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43" name="Rectangle 137"/>
            <p:cNvSpPr/>
            <p:nvPr/>
          </p:nvSpPr>
          <p:spPr>
            <a:xfrm>
              <a:off x="9193359" y="4351665"/>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a:solidFill>
                    <a:schemeClr val="tx1"/>
                  </a:solidFill>
                  <a:latin typeface="微软雅黑" panose="020B0503020204020204" pitchFamily="34" charset="-122"/>
                  <a:ea typeface="微软雅黑" panose="020B0503020204020204" pitchFamily="34" charset="-122"/>
                </a:rPr>
                <a:t>传输</a:t>
              </a:r>
              <a:r>
                <a:rPr lang="zh-CN" altLang="en-US" sz="1600" b="1" dirty="0" smtClean="0">
                  <a:solidFill>
                    <a:schemeClr val="tx1"/>
                  </a:solidFill>
                  <a:latin typeface="微软雅黑" panose="020B0503020204020204" pitchFamily="34" charset="-122"/>
                  <a:ea typeface="微软雅黑" panose="020B0503020204020204" pitchFamily="34" charset="-122"/>
                </a:rPr>
                <a:t>策略</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44" name="Rectangle 137"/>
            <p:cNvSpPr/>
            <p:nvPr/>
          </p:nvSpPr>
          <p:spPr>
            <a:xfrm>
              <a:off x="9251317" y="4878883"/>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数据加密</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45" name="Rectangle 137"/>
            <p:cNvSpPr/>
            <p:nvPr/>
          </p:nvSpPr>
          <p:spPr>
            <a:xfrm>
              <a:off x="10620530" y="3178222"/>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压缩策略</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46" name="Rectangle 137"/>
            <p:cNvSpPr/>
            <p:nvPr/>
          </p:nvSpPr>
          <p:spPr>
            <a:xfrm>
              <a:off x="10620530" y="3717012"/>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数据筛选策略</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47" name="Rectangle 137"/>
            <p:cNvSpPr/>
            <p:nvPr/>
          </p:nvSpPr>
          <p:spPr>
            <a:xfrm>
              <a:off x="10604841" y="4324052"/>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数据排序策略</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49" name="Rectangle 137"/>
            <p:cNvSpPr/>
            <p:nvPr/>
          </p:nvSpPr>
          <p:spPr>
            <a:xfrm>
              <a:off x="10593789" y="4838795"/>
              <a:ext cx="1427096" cy="434457"/>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备份集管理</a:t>
              </a:r>
              <a:endParaRPr lang="en-US" sz="1600" b="1" dirty="0">
                <a:solidFill>
                  <a:schemeClr val="tx1"/>
                </a:solidFill>
                <a:latin typeface="微软雅黑" panose="020B0503020204020204" pitchFamily="34" charset="-122"/>
                <a:ea typeface="微软雅黑" panose="020B0503020204020204" pitchFamily="34" charset="-122"/>
              </a:endParaRPr>
            </a:p>
          </p:txBody>
        </p:sp>
      </p:grpSp>
      <p:sp>
        <p:nvSpPr>
          <p:cNvPr id="50" name="Isosceles Triangle 133"/>
          <p:cNvSpPr/>
          <p:nvPr/>
        </p:nvSpPr>
        <p:spPr bwMode="auto">
          <a:xfrm rot="10800000">
            <a:off x="1331426" y="5548112"/>
            <a:ext cx="9529148" cy="572027"/>
          </a:xfrm>
          <a:prstGeom prst="triangle">
            <a:avLst/>
          </a:prstGeom>
          <a:solidFill>
            <a:srgbClr val="FF8A00"/>
          </a:solidFill>
          <a:ln>
            <a:noFill/>
          </a:ln>
          <a:effectLst/>
        </p:spPr>
        <p:style>
          <a:lnRef idx="1">
            <a:schemeClr val="accent2"/>
          </a:lnRef>
          <a:fillRef idx="3">
            <a:schemeClr val="accent2"/>
          </a:fillRef>
          <a:effectRef idx="2">
            <a:schemeClr val="accent2"/>
          </a:effectRef>
          <a:fontRef idx="minor">
            <a:schemeClr val="lt1"/>
          </a:fontRef>
        </p:style>
        <p:txBody>
          <a:bodyPr vert="horz" wrap="square" lIns="91420" tIns="45711" rIns="91420" bIns="45711" numCol="1" rtlCol="0" anchor="ctr" anchorCtr="0" compatLnSpc="1">
            <a:prstTxWarp prst="textNoShape">
              <a:avLst/>
            </a:prstTxWarp>
            <a:noAutofit/>
          </a:bodyPr>
          <a:lstStyle/>
          <a:p>
            <a:pPr algn="ctr" defTabSz="91393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8" name="加号 17"/>
          <p:cNvSpPr/>
          <p:nvPr/>
        </p:nvSpPr>
        <p:spPr>
          <a:xfrm>
            <a:off x="2528432" y="2813068"/>
            <a:ext cx="425003" cy="451148"/>
          </a:xfrm>
          <a:prstGeom prst="mathPl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加号 63"/>
          <p:cNvSpPr/>
          <p:nvPr/>
        </p:nvSpPr>
        <p:spPr>
          <a:xfrm>
            <a:off x="8094152" y="1900560"/>
            <a:ext cx="425003" cy="451148"/>
          </a:xfrm>
          <a:prstGeom prst="mathPl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加号 64"/>
          <p:cNvSpPr/>
          <p:nvPr/>
        </p:nvSpPr>
        <p:spPr>
          <a:xfrm>
            <a:off x="5294490" y="2813068"/>
            <a:ext cx="425003" cy="451148"/>
          </a:xfrm>
          <a:prstGeom prst="mathPl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加号 65"/>
          <p:cNvSpPr/>
          <p:nvPr/>
        </p:nvSpPr>
        <p:spPr>
          <a:xfrm>
            <a:off x="8143584" y="3856135"/>
            <a:ext cx="425003" cy="451148"/>
          </a:xfrm>
          <a:prstGeom prst="mathPl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Rectangle 134"/>
          <p:cNvSpPr/>
          <p:nvPr/>
        </p:nvSpPr>
        <p:spPr>
          <a:xfrm>
            <a:off x="3392369" y="6217145"/>
            <a:ext cx="5126786" cy="624426"/>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en-US" altLang="zh-CN" sz="3200" b="1" dirty="0" smtClean="0">
                <a:solidFill>
                  <a:schemeClr val="tx1"/>
                </a:solidFill>
                <a:latin typeface="微软雅黑" panose="020B0503020204020204" pitchFamily="34" charset="-122"/>
                <a:ea typeface="微软雅黑" panose="020B0503020204020204" pitchFamily="34" charset="-122"/>
                <a:cs typeface="Segoe UI" pitchFamily="34" charset="0"/>
              </a:rPr>
              <a:t>RESUN</a:t>
            </a:r>
            <a:r>
              <a:rPr lang="zh-CN" altLang="en-US" sz="3200" b="1" dirty="0" smtClean="0">
                <a:solidFill>
                  <a:schemeClr val="tx1"/>
                </a:solidFill>
                <a:latin typeface="微软雅黑" panose="020B0503020204020204" pitchFamily="34" charset="-122"/>
                <a:ea typeface="微软雅黑" panose="020B0503020204020204" pitchFamily="34" charset="-122"/>
                <a:cs typeface="Segoe UI" pitchFamily="34" charset="0"/>
              </a:rPr>
              <a:t>策略库</a:t>
            </a:r>
            <a:endParaRPr lang="en-US" sz="3200" b="1" dirty="0">
              <a:solidFill>
                <a:schemeClr val="tx1"/>
              </a:solidFill>
              <a:latin typeface="微软雅黑" panose="020B0503020204020204" pitchFamily="34" charset="-122"/>
              <a:ea typeface="微软雅黑" panose="020B0503020204020204" pitchFamily="34" charset="-122"/>
              <a:cs typeface="Segoe UI" pitchFamily="34" charset="0"/>
            </a:endParaRPr>
          </a:p>
        </p:txBody>
      </p:sp>
    </p:spTree>
    <p:extLst>
      <p:ext uri="{BB962C8B-B14F-4D97-AF65-F5344CB8AC3E}">
        <p14:creationId xmlns:p14="http://schemas.microsoft.com/office/powerpoint/2010/main" val="3110209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ppt_x"/>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ppt_x"/>
                                          </p:val>
                                        </p:tav>
                                        <p:tav tm="100000">
                                          <p:val>
                                            <p:strVal val="#ppt_x"/>
                                          </p:val>
                                        </p:tav>
                                      </p:tavLst>
                                    </p:anim>
                                    <p:anim calcmode="lin" valueType="num">
                                      <p:cBhvr additive="base">
                                        <p:cTn id="39" dur="500" fill="hold"/>
                                        <p:tgtEl>
                                          <p:spTgt spid="9"/>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 fill="hold"/>
                                        <p:tgtEl>
                                          <p:spTgt spid="65"/>
                                        </p:tgtEl>
                                        <p:attrNameLst>
                                          <p:attrName>ppt_x</p:attrName>
                                        </p:attrNameLst>
                                      </p:cBhvr>
                                      <p:tavLst>
                                        <p:tav tm="0">
                                          <p:val>
                                            <p:strVal val="#ppt_x"/>
                                          </p:val>
                                        </p:tav>
                                        <p:tav tm="100000">
                                          <p:val>
                                            <p:strVal val="#ppt_x"/>
                                          </p:val>
                                        </p:tav>
                                      </p:tavLst>
                                    </p:anim>
                                    <p:anim calcmode="lin" valueType="num">
                                      <p:cBhvr additive="base">
                                        <p:cTn id="49" dur="500" fill="hold"/>
                                        <p:tgtEl>
                                          <p:spTgt spid="65"/>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500" fill="hold"/>
                                        <p:tgtEl>
                                          <p:spTgt spid="64"/>
                                        </p:tgtEl>
                                        <p:attrNameLst>
                                          <p:attrName>ppt_x</p:attrName>
                                        </p:attrNameLst>
                                      </p:cBhvr>
                                      <p:tavLst>
                                        <p:tav tm="0">
                                          <p:val>
                                            <p:strVal val="#ppt_x"/>
                                          </p:val>
                                        </p:tav>
                                        <p:tav tm="100000">
                                          <p:val>
                                            <p:strVal val="#ppt_x"/>
                                          </p:val>
                                        </p:tav>
                                      </p:tavLst>
                                    </p:anim>
                                    <p:anim calcmode="lin" valueType="num">
                                      <p:cBhvr additive="base">
                                        <p:cTn id="63" dur="500" fill="hold"/>
                                        <p:tgtEl>
                                          <p:spTgt spid="64"/>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additive="base">
                                        <p:cTn id="66" dur="500" fill="hold"/>
                                        <p:tgtEl>
                                          <p:spTgt spid="11"/>
                                        </p:tgtEl>
                                        <p:attrNameLst>
                                          <p:attrName>ppt_x</p:attrName>
                                        </p:attrNameLst>
                                      </p:cBhvr>
                                      <p:tavLst>
                                        <p:tav tm="0">
                                          <p:val>
                                            <p:strVal val="#ppt_x"/>
                                          </p:val>
                                        </p:tav>
                                        <p:tav tm="100000">
                                          <p:val>
                                            <p:strVal val="#ppt_x"/>
                                          </p:val>
                                        </p:tav>
                                      </p:tavLst>
                                    </p:anim>
                                    <p:anim calcmode="lin" valueType="num">
                                      <p:cBhvr additive="base">
                                        <p:cTn id="6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66"/>
                                        </p:tgtEl>
                                        <p:attrNameLst>
                                          <p:attrName>style.visibility</p:attrName>
                                        </p:attrNameLst>
                                      </p:cBhvr>
                                      <p:to>
                                        <p:strVal val="visible"/>
                                      </p:to>
                                    </p:set>
                                    <p:anim calcmode="lin" valueType="num">
                                      <p:cBhvr additive="base">
                                        <p:cTn id="72" dur="500" fill="hold"/>
                                        <p:tgtEl>
                                          <p:spTgt spid="66"/>
                                        </p:tgtEl>
                                        <p:attrNameLst>
                                          <p:attrName>ppt_x</p:attrName>
                                        </p:attrNameLst>
                                      </p:cBhvr>
                                      <p:tavLst>
                                        <p:tav tm="0">
                                          <p:val>
                                            <p:strVal val="#ppt_x"/>
                                          </p:val>
                                        </p:tav>
                                        <p:tav tm="100000">
                                          <p:val>
                                            <p:strVal val="#ppt_x"/>
                                          </p:val>
                                        </p:tav>
                                      </p:tavLst>
                                    </p:anim>
                                    <p:anim calcmode="lin" valueType="num">
                                      <p:cBhvr additive="base">
                                        <p:cTn id="73" dur="500" fill="hold"/>
                                        <p:tgtEl>
                                          <p:spTgt spid="66"/>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ppt_x"/>
                                          </p:val>
                                        </p:tav>
                                        <p:tav tm="100000">
                                          <p:val>
                                            <p:strVal val="#ppt_x"/>
                                          </p:val>
                                        </p:tav>
                                      </p:tavLst>
                                    </p:anim>
                                    <p:anim calcmode="lin" valueType="num">
                                      <p:cBhvr additive="base">
                                        <p:cTn id="7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down)">
                                      <p:cBhvr>
                                        <p:cTn id="82" dur="500"/>
                                        <p:tgtEl>
                                          <p:spTgt spid="50"/>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67"/>
                                        </p:tgtEl>
                                        <p:attrNameLst>
                                          <p:attrName>style.visibility</p:attrName>
                                        </p:attrNameLst>
                                      </p:cBhvr>
                                      <p:to>
                                        <p:strVal val="visible"/>
                                      </p:to>
                                    </p:set>
                                    <p:animEffect transition="in" filter="wipe(down)">
                                      <p:cBhvr>
                                        <p:cTn id="8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0" grpId="0" animBg="1"/>
      <p:bldP spid="18" grpId="0" animBg="1"/>
      <p:bldP spid="64" grpId="0" animBg="1"/>
      <p:bldP spid="65" grpId="0" animBg="1"/>
      <p:bldP spid="66" grpId="0" animBg="1"/>
      <p:bldP spid="6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extLst/>
          </p:nvPr>
        </p:nvGraphicFramePr>
        <p:xfrm>
          <a:off x="1" y="3"/>
          <a:ext cx="158792" cy="158751"/>
        </p:xfrm>
        <a:graphic>
          <a:graphicData uri="http://schemas.openxmlformats.org/presentationml/2006/ole">
            <mc:AlternateContent xmlns:mc="http://schemas.openxmlformats.org/markup-compatibility/2006">
              <mc:Choice xmlns:v="urn:schemas-microsoft-com:vml" Requires="v">
                <p:oleObj spid="_x0000_s1070" name="think-cell Slide" r:id="rId14" imgW="270" imgH="270" progId="">
                  <p:embed/>
                </p:oleObj>
              </mc:Choice>
              <mc:Fallback>
                <p:oleObj name="think-cell Slide" r:id="rId14" imgW="270" imgH="27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 y="3"/>
                        <a:ext cx="158792" cy="1587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p:nvPr>
            <p:custDataLst>
              <p:tags r:id="rId3"/>
            </p:custDataLst>
          </p:nvPr>
        </p:nvSpPr>
        <p:spPr bwMode="auto">
          <a:xfrm>
            <a:off x="0" y="811369"/>
            <a:ext cx="12191999" cy="2947777"/>
          </a:xfrm>
          <a:prstGeom prst="rect">
            <a:avLst/>
          </a:prstGeom>
          <a:solidFill>
            <a:srgbClr val="FF8A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1" rIns="91440" bIns="45721" numCol="1" rtlCol="0" anchor="ctr" anchorCtr="0" compatLnSpc="1">
            <a:prstTxWarp prst="textNoShape">
              <a:avLst/>
            </a:prstTxWarp>
          </a:bodyPr>
          <a:lstStyle/>
          <a:p>
            <a:pPr algn="ctr" defTabSz="914122" fontAlgn="base">
              <a:spcBef>
                <a:spcPct val="0"/>
              </a:spcBef>
              <a:spcAft>
                <a:spcPct val="0"/>
              </a:spcAft>
            </a:pPr>
            <a:endParaRPr lang="en-US" sz="2267" dirty="0">
              <a:gradFill>
                <a:gsLst>
                  <a:gs pos="0">
                    <a:srgbClr val="FFFFFF"/>
                  </a:gs>
                  <a:gs pos="100000">
                    <a:srgbClr val="FFFFFF"/>
                  </a:gs>
                </a:gsLst>
                <a:lin ang="5400000" scaled="0"/>
              </a:gradFill>
            </a:endParaRPr>
          </a:p>
        </p:txBody>
      </p:sp>
      <p:sp>
        <p:nvSpPr>
          <p:cNvPr id="5" name="TextBox 4"/>
          <p:cNvSpPr txBox="1"/>
          <p:nvPr>
            <p:custDataLst>
              <p:tags r:id="rId4"/>
            </p:custDataLst>
          </p:nvPr>
        </p:nvSpPr>
        <p:spPr>
          <a:xfrm>
            <a:off x="8196166" y="3245270"/>
            <a:ext cx="3991648" cy="498598"/>
          </a:xfrm>
          <a:prstGeom prst="rect">
            <a:avLst/>
          </a:prstGeom>
          <a:noFill/>
          <a:ln>
            <a:noFill/>
          </a:ln>
        </p:spPr>
        <p:txBody>
          <a:bodyPr wrap="square" lIns="0" tIns="0" rIns="0" bIns="0" rtlCol="0">
            <a:spAutoFit/>
          </a:bodyPr>
          <a:lstStyle/>
          <a:p>
            <a:pPr marL="3176" lvl="1" algn="ctr">
              <a:lnSpc>
                <a:spcPct val="90000"/>
              </a:lnSpc>
              <a:spcAft>
                <a:spcPts val="600"/>
              </a:spcAft>
              <a:buSzPct val="80000"/>
            </a:pPr>
            <a:r>
              <a:rPr lang="en-US" altLang="zh-CN" sz="3600" b="1" spc="-51" dirty="0" smtClean="0">
                <a:solidFill>
                  <a:schemeClr val="bg1"/>
                </a:solidFill>
                <a:cs typeface="Segoe UI" pitchFamily="34" charset="0"/>
              </a:rPr>
              <a:t>Super Administrator</a:t>
            </a:r>
            <a:endParaRPr lang="en-US" sz="3600" b="1" spc="-51" dirty="0">
              <a:solidFill>
                <a:schemeClr val="bg1"/>
              </a:solidFill>
              <a:cs typeface="Segoe UI" pitchFamily="34" charset="0"/>
            </a:endParaRPr>
          </a:p>
        </p:txBody>
      </p:sp>
      <p:sp>
        <p:nvSpPr>
          <p:cNvPr id="6" name="Rectangle 5"/>
          <p:cNvSpPr/>
          <p:nvPr>
            <p:custDataLst>
              <p:tags r:id="rId5"/>
            </p:custDataLst>
          </p:nvPr>
        </p:nvSpPr>
        <p:spPr bwMode="auto">
          <a:xfrm>
            <a:off x="0" y="3759146"/>
            <a:ext cx="6095999" cy="3098853"/>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08" tIns="45705" rIns="91408" bIns="45705" numCol="1" spcCol="0" rtlCol="0" anchor="ctr" anchorCtr="0" compatLnSpc="1">
            <a:prstTxWarp prst="textNoShape">
              <a:avLst/>
            </a:prstTxWarp>
          </a:bodyPr>
          <a:lstStyle/>
          <a:p>
            <a:pPr algn="ctr" defTabSz="913810" fontAlgn="base">
              <a:spcBef>
                <a:spcPct val="0"/>
              </a:spcBef>
              <a:spcAft>
                <a:spcPct val="0"/>
              </a:spcAft>
            </a:pPr>
            <a:endParaRPr lang="en-US" sz="2267" dirty="0">
              <a:gradFill>
                <a:gsLst>
                  <a:gs pos="0">
                    <a:srgbClr val="FFFFFF"/>
                  </a:gs>
                  <a:gs pos="100000">
                    <a:srgbClr val="FFFFFF"/>
                  </a:gs>
                </a:gsLst>
                <a:lin ang="5400000" scaled="0"/>
              </a:gradFill>
            </a:endParaRPr>
          </a:p>
        </p:txBody>
      </p:sp>
      <p:sp>
        <p:nvSpPr>
          <p:cNvPr id="7" name="TextBox 6"/>
          <p:cNvSpPr txBox="1"/>
          <p:nvPr>
            <p:custDataLst>
              <p:tags r:id="rId6"/>
            </p:custDataLst>
          </p:nvPr>
        </p:nvSpPr>
        <p:spPr>
          <a:xfrm>
            <a:off x="3505847" y="6233502"/>
            <a:ext cx="2590152" cy="498598"/>
          </a:xfrm>
          <a:prstGeom prst="rect">
            <a:avLst/>
          </a:prstGeom>
          <a:noFill/>
          <a:ln>
            <a:noFill/>
          </a:ln>
        </p:spPr>
        <p:txBody>
          <a:bodyPr wrap="square" lIns="0" tIns="0" rIns="0" bIns="0" rtlCol="0">
            <a:spAutoFit/>
          </a:bodyPr>
          <a:lstStyle/>
          <a:p>
            <a:pPr marL="3176" lvl="1" algn="ctr">
              <a:lnSpc>
                <a:spcPct val="90000"/>
              </a:lnSpc>
              <a:spcAft>
                <a:spcPts val="600"/>
              </a:spcAft>
              <a:buSzPct val="80000"/>
            </a:pPr>
            <a:r>
              <a:rPr lang="en-US" altLang="zh-CN" sz="3600" b="1" spc="-51" dirty="0">
                <a:solidFill>
                  <a:schemeClr val="bg1"/>
                </a:solidFill>
                <a:cs typeface="Segoe UI" pitchFamily="34" charset="0"/>
              </a:rPr>
              <a:t>Comptroller</a:t>
            </a:r>
            <a:r>
              <a:rPr lang="en-US" altLang="zh-CN" sz="3600" b="1" spc="-51" dirty="0" smtClean="0">
                <a:solidFill>
                  <a:srgbClr val="FF0000"/>
                </a:solidFill>
                <a:cs typeface="Segoe UI" pitchFamily="34" charset="0"/>
              </a:rPr>
              <a:t> </a:t>
            </a:r>
            <a:endParaRPr lang="en-US" sz="3600" b="1" spc="-51" dirty="0">
              <a:solidFill>
                <a:srgbClr val="FF0000"/>
              </a:solidFill>
              <a:cs typeface="Segoe UI" pitchFamily="34" charset="0"/>
            </a:endParaRPr>
          </a:p>
        </p:txBody>
      </p:sp>
      <p:sp>
        <p:nvSpPr>
          <p:cNvPr id="8" name="Rectangle 7"/>
          <p:cNvSpPr/>
          <p:nvPr>
            <p:custDataLst>
              <p:tags r:id="rId7"/>
            </p:custDataLst>
          </p:nvPr>
        </p:nvSpPr>
        <p:spPr bwMode="auto">
          <a:xfrm>
            <a:off x="-4186" y="810776"/>
            <a:ext cx="7439805" cy="2089597"/>
          </a:xfrm>
          <a:prstGeom prst="rect">
            <a:avLst/>
          </a:prstGeom>
          <a:solidFill>
            <a:srgbClr val="FF8A00"/>
          </a:solidFill>
          <a:ln w="9525" cap="flat" cmpd="sng" algn="ctr">
            <a:noFill/>
            <a:prstDash val="solid"/>
          </a:ln>
          <a:effectLst/>
        </p:spPr>
        <p:txBody>
          <a:bodyPr lIns="91444" tIns="45723" rIns="91444" bIns="45723" rtlCol="0" anchor="ctr" anchorCtr="0"/>
          <a:lstStyle/>
          <a:p>
            <a:pPr defTabSz="1218967"/>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超级管理员</a:t>
            </a:r>
            <a:r>
              <a:rPr lang="en-US" altLang="zh-CN" sz="2267" b="1" dirty="0" smtClean="0">
                <a:solidFill>
                  <a:schemeClr val="bg1"/>
                </a:solidFill>
                <a:latin typeface="微软雅黑" panose="020B0503020204020204" pitchFamily="34" charset="-122"/>
                <a:ea typeface="微软雅黑" panose="020B0503020204020204" pitchFamily="34" charset="-122"/>
                <a:cs typeface="Segoe UI" pitchFamily="34" charset="0"/>
              </a:rPr>
              <a:t>----</a:t>
            </a:r>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拥有最高管理与操作权限</a:t>
            </a:r>
            <a:endParaRPr lang="en-US" altLang="zh-CN" sz="2267" b="1" dirty="0" smtClean="0">
              <a:solidFill>
                <a:schemeClr val="bg1"/>
              </a:solidFill>
              <a:latin typeface="微软雅黑" panose="020B0503020204020204" pitchFamily="34" charset="-122"/>
              <a:ea typeface="微软雅黑" panose="020B0503020204020204" pitchFamily="34" charset="-122"/>
              <a:cs typeface="Segoe UI" pitchFamily="34" charset="0"/>
            </a:endParaRPr>
          </a:p>
          <a:p>
            <a:pPr defTabSz="1218967"/>
            <a:endParaRPr lang="en-US" altLang="zh-CN" sz="2267" b="1" dirty="0">
              <a:solidFill>
                <a:schemeClr val="bg1"/>
              </a:solidFill>
              <a:latin typeface="微软雅黑" panose="020B0503020204020204" pitchFamily="34" charset="-122"/>
              <a:ea typeface="微软雅黑" panose="020B0503020204020204" pitchFamily="34" charset="-122"/>
              <a:cs typeface="Segoe UI" pitchFamily="34" charset="0"/>
            </a:endParaRPr>
          </a:p>
          <a:p>
            <a:pPr defTabSz="1218967"/>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对整个灾备系统进行</a:t>
            </a:r>
            <a:r>
              <a:rPr lang="zh-CN" altLang="en-US" sz="2267" b="1" dirty="0">
                <a:solidFill>
                  <a:schemeClr val="bg1"/>
                </a:solidFill>
                <a:latin typeface="微软雅黑" panose="020B0503020204020204" pitchFamily="34" charset="-122"/>
                <a:ea typeface="微软雅黑" panose="020B0503020204020204" pitchFamily="34" charset="-122"/>
                <a:cs typeface="Segoe UI" pitchFamily="34" charset="0"/>
              </a:rPr>
              <a:t>所有功能操作和管理</a:t>
            </a:r>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操作</a:t>
            </a:r>
            <a:endParaRPr lang="en-US" altLang="zh-CN" sz="2267" b="1" dirty="0" smtClean="0">
              <a:solidFill>
                <a:schemeClr val="bg1"/>
              </a:solidFill>
              <a:latin typeface="微软雅黑" panose="020B0503020204020204" pitchFamily="34" charset="-122"/>
              <a:ea typeface="微软雅黑" panose="020B0503020204020204" pitchFamily="34" charset="-122"/>
              <a:cs typeface="Segoe UI" pitchFamily="34" charset="0"/>
            </a:endParaRPr>
          </a:p>
          <a:p>
            <a:pPr defTabSz="1218967"/>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分配操作员的权限</a:t>
            </a:r>
            <a:endParaRPr lang="zh-CN" altLang="en-US" sz="2267" b="1" dirty="0">
              <a:solidFill>
                <a:schemeClr val="bg1"/>
              </a:solidFill>
              <a:latin typeface="微软雅黑" panose="020B0503020204020204" pitchFamily="34" charset="-122"/>
              <a:ea typeface="微软雅黑" panose="020B0503020204020204" pitchFamily="34" charset="-122"/>
              <a:cs typeface="Segoe UI" pitchFamily="34" charset="0"/>
            </a:endParaRPr>
          </a:p>
        </p:txBody>
      </p:sp>
      <p:sp>
        <p:nvSpPr>
          <p:cNvPr id="10" name="Rectangle 9"/>
          <p:cNvSpPr/>
          <p:nvPr>
            <p:custDataLst>
              <p:tags r:id="rId8"/>
            </p:custDataLst>
          </p:nvPr>
        </p:nvSpPr>
        <p:spPr bwMode="auto">
          <a:xfrm>
            <a:off x="-4186" y="4494727"/>
            <a:ext cx="3587872" cy="2362679"/>
          </a:xfrm>
          <a:prstGeom prst="rect">
            <a:avLst/>
          </a:prstGeom>
          <a:solidFill>
            <a:srgbClr val="00B0F0"/>
          </a:solidFill>
          <a:ln w="9525" cap="flat" cmpd="sng" algn="ctr">
            <a:noFill/>
            <a:prstDash val="solid"/>
          </a:ln>
          <a:effectLst/>
        </p:spPr>
        <p:txBody>
          <a:bodyPr lIns="91444" tIns="45723" rIns="91444" bIns="45723" rtlCol="0" anchor="ctr" anchorCtr="0"/>
          <a:lstStyle/>
          <a:p>
            <a:pPr defTabSz="1218967"/>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审计管理员</a:t>
            </a:r>
            <a:r>
              <a:rPr lang="en-US" altLang="zh-CN" sz="2267" b="1" dirty="0" smtClean="0">
                <a:solidFill>
                  <a:schemeClr val="bg1"/>
                </a:solidFill>
                <a:latin typeface="微软雅黑" panose="020B0503020204020204" pitchFamily="34" charset="-122"/>
                <a:ea typeface="微软雅黑" panose="020B0503020204020204" pitchFamily="34" charset="-122"/>
                <a:cs typeface="Segoe UI" pitchFamily="34" charset="0"/>
              </a:rPr>
              <a:t>----</a:t>
            </a:r>
          </a:p>
          <a:p>
            <a:pPr defTabSz="1218967"/>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拥有</a:t>
            </a:r>
            <a:r>
              <a:rPr lang="zh-CN" altLang="en-US" sz="2267" b="1" dirty="0">
                <a:solidFill>
                  <a:schemeClr val="bg1"/>
                </a:solidFill>
                <a:latin typeface="微软雅黑" panose="020B0503020204020204" pitchFamily="34" charset="-122"/>
                <a:ea typeface="微软雅黑" panose="020B0503020204020204" pitchFamily="34" charset="-122"/>
                <a:cs typeface="Segoe UI" pitchFamily="34" charset="0"/>
              </a:rPr>
              <a:t>操作监督</a:t>
            </a:r>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权限</a:t>
            </a:r>
            <a:endParaRPr lang="en-US" altLang="zh-CN" sz="2267" b="1" dirty="0" smtClean="0">
              <a:solidFill>
                <a:schemeClr val="bg1"/>
              </a:solidFill>
              <a:latin typeface="微软雅黑" panose="020B0503020204020204" pitchFamily="34" charset="-122"/>
              <a:ea typeface="微软雅黑" panose="020B0503020204020204" pitchFamily="34" charset="-122"/>
              <a:cs typeface="Segoe UI" pitchFamily="34" charset="0"/>
            </a:endParaRPr>
          </a:p>
          <a:p>
            <a:pPr defTabSz="1218967"/>
            <a:endParaRPr lang="en-US" altLang="zh-CN" sz="2267" b="1" dirty="0" smtClean="0">
              <a:solidFill>
                <a:schemeClr val="bg1"/>
              </a:solidFill>
              <a:latin typeface="微软雅黑" panose="020B0503020204020204" pitchFamily="34" charset="-122"/>
              <a:ea typeface="微软雅黑" panose="020B0503020204020204" pitchFamily="34" charset="-122"/>
              <a:cs typeface="Segoe UI" pitchFamily="34" charset="0"/>
            </a:endParaRPr>
          </a:p>
          <a:p>
            <a:pPr defTabSz="1218967"/>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可以查看操作员对灾备系统所有</a:t>
            </a:r>
            <a:r>
              <a:rPr lang="zh-CN" altLang="en-US" sz="2267" b="1" dirty="0">
                <a:solidFill>
                  <a:schemeClr val="bg1"/>
                </a:solidFill>
                <a:latin typeface="微软雅黑" panose="020B0503020204020204" pitchFamily="34" charset="-122"/>
                <a:ea typeface="微软雅黑" panose="020B0503020204020204" pitchFamily="34" charset="-122"/>
                <a:cs typeface="Segoe UI" pitchFamily="34" charset="0"/>
              </a:rPr>
              <a:t>的操作</a:t>
            </a:r>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记录</a:t>
            </a:r>
            <a:endParaRPr lang="zh-CN" altLang="en-US" sz="2267" b="1" dirty="0">
              <a:solidFill>
                <a:schemeClr val="bg1"/>
              </a:solidFill>
              <a:latin typeface="微软雅黑" panose="020B0503020204020204" pitchFamily="34" charset="-122"/>
              <a:ea typeface="微软雅黑" panose="020B0503020204020204" pitchFamily="34" charset="-122"/>
              <a:cs typeface="Segoe UI" pitchFamily="34" charset="0"/>
            </a:endParaRPr>
          </a:p>
        </p:txBody>
      </p:sp>
      <p:sp>
        <p:nvSpPr>
          <p:cNvPr id="13" name="Rectangle 12"/>
          <p:cNvSpPr/>
          <p:nvPr/>
        </p:nvSpPr>
        <p:spPr>
          <a:xfrm>
            <a:off x="3048797" y="2828837"/>
            <a:ext cx="6094412" cy="461675"/>
          </a:xfrm>
          <a:prstGeom prst="rect">
            <a:avLst/>
          </a:prstGeom>
        </p:spPr>
        <p:txBody>
          <a:bodyPr lIns="91448" tIns="45725" rIns="91448" bIns="45725">
            <a:spAutoFit/>
          </a:bodyPr>
          <a:lstStyle/>
          <a:p>
            <a:endParaRPr lang="en-US" sz="2400" dirty="0"/>
          </a:p>
        </p:txBody>
      </p:sp>
      <p:sp>
        <p:nvSpPr>
          <p:cNvPr id="19" name="Rectangle 5"/>
          <p:cNvSpPr/>
          <p:nvPr>
            <p:custDataLst>
              <p:tags r:id="rId9"/>
            </p:custDataLst>
          </p:nvPr>
        </p:nvSpPr>
        <p:spPr bwMode="auto">
          <a:xfrm>
            <a:off x="6095999" y="3758553"/>
            <a:ext cx="6096001" cy="3098853"/>
          </a:xfrm>
          <a:prstGeom prst="rect">
            <a:avLst/>
          </a:prstGeom>
          <a:solidFill>
            <a:srgbClr val="8E2B9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08" tIns="45705" rIns="91408" bIns="45705" numCol="1" spcCol="0" rtlCol="0" anchor="ctr" anchorCtr="0" compatLnSpc="1">
            <a:prstTxWarp prst="textNoShape">
              <a:avLst/>
            </a:prstTxWarp>
          </a:bodyPr>
          <a:lstStyle/>
          <a:p>
            <a:pPr algn="ctr" defTabSz="913810" fontAlgn="base">
              <a:spcBef>
                <a:spcPct val="0"/>
              </a:spcBef>
              <a:spcAft>
                <a:spcPct val="0"/>
              </a:spcAft>
            </a:pPr>
            <a:endParaRPr lang="en-US" sz="2267" dirty="0">
              <a:gradFill>
                <a:gsLst>
                  <a:gs pos="0">
                    <a:srgbClr val="FFFFFF"/>
                  </a:gs>
                  <a:gs pos="100000">
                    <a:srgbClr val="FFFFFF"/>
                  </a:gs>
                </a:gsLst>
                <a:lin ang="5400000" scaled="0"/>
              </a:gradFill>
            </a:endParaRPr>
          </a:p>
        </p:txBody>
      </p:sp>
      <p:sp>
        <p:nvSpPr>
          <p:cNvPr id="20" name="Rectangle 9"/>
          <p:cNvSpPr/>
          <p:nvPr>
            <p:custDataLst>
              <p:tags r:id="rId10"/>
            </p:custDataLst>
          </p:nvPr>
        </p:nvSpPr>
        <p:spPr bwMode="auto">
          <a:xfrm>
            <a:off x="6153430" y="4489524"/>
            <a:ext cx="3587872" cy="2349923"/>
          </a:xfrm>
          <a:prstGeom prst="rect">
            <a:avLst/>
          </a:prstGeom>
          <a:solidFill>
            <a:srgbClr val="8E2B9C"/>
          </a:solidFill>
          <a:ln w="9525" cap="flat" cmpd="sng" algn="ctr">
            <a:noFill/>
            <a:prstDash val="solid"/>
          </a:ln>
          <a:effectLst/>
        </p:spPr>
        <p:txBody>
          <a:bodyPr lIns="91444" tIns="45723" rIns="91444" bIns="45723" rtlCol="0" anchor="ctr" anchorCtr="0"/>
          <a:lstStyle/>
          <a:p>
            <a:pPr defTabSz="1218967"/>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操作员</a:t>
            </a:r>
            <a:r>
              <a:rPr lang="en-US" altLang="zh-CN" sz="2267" b="1" dirty="0" smtClean="0">
                <a:solidFill>
                  <a:schemeClr val="bg1"/>
                </a:solidFill>
                <a:latin typeface="微软雅黑" panose="020B0503020204020204" pitchFamily="34" charset="-122"/>
                <a:ea typeface="微软雅黑" panose="020B0503020204020204" pitchFamily="34" charset="-122"/>
                <a:cs typeface="Segoe UI" pitchFamily="34" charset="0"/>
              </a:rPr>
              <a:t>----</a:t>
            </a:r>
          </a:p>
          <a:p>
            <a:pPr defTabSz="1218967"/>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拥有指定功能</a:t>
            </a:r>
            <a:r>
              <a:rPr lang="zh-CN" altLang="en-US" sz="2267" b="1" dirty="0">
                <a:solidFill>
                  <a:schemeClr val="bg1"/>
                </a:solidFill>
                <a:latin typeface="微软雅黑" panose="020B0503020204020204" pitchFamily="34" charset="-122"/>
                <a:ea typeface="微软雅黑" panose="020B0503020204020204" pitchFamily="34" charset="-122"/>
                <a:cs typeface="Segoe UI" pitchFamily="34" charset="0"/>
              </a:rPr>
              <a:t>操作</a:t>
            </a:r>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权限</a:t>
            </a:r>
            <a:endParaRPr lang="en-US" altLang="zh-CN" sz="2267" b="1" dirty="0" smtClean="0">
              <a:solidFill>
                <a:schemeClr val="bg1"/>
              </a:solidFill>
              <a:latin typeface="微软雅黑" panose="020B0503020204020204" pitchFamily="34" charset="-122"/>
              <a:ea typeface="微软雅黑" panose="020B0503020204020204" pitchFamily="34" charset="-122"/>
              <a:cs typeface="Segoe UI" pitchFamily="34" charset="0"/>
            </a:endParaRPr>
          </a:p>
          <a:p>
            <a:pPr defTabSz="1218967"/>
            <a:endParaRPr lang="en-US" altLang="zh-CN" sz="2267" b="1" dirty="0" smtClean="0">
              <a:solidFill>
                <a:schemeClr val="bg1"/>
              </a:solidFill>
              <a:latin typeface="微软雅黑" panose="020B0503020204020204" pitchFamily="34" charset="-122"/>
              <a:ea typeface="微软雅黑" panose="020B0503020204020204" pitchFamily="34" charset="-122"/>
              <a:cs typeface="Segoe UI" pitchFamily="34" charset="0"/>
            </a:endParaRPr>
          </a:p>
          <a:p>
            <a:pPr defTabSz="1218967"/>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策略</a:t>
            </a:r>
            <a:r>
              <a:rPr lang="zh-CN" altLang="en-US" sz="2267" b="1" dirty="0">
                <a:solidFill>
                  <a:schemeClr val="bg1"/>
                </a:solidFill>
                <a:latin typeface="微软雅黑" panose="020B0503020204020204" pitchFamily="34" charset="-122"/>
                <a:ea typeface="微软雅黑" panose="020B0503020204020204" pitchFamily="34" charset="-122"/>
                <a:cs typeface="Segoe UI" pitchFamily="34" charset="0"/>
              </a:rPr>
              <a:t>管理</a:t>
            </a:r>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，任务建立，报警</a:t>
            </a:r>
            <a:r>
              <a:rPr lang="zh-CN" altLang="en-US" sz="2267" b="1" dirty="0">
                <a:solidFill>
                  <a:schemeClr val="bg1"/>
                </a:solidFill>
                <a:latin typeface="微软雅黑" panose="020B0503020204020204" pitchFamily="34" charset="-122"/>
                <a:ea typeface="微软雅黑" panose="020B0503020204020204" pitchFamily="34" charset="-122"/>
                <a:cs typeface="Segoe UI" pitchFamily="34" charset="0"/>
              </a:rPr>
              <a:t>管理，任务运行日志</a:t>
            </a:r>
            <a:r>
              <a:rPr lang="zh-CN" altLang="en-US" sz="2267" b="1" dirty="0" smtClean="0">
                <a:solidFill>
                  <a:schemeClr val="bg1"/>
                </a:solidFill>
                <a:latin typeface="微软雅黑" panose="020B0503020204020204" pitchFamily="34" charset="-122"/>
                <a:ea typeface="微软雅黑" panose="020B0503020204020204" pitchFamily="34" charset="-122"/>
                <a:cs typeface="Segoe UI" pitchFamily="34" charset="0"/>
              </a:rPr>
              <a:t>查看等</a:t>
            </a:r>
            <a:endParaRPr lang="en-US" sz="2267" b="1" dirty="0">
              <a:solidFill>
                <a:schemeClr val="bg1"/>
              </a:solidFill>
              <a:latin typeface="微软雅黑" panose="020B0503020204020204" pitchFamily="34" charset="-122"/>
              <a:ea typeface="微软雅黑" panose="020B0503020204020204" pitchFamily="34" charset="-122"/>
              <a:cs typeface="Segoe UI" pitchFamily="34" charset="0"/>
            </a:endParaRPr>
          </a:p>
        </p:txBody>
      </p:sp>
      <p:sp>
        <p:nvSpPr>
          <p:cNvPr id="21" name="TextBox 6"/>
          <p:cNvSpPr txBox="1"/>
          <p:nvPr>
            <p:custDataLst>
              <p:tags r:id="rId11"/>
            </p:custDataLst>
          </p:nvPr>
        </p:nvSpPr>
        <p:spPr>
          <a:xfrm>
            <a:off x="9827192" y="6279758"/>
            <a:ext cx="2590152" cy="498598"/>
          </a:xfrm>
          <a:prstGeom prst="rect">
            <a:avLst/>
          </a:prstGeom>
          <a:noFill/>
          <a:ln>
            <a:noFill/>
          </a:ln>
        </p:spPr>
        <p:txBody>
          <a:bodyPr wrap="square" lIns="0" tIns="0" rIns="0" bIns="0" rtlCol="0">
            <a:spAutoFit/>
          </a:bodyPr>
          <a:lstStyle/>
          <a:p>
            <a:pPr marL="3176" lvl="1" algn="ctr">
              <a:lnSpc>
                <a:spcPct val="90000"/>
              </a:lnSpc>
              <a:spcAft>
                <a:spcPts val="600"/>
              </a:spcAft>
              <a:buSzPct val="80000"/>
            </a:pPr>
            <a:r>
              <a:rPr lang="en-US" altLang="zh-CN" sz="3600" b="1" spc="-51" dirty="0" smtClean="0">
                <a:solidFill>
                  <a:schemeClr val="bg1"/>
                </a:solidFill>
                <a:cs typeface="Segoe UI" pitchFamily="34" charset="0"/>
              </a:rPr>
              <a:t>Operator </a:t>
            </a:r>
            <a:r>
              <a:rPr lang="en-US" altLang="zh-CN" sz="3600" b="1" spc="-51" dirty="0" smtClean="0">
                <a:solidFill>
                  <a:srgbClr val="FF0000"/>
                </a:solidFill>
                <a:cs typeface="Segoe UI" pitchFamily="34" charset="0"/>
              </a:rPr>
              <a:t> </a:t>
            </a:r>
            <a:endParaRPr lang="en-US" sz="3600" b="1" spc="-51" dirty="0">
              <a:solidFill>
                <a:srgbClr val="FF0000"/>
              </a:solidFill>
              <a:cs typeface="Segoe UI" pitchFamily="34" charset="0"/>
            </a:endParaRPr>
          </a:p>
        </p:txBody>
      </p:sp>
      <p:pic>
        <p:nvPicPr>
          <p:cNvPr id="22" name="Picture 6" descr="\\192.168.10.9\Shared\Design\Microsoft Events Presentation Resource DVD\DVD_ART36\Artwork_Imagery\Icons - Illustrations\People\White silhouettes\woman person 3.png"/>
          <p:cNvPicPr>
            <a:picLocks noChangeAspect="1" noChangeArrowheads="1"/>
          </p:cNvPicPr>
          <p:nvPr/>
        </p:nvPicPr>
        <p:blipFill>
          <a:blip r:embed="rId16" cstate="print"/>
          <a:srcRect/>
          <a:stretch>
            <a:fillRect/>
          </a:stretch>
        </p:blipFill>
        <p:spPr bwMode="auto">
          <a:xfrm>
            <a:off x="4363680" y="3798272"/>
            <a:ext cx="1027873" cy="2435230"/>
          </a:xfrm>
          <a:prstGeom prst="rect">
            <a:avLst/>
          </a:prstGeom>
          <a:noFill/>
          <a:ln w="9525">
            <a:noFill/>
            <a:miter lim="800000"/>
            <a:headEnd/>
            <a:tailEnd/>
          </a:ln>
        </p:spPr>
      </p:pic>
      <p:pic>
        <p:nvPicPr>
          <p:cNvPr id="23" name="Picture 5" descr="\\192.168.10.9\Shared\Design\Microsoft Events Presentation Resource DVD\DVD_ART36\Artwork_Imagery\Icons - Illustrations\People\White silhouettes\man person.png"/>
          <p:cNvPicPr>
            <a:picLocks noChangeAspect="1" noChangeArrowheads="1"/>
          </p:cNvPicPr>
          <p:nvPr/>
        </p:nvPicPr>
        <p:blipFill>
          <a:blip r:embed="rId17" cstate="print"/>
          <a:srcRect/>
          <a:stretch>
            <a:fillRect/>
          </a:stretch>
        </p:blipFill>
        <p:spPr bwMode="auto">
          <a:xfrm>
            <a:off x="9378871" y="942111"/>
            <a:ext cx="1134027" cy="2172418"/>
          </a:xfrm>
          <a:prstGeom prst="rect">
            <a:avLst/>
          </a:prstGeom>
          <a:noFill/>
          <a:ln w="9525">
            <a:noFill/>
            <a:miter lim="800000"/>
            <a:headEnd/>
            <a:tailEnd/>
          </a:ln>
        </p:spPr>
      </p:pic>
      <p:pic>
        <p:nvPicPr>
          <p:cNvPr id="24" name="Picture 6" descr="\\MAGNUM\Projects\Microsoft\Cloud Power FY12\Design\ICONS_PNG\Professionals.png"/>
          <p:cNvPicPr>
            <a:picLocks noChangeAspect="1" noChangeArrowheads="1"/>
          </p:cNvPicPr>
          <p:nvPr/>
        </p:nvPicPr>
        <p:blipFill>
          <a:blip r:embed="rId18" cstate="print">
            <a:lum bright="100000"/>
          </a:blip>
          <a:srcRect/>
          <a:stretch>
            <a:fillRect/>
          </a:stretch>
        </p:blipFill>
        <p:spPr bwMode="auto">
          <a:xfrm>
            <a:off x="10191990" y="3970757"/>
            <a:ext cx="1785295" cy="2090259"/>
          </a:xfrm>
          <a:prstGeom prst="rect">
            <a:avLst/>
          </a:prstGeom>
          <a:noFill/>
        </p:spPr>
      </p:pic>
      <p:sp>
        <p:nvSpPr>
          <p:cNvPr id="26" name="Title 1"/>
          <p:cNvSpPr txBox="1">
            <a:spLocks/>
          </p:cNvSpPr>
          <p:nvPr/>
        </p:nvSpPr>
        <p:spPr>
          <a:xfrm>
            <a:off x="0" y="155553"/>
            <a:ext cx="4481848" cy="64010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1">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rPr>
              <a:t>用户权限管理</a:t>
            </a:r>
            <a:endParaRPr lang="en-US" sz="32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5172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ppt_x"/>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10" grpId="0" animBg="1"/>
      <p:bldP spid="19" grpId="0" animBg="1"/>
      <p:bldP spid="20" grpId="0" animBg="1"/>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433618" y="2871989"/>
            <a:ext cx="5184433" cy="830997"/>
          </a:xfrm>
          <a:prstGeom prst="rect">
            <a:avLst/>
          </a:prstGeom>
          <a:noFill/>
        </p:spPr>
        <p:txBody>
          <a:bodyPr wrap="none" rtlCol="0">
            <a:spAutoFit/>
          </a:bodyPr>
          <a:lstStyle/>
          <a:p>
            <a:pPr algn="ctr"/>
            <a:r>
              <a:rPr lang="zh-CN" altLang="en-US" sz="4800" b="1" dirty="0">
                <a:latin typeface="微软雅黑" panose="020B0503020204020204" pitchFamily="34" charset="-122"/>
                <a:ea typeface="微软雅黑" panose="020B0503020204020204" pitchFamily="34" charset="-122"/>
              </a:rPr>
              <a:t>瑞</a:t>
            </a:r>
            <a:r>
              <a:rPr lang="zh-CN" altLang="en-US" sz="4800" b="1" dirty="0" smtClean="0">
                <a:latin typeface="微软雅黑" panose="020B0503020204020204" pitchFamily="34" charset="-122"/>
                <a:ea typeface="微软雅黑" panose="020B0503020204020204" pitchFamily="34" charset="-122"/>
              </a:rPr>
              <a:t>信</a:t>
            </a:r>
            <a:r>
              <a:rPr lang="en-US" altLang="zh-CN" sz="4800" b="1" dirty="0" smtClean="0">
                <a:latin typeface="微软雅黑" panose="020B0503020204020204" pitchFamily="34" charset="-122"/>
                <a:ea typeface="微软雅黑" panose="020B0503020204020204" pitchFamily="34" charset="-122"/>
              </a:rPr>
              <a:t>CDP</a:t>
            </a:r>
            <a:r>
              <a:rPr lang="zh-CN" altLang="en-US" sz="4800" b="1" dirty="0" smtClean="0">
                <a:latin typeface="微软雅黑" panose="020B0503020204020204" pitchFamily="34" charset="-122"/>
                <a:ea typeface="微软雅黑" panose="020B0503020204020204" pitchFamily="34" charset="-122"/>
              </a:rPr>
              <a:t>功能描述</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15100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247" y="283200"/>
            <a:ext cx="8727783" cy="609399"/>
          </a:xfrm>
        </p:spPr>
        <p:txBody>
          <a:bodyPr>
            <a:normAutofit/>
          </a:bodyPr>
          <a:lstStyle/>
          <a:p>
            <a:r>
              <a:rPr lang="zh-CN" altLang="en-US" sz="3200" b="1" dirty="0" smtClean="0">
                <a:solidFill>
                  <a:schemeClr val="tx1">
                    <a:alpha val="99000"/>
                  </a:schemeClr>
                </a:solidFill>
                <a:latin typeface="微软雅黑" panose="020B0503020204020204" pitchFamily="34" charset="-122"/>
                <a:ea typeface="微软雅黑" panose="020B0503020204020204" pitchFamily="34" charset="-122"/>
              </a:rPr>
              <a:t>瑞信长久以来致力于容灾备份系统的开发与实践</a:t>
            </a:r>
            <a:endParaRPr lang="en-US" sz="3200" b="1" dirty="0">
              <a:solidFill>
                <a:schemeClr val="tx1">
                  <a:alpha val="99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519247" y="1824793"/>
            <a:ext cx="11123254" cy="2462213"/>
          </a:xfrm>
          <a:prstGeom prst="rect">
            <a:avLst/>
          </a:prstGeom>
        </p:spPr>
        <p:txBody>
          <a:bodyPr wrap="square">
            <a:spAutoFit/>
          </a:bodyPr>
          <a:lstStyle/>
          <a:p>
            <a:pPr fontAlgn="ctr">
              <a:lnSpc>
                <a:spcPct val="110000"/>
              </a:lnSpc>
              <a:spcAft>
                <a:spcPts val="0"/>
              </a:spcAft>
            </a:pPr>
            <a:r>
              <a:rPr lang="en-GB" altLang="zh-CN" sz="2800" dirty="0">
                <a:solidFill>
                  <a:srgbClr val="FFFFFF"/>
                </a:solidFill>
                <a:latin typeface="微软雅黑" panose="020B0503020204020204" pitchFamily="34" charset="-122"/>
                <a:cs typeface="Open Sans"/>
              </a:rPr>
              <a:t>RESUN DATA</a:t>
            </a:r>
            <a:r>
              <a:rPr lang="zh-CN" altLang="zh-CN" sz="2800" dirty="0">
                <a:solidFill>
                  <a:srgbClr val="FFFFFF"/>
                </a:solidFill>
                <a:latin typeface="Calibri" panose="020F0502020204030204" pitchFamily="34" charset="0"/>
                <a:ea typeface="微软雅黑" panose="020B0503020204020204" pitchFamily="34" charset="-122"/>
                <a:cs typeface="Open Sans"/>
              </a:rPr>
              <a:t>是一家拥有国际先进数据备份技术，并长期致力于研发和销售具有自主知识产权产品的科技公司。凭借雄厚的核心技术研究能力、标准化的软件产品开发管理流程、以及专业技术和服务团队，通过国内众多合作伙伴，为各行业典型用户提供了全方位的以数据保护为中心的解决方案。</a:t>
            </a:r>
            <a:endParaRPr lang="zh-CN" altLang="zh-CN" sz="28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8382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854559" y="1051274"/>
            <a:ext cx="1640028" cy="1996222"/>
            <a:chOff x="532444" y="2110116"/>
            <a:chExt cx="1184857" cy="1508844"/>
          </a:xfrm>
        </p:grpSpPr>
        <p:pic>
          <p:nvPicPr>
            <p:cNvPr id="2" name="图片 1"/>
            <p:cNvPicPr>
              <a:picLocks noChangeAspect="1"/>
            </p:cNvPicPr>
            <p:nvPr/>
          </p:nvPicPr>
          <p:blipFill>
            <a:blip r:embed="rId2"/>
            <a:stretch>
              <a:fillRect/>
            </a:stretch>
          </p:blipFill>
          <p:spPr>
            <a:xfrm>
              <a:off x="674377" y="2110116"/>
              <a:ext cx="900997" cy="1379689"/>
            </a:xfrm>
            <a:prstGeom prst="rect">
              <a:avLst/>
            </a:prstGeom>
          </p:spPr>
        </p:pic>
        <p:sp>
          <p:nvSpPr>
            <p:cNvPr id="3" name="椭圆 2"/>
            <p:cNvSpPr/>
            <p:nvPr/>
          </p:nvSpPr>
          <p:spPr>
            <a:xfrm>
              <a:off x="532444" y="3489805"/>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64" descr="SQ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815" y="2369166"/>
              <a:ext cx="3921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 name="组合 28"/>
          <p:cNvGrpSpPr/>
          <p:nvPr/>
        </p:nvGrpSpPr>
        <p:grpSpPr>
          <a:xfrm>
            <a:off x="1854558" y="4381051"/>
            <a:ext cx="1640028" cy="1996222"/>
            <a:chOff x="3569503" y="4303778"/>
            <a:chExt cx="1640028" cy="1996222"/>
          </a:xfrm>
        </p:grpSpPr>
        <p:pic>
          <p:nvPicPr>
            <p:cNvPr id="26" name="图片 25"/>
            <p:cNvPicPr>
              <a:picLocks noChangeAspect="1"/>
            </p:cNvPicPr>
            <p:nvPr/>
          </p:nvPicPr>
          <p:blipFill>
            <a:blip r:embed="rId2"/>
            <a:stretch>
              <a:fillRect/>
            </a:stretch>
          </p:blipFill>
          <p:spPr>
            <a:xfrm>
              <a:off x="3765961" y="4303778"/>
              <a:ext cx="1247121" cy="1825348"/>
            </a:xfrm>
            <a:prstGeom prst="rect">
              <a:avLst/>
            </a:prstGeom>
          </p:spPr>
        </p:pic>
        <p:sp>
          <p:nvSpPr>
            <p:cNvPr id="27" name="椭圆 26"/>
            <p:cNvSpPr/>
            <p:nvPr/>
          </p:nvSpPr>
          <p:spPr>
            <a:xfrm>
              <a:off x="3569503" y="6129126"/>
              <a:ext cx="1640028" cy="170874"/>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Picture 68" descr="fi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9876" y="4687911"/>
              <a:ext cx="459283" cy="613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组合 33"/>
          <p:cNvGrpSpPr/>
          <p:nvPr/>
        </p:nvGrpSpPr>
        <p:grpSpPr>
          <a:xfrm>
            <a:off x="8761364" y="1097385"/>
            <a:ext cx="1640028" cy="1996222"/>
            <a:chOff x="5747708" y="1345568"/>
            <a:chExt cx="1640028" cy="1996222"/>
          </a:xfrm>
        </p:grpSpPr>
        <p:grpSp>
          <p:nvGrpSpPr>
            <p:cNvPr id="30" name="组合 29"/>
            <p:cNvGrpSpPr/>
            <p:nvPr/>
          </p:nvGrpSpPr>
          <p:grpSpPr>
            <a:xfrm>
              <a:off x="5747708" y="1345568"/>
              <a:ext cx="1640028" cy="1996222"/>
              <a:chOff x="532444" y="2110116"/>
              <a:chExt cx="1184857" cy="1508844"/>
            </a:xfrm>
          </p:grpSpPr>
          <p:pic>
            <p:nvPicPr>
              <p:cNvPr id="31" name="图片 30"/>
              <p:cNvPicPr>
                <a:picLocks noChangeAspect="1"/>
              </p:cNvPicPr>
              <p:nvPr/>
            </p:nvPicPr>
            <p:blipFill>
              <a:blip r:embed="rId2"/>
              <a:stretch>
                <a:fillRect/>
              </a:stretch>
            </p:blipFill>
            <p:spPr>
              <a:xfrm>
                <a:off x="674377" y="2110116"/>
                <a:ext cx="900997" cy="1379689"/>
              </a:xfrm>
              <a:prstGeom prst="rect">
                <a:avLst/>
              </a:prstGeom>
            </p:spPr>
          </p:pic>
          <p:sp>
            <p:nvSpPr>
              <p:cNvPr id="32" name="椭圆 31"/>
              <p:cNvSpPr/>
              <p:nvPr/>
            </p:nvSpPr>
            <p:spPr>
              <a:xfrm>
                <a:off x="532444" y="3489805"/>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4" name="Picture 88"/>
            <p:cNvPicPr>
              <a:picLocks noChangeAspect="1" noChangeArrowheads="1"/>
            </p:cNvPicPr>
            <p:nvPr/>
          </p:nvPicPr>
          <p:blipFill rotWithShape="1">
            <a:blip r:embed="rId5">
              <a:duotone>
                <a:schemeClr val="accent1">
                  <a:shade val="45000"/>
                  <a:satMod val="135000"/>
                </a:schemeClr>
                <a:prstClr val="white"/>
              </a:duotone>
              <a:extLst>
                <a:ext uri="{28A0092B-C50C-407E-A947-70E740481C1C}">
                  <a14:useLocalDpi xmlns:a14="http://schemas.microsoft.com/office/drawing/2010/main" val="0"/>
                </a:ext>
              </a:extLst>
            </a:blip>
            <a:srcRect r="85865"/>
            <a:stretch/>
          </p:blipFill>
          <p:spPr bwMode="auto">
            <a:xfrm>
              <a:off x="6302210" y="1849975"/>
              <a:ext cx="531023" cy="491041"/>
            </a:xfrm>
            <a:prstGeom prst="rect">
              <a:avLst/>
            </a:prstGeom>
            <a:solidFill>
              <a:schemeClr val="bg2"/>
            </a:solidFill>
            <a:ln>
              <a:solidFill>
                <a:schemeClr val="bg1">
                  <a:lumMod val="85000"/>
                </a:schemeClr>
              </a:solidFill>
            </a:ln>
            <a:effectLst/>
            <a:extLst/>
          </p:spPr>
        </p:pic>
      </p:grpSp>
      <p:pic>
        <p:nvPicPr>
          <p:cNvPr id="35" name="图片 34"/>
          <p:cNvPicPr>
            <a:picLocks noChangeAspect="1"/>
          </p:cNvPicPr>
          <p:nvPr/>
        </p:nvPicPr>
        <p:blipFill>
          <a:blip r:embed="rId6"/>
          <a:stretch>
            <a:fillRect/>
          </a:stretch>
        </p:blipFill>
        <p:spPr>
          <a:xfrm>
            <a:off x="8723618" y="4635167"/>
            <a:ext cx="1715518" cy="1487990"/>
          </a:xfrm>
          <a:prstGeom prst="rect">
            <a:avLst/>
          </a:prstGeom>
        </p:spPr>
      </p:pic>
      <p:pic>
        <p:nvPicPr>
          <p:cNvPr id="36" name="图片 35"/>
          <p:cNvPicPr>
            <a:picLocks noChangeAspect="1"/>
          </p:cNvPicPr>
          <p:nvPr/>
        </p:nvPicPr>
        <p:blipFill>
          <a:blip r:embed="rId7"/>
          <a:stretch>
            <a:fillRect/>
          </a:stretch>
        </p:blipFill>
        <p:spPr>
          <a:xfrm>
            <a:off x="5438341" y="2691956"/>
            <a:ext cx="1253751" cy="1989573"/>
          </a:xfrm>
          <a:prstGeom prst="rect">
            <a:avLst/>
          </a:prstGeom>
        </p:spPr>
      </p:pic>
      <p:sp>
        <p:nvSpPr>
          <p:cNvPr id="37" name="文本框 36"/>
          <p:cNvSpPr txBox="1"/>
          <p:nvPr/>
        </p:nvSpPr>
        <p:spPr>
          <a:xfrm>
            <a:off x="1075625" y="2507290"/>
            <a:ext cx="877163" cy="369332"/>
          </a:xfrm>
          <a:prstGeom prst="rect">
            <a:avLst/>
          </a:prstGeom>
          <a:noFill/>
        </p:spPr>
        <p:txBody>
          <a:bodyPr wrap="none" rtlCol="0">
            <a:spAutoFit/>
          </a:bodyPr>
          <a:lstStyle/>
          <a:p>
            <a:r>
              <a:rPr lang="zh-CN" altLang="en-US" b="1" dirty="0" smtClean="0">
                <a:solidFill>
                  <a:srgbClr val="5B9BD5"/>
                </a:solidFill>
                <a:latin typeface="微软雅黑" panose="020B0503020204020204" pitchFamily="34" charset="-122"/>
                <a:ea typeface="微软雅黑" panose="020B0503020204020204" pitchFamily="34" charset="-122"/>
              </a:rPr>
              <a:t>数据库</a:t>
            </a:r>
            <a:endParaRPr lang="zh-CN" altLang="en-US" b="1" dirty="0">
              <a:solidFill>
                <a:srgbClr val="5B9BD5"/>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173853" y="5837067"/>
            <a:ext cx="646331" cy="369332"/>
          </a:xfrm>
          <a:prstGeom prst="rect">
            <a:avLst/>
          </a:prstGeom>
          <a:noFill/>
        </p:spPr>
        <p:txBody>
          <a:bodyPr wrap="none" rtlCol="0">
            <a:spAutoFit/>
          </a:bodyPr>
          <a:lstStyle/>
          <a:p>
            <a:r>
              <a:rPr lang="zh-CN" altLang="en-US" b="1" dirty="0" smtClean="0">
                <a:solidFill>
                  <a:srgbClr val="5B9BD5"/>
                </a:solidFill>
                <a:latin typeface="微软雅黑" panose="020B0503020204020204" pitchFamily="34" charset="-122"/>
                <a:ea typeface="微软雅黑" panose="020B0503020204020204" pitchFamily="34" charset="-122"/>
              </a:rPr>
              <a:t>文件</a:t>
            </a:r>
            <a:endParaRPr lang="zh-CN" altLang="en-US" b="1" dirty="0">
              <a:solidFill>
                <a:srgbClr val="5B9BD5"/>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10204943" y="2454172"/>
            <a:ext cx="1107996" cy="369332"/>
          </a:xfrm>
          <a:prstGeom prst="rect">
            <a:avLst/>
          </a:prstGeom>
          <a:noFill/>
        </p:spPr>
        <p:txBody>
          <a:bodyPr wrap="none" rtlCol="0">
            <a:spAutoFit/>
          </a:bodyPr>
          <a:lstStyle/>
          <a:p>
            <a:r>
              <a:rPr lang="zh-CN" altLang="en-US" b="1" dirty="0" smtClean="0">
                <a:solidFill>
                  <a:srgbClr val="5B9BD5"/>
                </a:solidFill>
                <a:latin typeface="微软雅黑" panose="020B0503020204020204" pitchFamily="34" charset="-122"/>
                <a:ea typeface="微软雅黑" panose="020B0503020204020204" pitchFamily="34" charset="-122"/>
              </a:rPr>
              <a:t>操作系统</a:t>
            </a:r>
            <a:endParaRPr lang="zh-CN" altLang="en-US" b="1" dirty="0">
              <a:solidFill>
                <a:srgbClr val="5B9BD5"/>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10435776" y="5753825"/>
            <a:ext cx="1646605" cy="369332"/>
          </a:xfrm>
          <a:prstGeom prst="rect">
            <a:avLst/>
          </a:prstGeom>
          <a:noFill/>
        </p:spPr>
        <p:txBody>
          <a:bodyPr wrap="none" rtlCol="0">
            <a:spAutoFit/>
          </a:bodyPr>
          <a:lstStyle/>
          <a:p>
            <a:r>
              <a:rPr lang="en-US" altLang="zh-CN" b="1" dirty="0" smtClean="0">
                <a:solidFill>
                  <a:srgbClr val="5B9BD5"/>
                </a:solidFill>
                <a:latin typeface="微软雅黑" panose="020B0503020204020204" pitchFamily="34" charset="-122"/>
                <a:ea typeface="微软雅黑" panose="020B0503020204020204" pitchFamily="34" charset="-122"/>
              </a:rPr>
              <a:t>PC</a:t>
            </a:r>
            <a:r>
              <a:rPr lang="zh-CN" altLang="en-US" b="1" dirty="0" smtClean="0">
                <a:solidFill>
                  <a:srgbClr val="5B9BD5"/>
                </a:solidFill>
                <a:latin typeface="微软雅黑" panose="020B0503020204020204" pitchFamily="34" charset="-122"/>
                <a:ea typeface="微软雅黑" panose="020B0503020204020204" pitchFamily="34" charset="-122"/>
              </a:rPr>
              <a:t>系统及文件</a:t>
            </a:r>
            <a:endParaRPr lang="zh-CN" altLang="en-US" b="1" dirty="0">
              <a:solidFill>
                <a:srgbClr val="5B9BD5"/>
              </a:solidFill>
              <a:latin typeface="微软雅黑" panose="020B0503020204020204" pitchFamily="34" charset="-122"/>
              <a:ea typeface="微软雅黑" panose="020B0503020204020204" pitchFamily="34" charset="-122"/>
            </a:endParaRPr>
          </a:p>
        </p:txBody>
      </p:sp>
      <p:sp>
        <p:nvSpPr>
          <p:cNvPr id="41" name="右箭头 40"/>
          <p:cNvSpPr/>
          <p:nvPr/>
        </p:nvSpPr>
        <p:spPr>
          <a:xfrm>
            <a:off x="3494586" y="2983726"/>
            <a:ext cx="1416676" cy="353363"/>
          </a:xfrm>
          <a:prstGeom prst="rightArrow">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右箭头 41"/>
          <p:cNvSpPr/>
          <p:nvPr/>
        </p:nvSpPr>
        <p:spPr>
          <a:xfrm>
            <a:off x="3494586" y="4204369"/>
            <a:ext cx="1416676" cy="353363"/>
          </a:xfrm>
          <a:prstGeom prst="rightArrow">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右箭头 42"/>
          <p:cNvSpPr/>
          <p:nvPr/>
        </p:nvSpPr>
        <p:spPr>
          <a:xfrm rot="10800000">
            <a:off x="7219171" y="2954262"/>
            <a:ext cx="1416676" cy="353363"/>
          </a:xfrm>
          <a:prstGeom prst="rightArrow">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右箭头 43"/>
          <p:cNvSpPr/>
          <p:nvPr/>
        </p:nvSpPr>
        <p:spPr>
          <a:xfrm rot="10800000">
            <a:off x="7219171" y="4281804"/>
            <a:ext cx="1416676" cy="353363"/>
          </a:xfrm>
          <a:prstGeom prst="rightArrow">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3484981" y="2771492"/>
            <a:ext cx="1346844" cy="307777"/>
          </a:xfrm>
          <a:prstGeom prst="rect">
            <a:avLst/>
          </a:prstGeom>
          <a:noFill/>
        </p:spPr>
        <p:txBody>
          <a:bodyPr wrap="none" rtlCol="0">
            <a:spAutoFit/>
          </a:bodyPr>
          <a:lstStyle/>
          <a:p>
            <a:r>
              <a:rPr lang="zh-CN" altLang="en-US" sz="1400" b="1" dirty="0" smtClean="0">
                <a:solidFill>
                  <a:srgbClr val="5B9BD5"/>
                </a:solidFill>
                <a:latin typeface="微软雅黑" panose="020B0503020204020204" pitchFamily="34" charset="-122"/>
                <a:ea typeface="微软雅黑" panose="020B0503020204020204" pitchFamily="34" charset="-122"/>
              </a:rPr>
              <a:t>实时</a:t>
            </a:r>
            <a:r>
              <a:rPr lang="en-US" altLang="zh-CN" sz="1400" b="1" dirty="0" smtClean="0">
                <a:solidFill>
                  <a:srgbClr val="5B9BD5"/>
                </a:solidFill>
                <a:latin typeface="微软雅黑" panose="020B0503020204020204" pitchFamily="34" charset="-122"/>
                <a:ea typeface="微软雅黑" panose="020B0503020204020204" pitchFamily="34" charset="-122"/>
              </a:rPr>
              <a:t>/</a:t>
            </a:r>
            <a:r>
              <a:rPr lang="zh-CN" altLang="en-US" sz="1400" b="1" dirty="0" smtClean="0">
                <a:solidFill>
                  <a:srgbClr val="5B9BD5"/>
                </a:solidFill>
                <a:latin typeface="微软雅黑" panose="020B0503020204020204" pitchFamily="34" charset="-122"/>
                <a:ea typeface="微软雅黑" panose="020B0503020204020204" pitchFamily="34" charset="-122"/>
              </a:rPr>
              <a:t>定时备份</a:t>
            </a:r>
            <a:endParaRPr lang="zh-CN" altLang="en-US" sz="1400" b="1" dirty="0">
              <a:solidFill>
                <a:srgbClr val="5B9BD5"/>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7535733" y="2731473"/>
            <a:ext cx="902811" cy="307777"/>
          </a:xfrm>
          <a:prstGeom prst="rect">
            <a:avLst/>
          </a:prstGeom>
          <a:noFill/>
        </p:spPr>
        <p:txBody>
          <a:bodyPr wrap="none" rtlCol="0">
            <a:spAutoFit/>
          </a:bodyPr>
          <a:lstStyle/>
          <a:p>
            <a:r>
              <a:rPr lang="zh-CN" altLang="en-US" sz="1400" b="1" dirty="0" smtClean="0">
                <a:solidFill>
                  <a:srgbClr val="5B9BD5"/>
                </a:solidFill>
                <a:latin typeface="微软雅黑" panose="020B0503020204020204" pitchFamily="34" charset="-122"/>
                <a:ea typeface="微软雅黑" panose="020B0503020204020204" pitchFamily="34" charset="-122"/>
              </a:rPr>
              <a:t>定时备份</a:t>
            </a:r>
            <a:endParaRPr lang="zh-CN" altLang="en-US" sz="1400" b="1" dirty="0">
              <a:solidFill>
                <a:srgbClr val="5B9BD5"/>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494586" y="3974027"/>
            <a:ext cx="1346844" cy="307777"/>
          </a:xfrm>
          <a:prstGeom prst="rect">
            <a:avLst/>
          </a:prstGeom>
          <a:noFill/>
        </p:spPr>
        <p:txBody>
          <a:bodyPr wrap="none" rtlCol="0">
            <a:spAutoFit/>
          </a:bodyPr>
          <a:lstStyle/>
          <a:p>
            <a:r>
              <a:rPr lang="zh-CN" altLang="en-US" sz="1400" b="1" dirty="0" smtClean="0">
                <a:solidFill>
                  <a:srgbClr val="5B9BD5"/>
                </a:solidFill>
                <a:latin typeface="微软雅黑" panose="020B0503020204020204" pitchFamily="34" charset="-122"/>
                <a:ea typeface="微软雅黑" panose="020B0503020204020204" pitchFamily="34" charset="-122"/>
              </a:rPr>
              <a:t>实时</a:t>
            </a:r>
            <a:r>
              <a:rPr lang="en-US" altLang="zh-CN" sz="1400" b="1" dirty="0" smtClean="0">
                <a:solidFill>
                  <a:srgbClr val="5B9BD5"/>
                </a:solidFill>
                <a:latin typeface="微软雅黑" panose="020B0503020204020204" pitchFamily="34" charset="-122"/>
                <a:ea typeface="微软雅黑" panose="020B0503020204020204" pitchFamily="34" charset="-122"/>
              </a:rPr>
              <a:t>/</a:t>
            </a:r>
            <a:r>
              <a:rPr lang="zh-CN" altLang="en-US" sz="1400" b="1" dirty="0" smtClean="0">
                <a:solidFill>
                  <a:srgbClr val="5B9BD5"/>
                </a:solidFill>
                <a:latin typeface="微软雅黑" panose="020B0503020204020204" pitchFamily="34" charset="-122"/>
                <a:ea typeface="微软雅黑" panose="020B0503020204020204" pitchFamily="34" charset="-122"/>
              </a:rPr>
              <a:t>定时备份</a:t>
            </a:r>
            <a:endParaRPr lang="zh-CN" altLang="en-US" sz="1400" b="1" dirty="0">
              <a:solidFill>
                <a:srgbClr val="5B9BD5"/>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7406943" y="4050480"/>
            <a:ext cx="1346844" cy="307777"/>
          </a:xfrm>
          <a:prstGeom prst="rect">
            <a:avLst/>
          </a:prstGeom>
          <a:noFill/>
        </p:spPr>
        <p:txBody>
          <a:bodyPr wrap="none" rtlCol="0">
            <a:spAutoFit/>
          </a:bodyPr>
          <a:lstStyle/>
          <a:p>
            <a:r>
              <a:rPr lang="zh-CN" altLang="en-US" sz="1400" b="1" dirty="0" smtClean="0">
                <a:solidFill>
                  <a:srgbClr val="5B9BD5"/>
                </a:solidFill>
                <a:latin typeface="微软雅黑" panose="020B0503020204020204" pitchFamily="34" charset="-122"/>
                <a:ea typeface="微软雅黑" panose="020B0503020204020204" pitchFamily="34" charset="-122"/>
              </a:rPr>
              <a:t>实时</a:t>
            </a:r>
            <a:r>
              <a:rPr lang="en-US" altLang="zh-CN" sz="1400" b="1" dirty="0" smtClean="0">
                <a:solidFill>
                  <a:srgbClr val="5B9BD5"/>
                </a:solidFill>
                <a:latin typeface="微软雅黑" panose="020B0503020204020204" pitchFamily="34" charset="-122"/>
                <a:ea typeface="微软雅黑" panose="020B0503020204020204" pitchFamily="34" charset="-122"/>
              </a:rPr>
              <a:t>/</a:t>
            </a:r>
            <a:r>
              <a:rPr lang="zh-CN" altLang="en-US" sz="1400" b="1" dirty="0" smtClean="0">
                <a:solidFill>
                  <a:srgbClr val="5B9BD5"/>
                </a:solidFill>
                <a:latin typeface="微软雅黑" panose="020B0503020204020204" pitchFamily="34" charset="-122"/>
                <a:ea typeface="微软雅黑" panose="020B0503020204020204" pitchFamily="34" charset="-122"/>
              </a:rPr>
              <a:t>定时备份</a:t>
            </a:r>
            <a:endParaRPr lang="zh-CN" altLang="en-US" sz="1400" b="1" dirty="0">
              <a:solidFill>
                <a:srgbClr val="5B9BD5"/>
              </a:solidFill>
              <a:latin typeface="微软雅黑" panose="020B0503020204020204" pitchFamily="34" charset="-122"/>
              <a:ea typeface="微软雅黑" panose="020B0503020204020204" pitchFamily="34" charset="-122"/>
            </a:endParaRPr>
          </a:p>
        </p:txBody>
      </p:sp>
      <p:sp>
        <p:nvSpPr>
          <p:cNvPr id="50" name="右箭头 49"/>
          <p:cNvSpPr/>
          <p:nvPr/>
        </p:nvSpPr>
        <p:spPr>
          <a:xfrm>
            <a:off x="6698605" y="4689810"/>
            <a:ext cx="1416676" cy="353363"/>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右箭头 50"/>
          <p:cNvSpPr/>
          <p:nvPr/>
        </p:nvSpPr>
        <p:spPr>
          <a:xfrm>
            <a:off x="6698605" y="2261407"/>
            <a:ext cx="1416676" cy="353363"/>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右箭头 51"/>
          <p:cNvSpPr/>
          <p:nvPr/>
        </p:nvSpPr>
        <p:spPr>
          <a:xfrm rot="10800000">
            <a:off x="4021665" y="4735189"/>
            <a:ext cx="1416676" cy="353363"/>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右箭头 52"/>
          <p:cNvSpPr/>
          <p:nvPr/>
        </p:nvSpPr>
        <p:spPr>
          <a:xfrm rot="10800000">
            <a:off x="4074292" y="2267703"/>
            <a:ext cx="1416676" cy="353363"/>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021664" y="1730165"/>
            <a:ext cx="1681534" cy="523220"/>
          </a:xfrm>
          <a:prstGeom prst="rect">
            <a:avLst/>
          </a:prstGeom>
          <a:noFill/>
        </p:spPr>
        <p:txBody>
          <a:bodyPr wrap="square" rtlCol="0">
            <a:spAutoFit/>
          </a:bodyPr>
          <a:lstStyle/>
          <a:p>
            <a:pPr algn="ctr"/>
            <a:r>
              <a:rPr lang="zh-CN" altLang="en-US" sz="1400" b="1" dirty="0" smtClean="0">
                <a:solidFill>
                  <a:srgbClr val="FF8A00"/>
                </a:solidFill>
                <a:latin typeface="微软雅黑" panose="020B0503020204020204" pitchFamily="34" charset="-122"/>
                <a:ea typeface="微软雅黑" panose="020B0503020204020204" pitchFamily="34" charset="-122"/>
              </a:rPr>
              <a:t>任意时间点恢复</a:t>
            </a:r>
            <a:endParaRPr lang="en-US" altLang="zh-CN" sz="1400" b="1" dirty="0" smtClean="0">
              <a:solidFill>
                <a:srgbClr val="FF8A00"/>
              </a:solidFill>
              <a:latin typeface="微软雅黑" panose="020B0503020204020204" pitchFamily="34" charset="-122"/>
              <a:ea typeface="微软雅黑" panose="020B0503020204020204" pitchFamily="34" charset="-122"/>
            </a:endParaRPr>
          </a:p>
          <a:p>
            <a:pPr algn="ctr"/>
            <a:r>
              <a:rPr lang="zh-CN" altLang="en-US" sz="1400" b="1" dirty="0" smtClean="0">
                <a:solidFill>
                  <a:srgbClr val="FF8A00"/>
                </a:solidFill>
                <a:latin typeface="微软雅黑" panose="020B0503020204020204" pitchFamily="34" charset="-122"/>
                <a:ea typeface="微软雅黑" panose="020B0503020204020204" pitchFamily="34" charset="-122"/>
              </a:rPr>
              <a:t>任意操作步骤恢复</a:t>
            </a:r>
            <a:endParaRPr lang="en-US" altLang="zh-CN" sz="1400" b="1" dirty="0" smtClean="0">
              <a:solidFill>
                <a:srgbClr val="FF8A00"/>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698605" y="1752829"/>
            <a:ext cx="1201663" cy="523220"/>
          </a:xfrm>
          <a:prstGeom prst="rect">
            <a:avLst/>
          </a:prstGeom>
          <a:noFill/>
        </p:spPr>
        <p:txBody>
          <a:bodyPr wrap="square" rtlCol="0">
            <a:spAutoFit/>
          </a:bodyPr>
          <a:lstStyle/>
          <a:p>
            <a:pPr algn="ctr"/>
            <a:r>
              <a:rPr lang="zh-CN" altLang="en-US" sz="1400" b="1" dirty="0" smtClean="0">
                <a:solidFill>
                  <a:srgbClr val="FF8A00"/>
                </a:solidFill>
                <a:latin typeface="微软雅黑" panose="020B0503020204020204" pitchFamily="34" charset="-122"/>
                <a:ea typeface="微软雅黑" panose="020B0503020204020204" pitchFamily="34" charset="-122"/>
              </a:rPr>
              <a:t>异机恢复</a:t>
            </a:r>
            <a:endParaRPr lang="en-US" altLang="zh-CN" sz="1400" b="1" dirty="0" smtClean="0">
              <a:solidFill>
                <a:srgbClr val="FF8A00"/>
              </a:solidFill>
              <a:latin typeface="微软雅黑" panose="020B0503020204020204" pitchFamily="34" charset="-122"/>
              <a:ea typeface="微软雅黑" panose="020B0503020204020204" pitchFamily="34" charset="-122"/>
            </a:endParaRPr>
          </a:p>
          <a:p>
            <a:pPr algn="ctr"/>
            <a:r>
              <a:rPr lang="zh-CN" altLang="en-US" sz="1400" b="1" dirty="0" smtClean="0">
                <a:solidFill>
                  <a:srgbClr val="FF8A00"/>
                </a:solidFill>
                <a:latin typeface="微软雅黑" panose="020B0503020204020204" pitchFamily="34" charset="-122"/>
                <a:ea typeface="微软雅黑" panose="020B0503020204020204" pitchFamily="34" charset="-122"/>
              </a:rPr>
              <a:t>整机迁移</a:t>
            </a:r>
            <a:endParaRPr lang="en-US" altLang="zh-CN" sz="1400" b="1" dirty="0" smtClean="0">
              <a:solidFill>
                <a:srgbClr val="FF8A00"/>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6725846" y="5032115"/>
            <a:ext cx="1201663" cy="523220"/>
          </a:xfrm>
          <a:prstGeom prst="rect">
            <a:avLst/>
          </a:prstGeom>
          <a:noFill/>
        </p:spPr>
        <p:txBody>
          <a:bodyPr wrap="square" rtlCol="0">
            <a:spAutoFit/>
          </a:bodyPr>
          <a:lstStyle/>
          <a:p>
            <a:pPr algn="ctr"/>
            <a:r>
              <a:rPr lang="zh-CN" altLang="en-US" sz="1400" b="1" dirty="0" smtClean="0">
                <a:solidFill>
                  <a:srgbClr val="FF8A00"/>
                </a:solidFill>
                <a:latin typeface="微软雅黑" panose="020B0503020204020204" pitchFamily="34" charset="-122"/>
                <a:ea typeface="微软雅黑" panose="020B0503020204020204" pitchFamily="34" charset="-122"/>
              </a:rPr>
              <a:t>本机恢复</a:t>
            </a:r>
            <a:endParaRPr lang="en-US" altLang="zh-CN" sz="1400" b="1" dirty="0" smtClean="0">
              <a:solidFill>
                <a:srgbClr val="FF8A00"/>
              </a:solidFill>
              <a:latin typeface="微软雅黑" panose="020B0503020204020204" pitchFamily="34" charset="-122"/>
              <a:ea typeface="微软雅黑" panose="020B0503020204020204" pitchFamily="34" charset="-122"/>
            </a:endParaRPr>
          </a:p>
          <a:p>
            <a:pPr algn="ctr"/>
            <a:r>
              <a:rPr lang="zh-CN" altLang="en-US" sz="1400" b="1" dirty="0" smtClean="0">
                <a:solidFill>
                  <a:srgbClr val="FF8A00"/>
                </a:solidFill>
                <a:latin typeface="微软雅黑" panose="020B0503020204020204" pitchFamily="34" charset="-122"/>
                <a:ea typeface="微软雅黑" panose="020B0503020204020204" pitchFamily="34" charset="-122"/>
              </a:rPr>
              <a:t>异机恢复</a:t>
            </a:r>
            <a:endParaRPr lang="en-US" altLang="zh-CN" sz="1400" b="1" dirty="0" smtClean="0">
              <a:solidFill>
                <a:srgbClr val="FF8A00"/>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3889235" y="5120100"/>
            <a:ext cx="1681534" cy="523220"/>
          </a:xfrm>
          <a:prstGeom prst="rect">
            <a:avLst/>
          </a:prstGeom>
          <a:noFill/>
        </p:spPr>
        <p:txBody>
          <a:bodyPr wrap="square" rtlCol="0">
            <a:spAutoFit/>
          </a:bodyPr>
          <a:lstStyle/>
          <a:p>
            <a:pPr algn="ctr"/>
            <a:r>
              <a:rPr lang="zh-CN" altLang="en-US" sz="1400" b="1" dirty="0" smtClean="0">
                <a:solidFill>
                  <a:srgbClr val="FF8A00"/>
                </a:solidFill>
                <a:latin typeface="微软雅黑" panose="020B0503020204020204" pitchFamily="34" charset="-122"/>
                <a:ea typeface="微软雅黑" panose="020B0503020204020204" pitchFamily="34" charset="-122"/>
              </a:rPr>
              <a:t>单个指定文件恢复</a:t>
            </a:r>
            <a:endParaRPr lang="en-US" altLang="zh-CN" sz="1400" b="1" dirty="0" smtClean="0">
              <a:solidFill>
                <a:srgbClr val="FF8A00"/>
              </a:solidFill>
              <a:latin typeface="微软雅黑" panose="020B0503020204020204" pitchFamily="34" charset="-122"/>
              <a:ea typeface="微软雅黑" panose="020B0503020204020204" pitchFamily="34" charset="-122"/>
            </a:endParaRPr>
          </a:p>
          <a:p>
            <a:pPr algn="ctr"/>
            <a:r>
              <a:rPr lang="zh-CN" altLang="en-US" sz="1400" b="1" dirty="0" smtClean="0">
                <a:solidFill>
                  <a:srgbClr val="FF8A00"/>
                </a:solidFill>
                <a:latin typeface="微软雅黑" panose="020B0503020204020204" pitchFamily="34" charset="-122"/>
                <a:ea typeface="微软雅黑" panose="020B0503020204020204" pitchFamily="34" charset="-122"/>
              </a:rPr>
              <a:t>单个指定目录恢复</a:t>
            </a:r>
            <a:endParaRPr lang="en-US" altLang="zh-CN" sz="1400" b="1" dirty="0" smtClean="0">
              <a:solidFill>
                <a:srgbClr val="FF8A00"/>
              </a:solidFill>
              <a:latin typeface="微软雅黑" panose="020B0503020204020204" pitchFamily="34" charset="-122"/>
              <a:ea typeface="微软雅黑" panose="020B0503020204020204" pitchFamily="34" charset="-122"/>
            </a:endParaRPr>
          </a:p>
        </p:txBody>
      </p:sp>
      <p:sp>
        <p:nvSpPr>
          <p:cNvPr id="58" name="Title 1"/>
          <p:cNvSpPr txBox="1">
            <a:spLocks/>
          </p:cNvSpPr>
          <p:nvPr/>
        </p:nvSpPr>
        <p:spPr>
          <a:xfrm>
            <a:off x="244433" y="250093"/>
            <a:ext cx="6086174"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基础功能（备份）</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5697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1000"/>
                                        <p:tgtEl>
                                          <p:spTgt spid="37"/>
                                        </p:tgtEl>
                                      </p:cBhvr>
                                    </p:animEffect>
                                    <p:anim calcmode="lin" valueType="num">
                                      <p:cBhvr>
                                        <p:cTn id="14" dur="1000" fill="hold"/>
                                        <p:tgtEl>
                                          <p:spTgt spid="37"/>
                                        </p:tgtEl>
                                        <p:attrNameLst>
                                          <p:attrName>ppt_x</p:attrName>
                                        </p:attrNameLst>
                                      </p:cBhvr>
                                      <p:tavLst>
                                        <p:tav tm="0">
                                          <p:val>
                                            <p:strVal val="#ppt_x"/>
                                          </p:val>
                                        </p:tav>
                                        <p:tav tm="100000">
                                          <p:val>
                                            <p:strVal val="#ppt_x"/>
                                          </p:val>
                                        </p:tav>
                                      </p:tavLst>
                                    </p:anim>
                                    <p:anim calcmode="lin" valueType="num">
                                      <p:cBhvr>
                                        <p:cTn id="15" dur="1000" fill="hold"/>
                                        <p:tgtEl>
                                          <p:spTgt spid="3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1000"/>
                                        <p:tgtEl>
                                          <p:spTgt spid="41"/>
                                        </p:tgtEl>
                                      </p:cBhvr>
                                    </p:animEffect>
                                    <p:anim calcmode="lin" valueType="num">
                                      <p:cBhvr>
                                        <p:cTn id="24" dur="1000" fill="hold"/>
                                        <p:tgtEl>
                                          <p:spTgt spid="41"/>
                                        </p:tgtEl>
                                        <p:attrNameLst>
                                          <p:attrName>ppt_x</p:attrName>
                                        </p:attrNameLst>
                                      </p:cBhvr>
                                      <p:tavLst>
                                        <p:tav tm="0">
                                          <p:val>
                                            <p:strVal val="#ppt_x"/>
                                          </p:val>
                                        </p:tav>
                                        <p:tav tm="100000">
                                          <p:val>
                                            <p:strVal val="#ppt_x"/>
                                          </p:val>
                                        </p:tav>
                                      </p:tavLst>
                                    </p:anim>
                                    <p:anim calcmode="lin" valueType="num">
                                      <p:cBhvr>
                                        <p:cTn id="25" dur="1000" fill="hold"/>
                                        <p:tgtEl>
                                          <p:spTgt spid="4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1000"/>
                                        <p:tgtEl>
                                          <p:spTgt spid="45"/>
                                        </p:tgtEl>
                                      </p:cBhvr>
                                    </p:animEffect>
                                    <p:anim calcmode="lin" valueType="num">
                                      <p:cBhvr>
                                        <p:cTn id="29" dur="1000" fill="hold"/>
                                        <p:tgtEl>
                                          <p:spTgt spid="45"/>
                                        </p:tgtEl>
                                        <p:attrNameLst>
                                          <p:attrName>ppt_x</p:attrName>
                                        </p:attrNameLst>
                                      </p:cBhvr>
                                      <p:tavLst>
                                        <p:tav tm="0">
                                          <p:val>
                                            <p:strVal val="#ppt_x"/>
                                          </p:val>
                                        </p:tav>
                                        <p:tav tm="100000">
                                          <p:val>
                                            <p:strVal val="#ppt_x"/>
                                          </p:val>
                                        </p:tav>
                                      </p:tavLst>
                                    </p:anim>
                                    <p:anim calcmode="lin" valueType="num">
                                      <p:cBhvr>
                                        <p:cTn id="3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anim calcmode="lin" valueType="num">
                                      <p:cBhvr>
                                        <p:cTn id="36" dur="1000" fill="hold"/>
                                        <p:tgtEl>
                                          <p:spTgt spid="39"/>
                                        </p:tgtEl>
                                        <p:attrNameLst>
                                          <p:attrName>ppt_x</p:attrName>
                                        </p:attrNameLst>
                                      </p:cBhvr>
                                      <p:tavLst>
                                        <p:tav tm="0">
                                          <p:val>
                                            <p:strVal val="#ppt_x"/>
                                          </p:val>
                                        </p:tav>
                                        <p:tav tm="100000">
                                          <p:val>
                                            <p:strVal val="#ppt_x"/>
                                          </p:val>
                                        </p:tav>
                                      </p:tavLst>
                                    </p:anim>
                                    <p:anim calcmode="lin" valueType="num">
                                      <p:cBhvr>
                                        <p:cTn id="37" dur="1000" fill="hold"/>
                                        <p:tgtEl>
                                          <p:spTgt spid="3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1000"/>
                                        <p:tgtEl>
                                          <p:spTgt spid="34"/>
                                        </p:tgtEl>
                                      </p:cBhvr>
                                    </p:animEffect>
                                    <p:anim calcmode="lin" valueType="num">
                                      <p:cBhvr>
                                        <p:cTn id="41" dur="1000" fill="hold"/>
                                        <p:tgtEl>
                                          <p:spTgt spid="34"/>
                                        </p:tgtEl>
                                        <p:attrNameLst>
                                          <p:attrName>ppt_x</p:attrName>
                                        </p:attrNameLst>
                                      </p:cBhvr>
                                      <p:tavLst>
                                        <p:tav tm="0">
                                          <p:val>
                                            <p:strVal val="#ppt_x"/>
                                          </p:val>
                                        </p:tav>
                                        <p:tav tm="100000">
                                          <p:val>
                                            <p:strVal val="#ppt_x"/>
                                          </p:val>
                                        </p:tav>
                                      </p:tavLst>
                                    </p:anim>
                                    <p:anim calcmode="lin" valueType="num">
                                      <p:cBhvr>
                                        <p:cTn id="42" dur="1000" fill="hold"/>
                                        <p:tgtEl>
                                          <p:spTgt spid="3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1000"/>
                                        <p:tgtEl>
                                          <p:spTgt spid="43"/>
                                        </p:tgtEl>
                                      </p:cBhvr>
                                    </p:animEffect>
                                    <p:anim calcmode="lin" valueType="num">
                                      <p:cBhvr>
                                        <p:cTn id="46" dur="1000" fill="hold"/>
                                        <p:tgtEl>
                                          <p:spTgt spid="43"/>
                                        </p:tgtEl>
                                        <p:attrNameLst>
                                          <p:attrName>ppt_x</p:attrName>
                                        </p:attrNameLst>
                                      </p:cBhvr>
                                      <p:tavLst>
                                        <p:tav tm="0">
                                          <p:val>
                                            <p:strVal val="#ppt_x"/>
                                          </p:val>
                                        </p:tav>
                                        <p:tav tm="100000">
                                          <p:val>
                                            <p:strVal val="#ppt_x"/>
                                          </p:val>
                                        </p:tav>
                                      </p:tavLst>
                                    </p:anim>
                                    <p:anim calcmode="lin" valueType="num">
                                      <p:cBhvr>
                                        <p:cTn id="47" dur="1000" fill="hold"/>
                                        <p:tgtEl>
                                          <p:spTgt spid="4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1000"/>
                                        <p:tgtEl>
                                          <p:spTgt spid="46"/>
                                        </p:tgtEl>
                                      </p:cBhvr>
                                    </p:animEffect>
                                    <p:anim calcmode="lin" valueType="num">
                                      <p:cBhvr>
                                        <p:cTn id="51" dur="1000" fill="hold"/>
                                        <p:tgtEl>
                                          <p:spTgt spid="46"/>
                                        </p:tgtEl>
                                        <p:attrNameLst>
                                          <p:attrName>ppt_x</p:attrName>
                                        </p:attrNameLst>
                                      </p:cBhvr>
                                      <p:tavLst>
                                        <p:tav tm="0">
                                          <p:val>
                                            <p:strVal val="#ppt_x"/>
                                          </p:val>
                                        </p:tav>
                                        <p:tav tm="100000">
                                          <p:val>
                                            <p:strVal val="#ppt_x"/>
                                          </p:val>
                                        </p:tav>
                                      </p:tavLst>
                                    </p:anim>
                                    <p:anim calcmode="lin" valueType="num">
                                      <p:cBhvr>
                                        <p:cTn id="52"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1000"/>
                                        <p:tgtEl>
                                          <p:spTgt spid="38"/>
                                        </p:tgtEl>
                                      </p:cBhvr>
                                    </p:animEffect>
                                    <p:anim calcmode="lin" valueType="num">
                                      <p:cBhvr>
                                        <p:cTn id="63" dur="1000" fill="hold"/>
                                        <p:tgtEl>
                                          <p:spTgt spid="38"/>
                                        </p:tgtEl>
                                        <p:attrNameLst>
                                          <p:attrName>ppt_x</p:attrName>
                                        </p:attrNameLst>
                                      </p:cBhvr>
                                      <p:tavLst>
                                        <p:tav tm="0">
                                          <p:val>
                                            <p:strVal val="#ppt_x"/>
                                          </p:val>
                                        </p:tav>
                                        <p:tav tm="100000">
                                          <p:val>
                                            <p:strVal val="#ppt_x"/>
                                          </p:val>
                                        </p:tav>
                                      </p:tavLst>
                                    </p:anim>
                                    <p:anim calcmode="lin" valueType="num">
                                      <p:cBhvr>
                                        <p:cTn id="64" dur="1000" fill="hold"/>
                                        <p:tgtEl>
                                          <p:spTgt spid="3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1000"/>
                                        <p:tgtEl>
                                          <p:spTgt spid="42"/>
                                        </p:tgtEl>
                                      </p:cBhvr>
                                    </p:animEffect>
                                    <p:anim calcmode="lin" valueType="num">
                                      <p:cBhvr>
                                        <p:cTn id="68" dur="1000" fill="hold"/>
                                        <p:tgtEl>
                                          <p:spTgt spid="42"/>
                                        </p:tgtEl>
                                        <p:attrNameLst>
                                          <p:attrName>ppt_x</p:attrName>
                                        </p:attrNameLst>
                                      </p:cBhvr>
                                      <p:tavLst>
                                        <p:tav tm="0">
                                          <p:val>
                                            <p:strVal val="#ppt_x"/>
                                          </p:val>
                                        </p:tav>
                                        <p:tav tm="100000">
                                          <p:val>
                                            <p:strVal val="#ppt_x"/>
                                          </p:val>
                                        </p:tav>
                                      </p:tavLst>
                                    </p:anim>
                                    <p:anim calcmode="lin" valueType="num">
                                      <p:cBhvr>
                                        <p:cTn id="69" dur="1000" fill="hold"/>
                                        <p:tgtEl>
                                          <p:spTgt spid="4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1000"/>
                                        <p:tgtEl>
                                          <p:spTgt spid="47"/>
                                        </p:tgtEl>
                                      </p:cBhvr>
                                    </p:animEffect>
                                    <p:anim calcmode="lin" valueType="num">
                                      <p:cBhvr>
                                        <p:cTn id="73" dur="1000" fill="hold"/>
                                        <p:tgtEl>
                                          <p:spTgt spid="47"/>
                                        </p:tgtEl>
                                        <p:attrNameLst>
                                          <p:attrName>ppt_x</p:attrName>
                                        </p:attrNameLst>
                                      </p:cBhvr>
                                      <p:tavLst>
                                        <p:tav tm="0">
                                          <p:val>
                                            <p:strVal val="#ppt_x"/>
                                          </p:val>
                                        </p:tav>
                                        <p:tav tm="100000">
                                          <p:val>
                                            <p:strVal val="#ppt_x"/>
                                          </p:val>
                                        </p:tav>
                                      </p:tavLst>
                                    </p:anim>
                                    <p:anim calcmode="lin" valueType="num">
                                      <p:cBhvr>
                                        <p:cTn id="74"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1000"/>
                                        <p:tgtEl>
                                          <p:spTgt spid="35"/>
                                        </p:tgtEl>
                                      </p:cBhvr>
                                    </p:animEffect>
                                    <p:anim calcmode="lin" valueType="num">
                                      <p:cBhvr>
                                        <p:cTn id="80" dur="1000" fill="hold"/>
                                        <p:tgtEl>
                                          <p:spTgt spid="35"/>
                                        </p:tgtEl>
                                        <p:attrNameLst>
                                          <p:attrName>ppt_x</p:attrName>
                                        </p:attrNameLst>
                                      </p:cBhvr>
                                      <p:tavLst>
                                        <p:tav tm="0">
                                          <p:val>
                                            <p:strVal val="#ppt_x"/>
                                          </p:val>
                                        </p:tav>
                                        <p:tav tm="100000">
                                          <p:val>
                                            <p:strVal val="#ppt_x"/>
                                          </p:val>
                                        </p:tav>
                                      </p:tavLst>
                                    </p:anim>
                                    <p:anim calcmode="lin" valueType="num">
                                      <p:cBhvr>
                                        <p:cTn id="81" dur="1000" fill="hold"/>
                                        <p:tgtEl>
                                          <p:spTgt spid="3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fade">
                                      <p:cBhvr>
                                        <p:cTn id="84" dur="1000"/>
                                        <p:tgtEl>
                                          <p:spTgt spid="40"/>
                                        </p:tgtEl>
                                      </p:cBhvr>
                                    </p:animEffect>
                                    <p:anim calcmode="lin" valueType="num">
                                      <p:cBhvr>
                                        <p:cTn id="85" dur="1000" fill="hold"/>
                                        <p:tgtEl>
                                          <p:spTgt spid="40"/>
                                        </p:tgtEl>
                                        <p:attrNameLst>
                                          <p:attrName>ppt_x</p:attrName>
                                        </p:attrNameLst>
                                      </p:cBhvr>
                                      <p:tavLst>
                                        <p:tav tm="0">
                                          <p:val>
                                            <p:strVal val="#ppt_x"/>
                                          </p:val>
                                        </p:tav>
                                        <p:tav tm="100000">
                                          <p:val>
                                            <p:strVal val="#ppt_x"/>
                                          </p:val>
                                        </p:tav>
                                      </p:tavLst>
                                    </p:anim>
                                    <p:anim calcmode="lin" valueType="num">
                                      <p:cBhvr>
                                        <p:cTn id="86" dur="1000" fill="hold"/>
                                        <p:tgtEl>
                                          <p:spTgt spid="40"/>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1000"/>
                                        <p:tgtEl>
                                          <p:spTgt spid="48"/>
                                        </p:tgtEl>
                                      </p:cBhvr>
                                    </p:animEffect>
                                    <p:anim calcmode="lin" valueType="num">
                                      <p:cBhvr>
                                        <p:cTn id="90" dur="1000" fill="hold"/>
                                        <p:tgtEl>
                                          <p:spTgt spid="48"/>
                                        </p:tgtEl>
                                        <p:attrNameLst>
                                          <p:attrName>ppt_x</p:attrName>
                                        </p:attrNameLst>
                                      </p:cBhvr>
                                      <p:tavLst>
                                        <p:tav tm="0">
                                          <p:val>
                                            <p:strVal val="#ppt_x"/>
                                          </p:val>
                                        </p:tav>
                                        <p:tav tm="100000">
                                          <p:val>
                                            <p:strVal val="#ppt_x"/>
                                          </p:val>
                                        </p:tav>
                                      </p:tavLst>
                                    </p:anim>
                                    <p:anim calcmode="lin" valueType="num">
                                      <p:cBhvr>
                                        <p:cTn id="91" dur="1000" fill="hold"/>
                                        <p:tgtEl>
                                          <p:spTgt spid="48"/>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1000"/>
                                        <p:tgtEl>
                                          <p:spTgt spid="44"/>
                                        </p:tgtEl>
                                      </p:cBhvr>
                                    </p:animEffect>
                                    <p:anim calcmode="lin" valueType="num">
                                      <p:cBhvr>
                                        <p:cTn id="95" dur="1000" fill="hold"/>
                                        <p:tgtEl>
                                          <p:spTgt spid="44"/>
                                        </p:tgtEl>
                                        <p:attrNameLst>
                                          <p:attrName>ppt_x</p:attrName>
                                        </p:attrNameLst>
                                      </p:cBhvr>
                                      <p:tavLst>
                                        <p:tav tm="0">
                                          <p:val>
                                            <p:strVal val="#ppt_x"/>
                                          </p:val>
                                        </p:tav>
                                        <p:tav tm="100000">
                                          <p:val>
                                            <p:strVal val="#ppt_x"/>
                                          </p:val>
                                        </p:tav>
                                      </p:tavLst>
                                    </p:anim>
                                    <p:anim calcmode="lin" valueType="num">
                                      <p:cBhvr>
                                        <p:cTn id="9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fade">
                                      <p:cBhvr>
                                        <p:cTn id="101" dur="500"/>
                                        <p:tgtEl>
                                          <p:spTgt spid="53"/>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51"/>
                                        </p:tgtEl>
                                        <p:attrNameLst>
                                          <p:attrName>style.visibility</p:attrName>
                                        </p:attrNameLst>
                                      </p:cBhvr>
                                      <p:to>
                                        <p:strVal val="visible"/>
                                      </p:to>
                                    </p:set>
                                    <p:animEffect transition="in" filter="fade">
                                      <p:cBhvr>
                                        <p:cTn id="109" dur="500"/>
                                        <p:tgtEl>
                                          <p:spTgt spid="51"/>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55"/>
                                        </p:tgtEl>
                                        <p:attrNameLst>
                                          <p:attrName>style.visibility</p:attrName>
                                        </p:attrNameLst>
                                      </p:cBhvr>
                                      <p:to>
                                        <p:strVal val="visible"/>
                                      </p:to>
                                    </p:set>
                                    <p:animEffect transition="in" filter="fade">
                                      <p:cBhvr>
                                        <p:cTn id="112" dur="500"/>
                                        <p:tgtEl>
                                          <p:spTgt spid="55"/>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52"/>
                                        </p:tgtEl>
                                        <p:attrNameLst>
                                          <p:attrName>style.visibility</p:attrName>
                                        </p:attrNameLst>
                                      </p:cBhvr>
                                      <p:to>
                                        <p:strVal val="visible"/>
                                      </p:to>
                                    </p:set>
                                    <p:animEffect transition="in" filter="fade">
                                      <p:cBhvr>
                                        <p:cTn id="117" dur="500"/>
                                        <p:tgtEl>
                                          <p:spTgt spid="52"/>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57"/>
                                        </p:tgtEl>
                                        <p:attrNameLst>
                                          <p:attrName>style.visibility</p:attrName>
                                        </p:attrNameLst>
                                      </p:cBhvr>
                                      <p:to>
                                        <p:strVal val="visible"/>
                                      </p:to>
                                    </p:set>
                                    <p:animEffect transition="in" filter="fade">
                                      <p:cBhvr>
                                        <p:cTn id="120" dur="500"/>
                                        <p:tgtEl>
                                          <p:spTgt spid="57"/>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fade">
                                      <p:cBhvr>
                                        <p:cTn id="125" dur="500"/>
                                        <p:tgtEl>
                                          <p:spTgt spid="50"/>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56"/>
                                        </p:tgtEl>
                                        <p:attrNameLst>
                                          <p:attrName>style.visibility</p:attrName>
                                        </p:attrNameLst>
                                      </p:cBhvr>
                                      <p:to>
                                        <p:strVal val="visible"/>
                                      </p:to>
                                    </p:set>
                                    <p:animEffect transition="in" filter="fade">
                                      <p:cBhvr>
                                        <p:cTn id="128"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animBg="1"/>
      <p:bldP spid="42" grpId="0" animBg="1"/>
      <p:bldP spid="43" grpId="0" animBg="1"/>
      <p:bldP spid="44" grpId="0" animBg="1"/>
      <p:bldP spid="45" grpId="0"/>
      <p:bldP spid="46" grpId="0"/>
      <p:bldP spid="47" grpId="0"/>
      <p:bldP spid="48" grpId="0"/>
      <p:bldP spid="50" grpId="0" animBg="1"/>
      <p:bldP spid="51" grpId="0" animBg="1"/>
      <p:bldP spid="52" grpId="0" animBg="1"/>
      <p:bldP spid="53" grpId="0" animBg="1"/>
      <p:bldP spid="54" grpId="0"/>
      <p:bldP spid="55" grpId="0"/>
      <p:bldP spid="56" grpId="0"/>
      <p:bldP spid="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2"/>
          <a:stretch>
            <a:fillRect/>
          </a:stretch>
        </p:blipFill>
        <p:spPr>
          <a:xfrm>
            <a:off x="9529463" y="3403520"/>
            <a:ext cx="1405274" cy="2173028"/>
          </a:xfrm>
          <a:prstGeom prst="rect">
            <a:avLst/>
          </a:prstGeom>
          <a:solidFill>
            <a:srgbClr val="0070C0"/>
          </a:solidFill>
        </p:spPr>
      </p:pic>
      <p:pic>
        <p:nvPicPr>
          <p:cNvPr id="2" name="图片 1"/>
          <p:cNvPicPr>
            <a:picLocks noChangeAspect="1"/>
          </p:cNvPicPr>
          <p:nvPr/>
        </p:nvPicPr>
        <p:blipFill>
          <a:blip r:embed="rId2"/>
          <a:stretch>
            <a:fillRect/>
          </a:stretch>
        </p:blipFill>
        <p:spPr>
          <a:xfrm>
            <a:off x="1678928" y="1440412"/>
            <a:ext cx="900997" cy="1379689"/>
          </a:xfrm>
          <a:prstGeom prst="rect">
            <a:avLst/>
          </a:prstGeom>
        </p:spPr>
      </p:pic>
      <p:pic>
        <p:nvPicPr>
          <p:cNvPr id="3" name="图片 2"/>
          <p:cNvPicPr>
            <a:picLocks noChangeAspect="1"/>
          </p:cNvPicPr>
          <p:nvPr/>
        </p:nvPicPr>
        <p:blipFill>
          <a:blip r:embed="rId2"/>
          <a:stretch>
            <a:fillRect/>
          </a:stretch>
        </p:blipFill>
        <p:spPr>
          <a:xfrm>
            <a:off x="1678927" y="3539669"/>
            <a:ext cx="900997" cy="1379689"/>
          </a:xfrm>
          <a:prstGeom prst="rect">
            <a:avLst/>
          </a:prstGeom>
        </p:spPr>
      </p:pic>
      <p:pic>
        <p:nvPicPr>
          <p:cNvPr id="4" name="图片 3"/>
          <p:cNvPicPr>
            <a:picLocks noChangeAspect="1"/>
          </p:cNvPicPr>
          <p:nvPr/>
        </p:nvPicPr>
        <p:blipFill>
          <a:blip r:embed="rId2"/>
          <a:stretch>
            <a:fillRect/>
          </a:stretch>
        </p:blipFill>
        <p:spPr>
          <a:xfrm>
            <a:off x="3103339" y="3539669"/>
            <a:ext cx="900997" cy="1379689"/>
          </a:xfrm>
          <a:prstGeom prst="rect">
            <a:avLst/>
          </a:prstGeom>
        </p:spPr>
      </p:pic>
      <p:sp>
        <p:nvSpPr>
          <p:cNvPr id="5" name="椭圆 4"/>
          <p:cNvSpPr/>
          <p:nvPr/>
        </p:nvSpPr>
        <p:spPr>
          <a:xfrm>
            <a:off x="1536995" y="2820101"/>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36994" y="4919358"/>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961406" y="4919358"/>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3"/>
          <a:stretch>
            <a:fillRect/>
          </a:stretch>
        </p:blipFill>
        <p:spPr>
          <a:xfrm>
            <a:off x="6826648" y="2354689"/>
            <a:ext cx="979657" cy="1554614"/>
          </a:xfrm>
          <a:prstGeom prst="rect">
            <a:avLst/>
          </a:prstGeom>
        </p:spPr>
      </p:pic>
      <p:pic>
        <p:nvPicPr>
          <p:cNvPr id="13" name="Picture 61" descr="envelo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38921" y="1865143"/>
            <a:ext cx="381000"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3"/>
          <p:cNvPicPr>
            <a:picLocks noChangeAspect="1"/>
          </p:cNvPicPr>
          <p:nvPr/>
        </p:nvPicPr>
        <p:blipFill>
          <a:blip r:embed="rId2"/>
          <a:stretch>
            <a:fillRect/>
          </a:stretch>
        </p:blipFill>
        <p:spPr>
          <a:xfrm>
            <a:off x="3103339" y="1440412"/>
            <a:ext cx="900997" cy="1379689"/>
          </a:xfrm>
          <a:prstGeom prst="rect">
            <a:avLst/>
          </a:prstGeom>
        </p:spPr>
      </p:pic>
      <p:sp>
        <p:nvSpPr>
          <p:cNvPr id="15" name="椭圆 14"/>
          <p:cNvSpPr/>
          <p:nvPr/>
        </p:nvSpPr>
        <p:spPr>
          <a:xfrm>
            <a:off x="2961406" y="2820101"/>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Picture 68" descr="fil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46679" y="3797021"/>
            <a:ext cx="36036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64" descr="SQ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9934" y="1699463"/>
            <a:ext cx="3921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66" descr="web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79934" y="3935245"/>
            <a:ext cx="5429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Group 54"/>
          <p:cNvGrpSpPr>
            <a:grpSpLocks/>
          </p:cNvGrpSpPr>
          <p:nvPr/>
        </p:nvGrpSpPr>
        <p:grpSpPr bwMode="auto">
          <a:xfrm>
            <a:off x="7086233" y="2661124"/>
            <a:ext cx="431800" cy="576263"/>
            <a:chOff x="0" y="0"/>
            <a:chExt cx="314" cy="424"/>
          </a:xfrm>
        </p:grpSpPr>
        <p:sp>
          <p:nvSpPr>
            <p:cNvPr id="20" name="Oval 600"/>
            <p:cNvSpPr>
              <a:spLocks noChangeArrowheads="1"/>
            </p:cNvSpPr>
            <p:nvPr/>
          </p:nvSpPr>
          <p:spPr bwMode="auto">
            <a:xfrm>
              <a:off x="95" y="334"/>
              <a:ext cx="26" cy="27"/>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21" name="Freeform 604"/>
            <p:cNvSpPr>
              <a:spLocks noChangeArrowheads="1"/>
            </p:cNvSpPr>
            <p:nvPr/>
          </p:nvSpPr>
          <p:spPr bwMode="auto">
            <a:xfrm>
              <a:off x="0" y="76"/>
              <a:ext cx="315" cy="98"/>
            </a:xfrm>
            <a:custGeom>
              <a:avLst/>
              <a:gdLst>
                <a:gd name="T0" fmla="*/ 2 w 137"/>
                <a:gd name="T1" fmla="*/ 37 h 44"/>
                <a:gd name="T2" fmla="*/ 2 w 137"/>
                <a:gd name="T3" fmla="*/ 37 h 44"/>
                <a:gd name="T4" fmla="*/ 3 w 137"/>
                <a:gd name="T5" fmla="*/ 38 h 44"/>
                <a:gd name="T6" fmla="*/ 4 w 137"/>
                <a:gd name="T7" fmla="*/ 38 h 44"/>
                <a:gd name="T8" fmla="*/ 5 w 137"/>
                <a:gd name="T9" fmla="*/ 38 h 44"/>
                <a:gd name="T10" fmla="*/ 6 w 137"/>
                <a:gd name="T11" fmla="*/ 38 h 44"/>
                <a:gd name="T12" fmla="*/ 6 w 137"/>
                <a:gd name="T13" fmla="*/ 38 h 44"/>
                <a:gd name="T14" fmla="*/ 7 w 137"/>
                <a:gd name="T15" fmla="*/ 38 h 44"/>
                <a:gd name="T16" fmla="*/ 8 w 137"/>
                <a:gd name="T17" fmla="*/ 38 h 44"/>
                <a:gd name="T18" fmla="*/ 78 w 137"/>
                <a:gd name="T19" fmla="*/ 44 h 44"/>
                <a:gd name="T20" fmla="*/ 79 w 137"/>
                <a:gd name="T21" fmla="*/ 44 h 44"/>
                <a:gd name="T22" fmla="*/ 81 w 137"/>
                <a:gd name="T23" fmla="*/ 44 h 44"/>
                <a:gd name="T24" fmla="*/ 82 w 137"/>
                <a:gd name="T25" fmla="*/ 44 h 44"/>
                <a:gd name="T26" fmla="*/ 83 w 137"/>
                <a:gd name="T27" fmla="*/ 44 h 44"/>
                <a:gd name="T28" fmla="*/ 85 w 137"/>
                <a:gd name="T29" fmla="*/ 44 h 44"/>
                <a:gd name="T30" fmla="*/ 88 w 137"/>
                <a:gd name="T31" fmla="*/ 44 h 44"/>
                <a:gd name="T32" fmla="*/ 90 w 137"/>
                <a:gd name="T33" fmla="*/ 44 h 44"/>
                <a:gd name="T34" fmla="*/ 91 w 137"/>
                <a:gd name="T35" fmla="*/ 44 h 44"/>
                <a:gd name="T36" fmla="*/ 92 w 137"/>
                <a:gd name="T37" fmla="*/ 44 h 44"/>
                <a:gd name="T38" fmla="*/ 93 w 137"/>
                <a:gd name="T39" fmla="*/ 43 h 44"/>
                <a:gd name="T40" fmla="*/ 94 w 137"/>
                <a:gd name="T41" fmla="*/ 43 h 44"/>
                <a:gd name="T42" fmla="*/ 95 w 137"/>
                <a:gd name="T43" fmla="*/ 43 h 44"/>
                <a:gd name="T44" fmla="*/ 96 w 137"/>
                <a:gd name="T45" fmla="*/ 43 h 44"/>
                <a:gd name="T46" fmla="*/ 96 w 137"/>
                <a:gd name="T47" fmla="*/ 42 h 44"/>
                <a:gd name="T48" fmla="*/ 136 w 137"/>
                <a:gd name="T49" fmla="*/ 21 h 44"/>
                <a:gd name="T50" fmla="*/ 136 w 137"/>
                <a:gd name="T51" fmla="*/ 21 h 44"/>
                <a:gd name="T52" fmla="*/ 136 w 137"/>
                <a:gd name="T53" fmla="*/ 21 h 44"/>
                <a:gd name="T54" fmla="*/ 137 w 137"/>
                <a:gd name="T55" fmla="*/ 20 h 44"/>
                <a:gd name="T56" fmla="*/ 137 w 137"/>
                <a:gd name="T57" fmla="*/ 3 h 44"/>
                <a:gd name="T58" fmla="*/ 137 w 137"/>
                <a:gd name="T59" fmla="*/ 3 h 44"/>
                <a:gd name="T60" fmla="*/ 97 w 137"/>
                <a:gd name="T61" fmla="*/ 18 h 44"/>
                <a:gd name="T62" fmla="*/ 96 w 137"/>
                <a:gd name="T63" fmla="*/ 18 h 44"/>
                <a:gd name="T64" fmla="*/ 96 w 137"/>
                <a:gd name="T65" fmla="*/ 18 h 44"/>
                <a:gd name="T66" fmla="*/ 95 w 137"/>
                <a:gd name="T67" fmla="*/ 18 h 44"/>
                <a:gd name="T68" fmla="*/ 94 w 137"/>
                <a:gd name="T69" fmla="*/ 19 h 44"/>
                <a:gd name="T70" fmla="*/ 93 w 137"/>
                <a:gd name="T71" fmla="*/ 19 h 44"/>
                <a:gd name="T72" fmla="*/ 92 w 137"/>
                <a:gd name="T73" fmla="*/ 19 h 44"/>
                <a:gd name="T74" fmla="*/ 90 w 137"/>
                <a:gd name="T75" fmla="*/ 19 h 44"/>
                <a:gd name="T76" fmla="*/ 88 w 137"/>
                <a:gd name="T77" fmla="*/ 19 h 44"/>
                <a:gd name="T78" fmla="*/ 86 w 137"/>
                <a:gd name="T79" fmla="*/ 19 h 44"/>
                <a:gd name="T80" fmla="*/ 85 w 137"/>
                <a:gd name="T81" fmla="*/ 19 h 44"/>
                <a:gd name="T82" fmla="*/ 83 w 137"/>
                <a:gd name="T83" fmla="*/ 19 h 44"/>
                <a:gd name="T84" fmla="*/ 82 w 137"/>
                <a:gd name="T85" fmla="*/ 19 h 44"/>
                <a:gd name="T86" fmla="*/ 80 w 137"/>
                <a:gd name="T87" fmla="*/ 19 h 44"/>
                <a:gd name="T88" fmla="*/ 79 w 137"/>
                <a:gd name="T89" fmla="*/ 19 h 44"/>
                <a:gd name="T90" fmla="*/ 9 w 137"/>
                <a:gd name="T91" fmla="*/ 14 h 44"/>
                <a:gd name="T92" fmla="*/ 8 w 137"/>
                <a:gd name="T93" fmla="*/ 14 h 44"/>
                <a:gd name="T94" fmla="*/ 7 w 137"/>
                <a:gd name="T95" fmla="*/ 14 h 44"/>
                <a:gd name="T96" fmla="*/ 6 w 137"/>
                <a:gd name="T97" fmla="*/ 13 h 44"/>
                <a:gd name="T98" fmla="*/ 1 w 137"/>
                <a:gd name="T99" fmla="*/ 16 h 44"/>
                <a:gd name="T100" fmla="*/ 1 w 137"/>
                <a:gd name="T101" fmla="*/ 37 h 44"/>
                <a:gd name="T102" fmla="*/ 1 w 137"/>
                <a:gd name="T103" fmla="*/ 37 h 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7"/>
                <a:gd name="T157" fmla="*/ 0 h 44"/>
                <a:gd name="T158" fmla="*/ 137 w 137"/>
                <a:gd name="T159" fmla="*/ 44 h 4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7" h="44">
                  <a:moveTo>
                    <a:pt x="1" y="37"/>
                  </a:moveTo>
                  <a:cubicBezTo>
                    <a:pt x="1" y="37"/>
                    <a:pt x="2" y="37"/>
                    <a:pt x="2" y="37"/>
                  </a:cubicBezTo>
                  <a:cubicBezTo>
                    <a:pt x="2" y="37"/>
                    <a:pt x="2" y="37"/>
                    <a:pt x="2" y="37"/>
                  </a:cubicBezTo>
                  <a:cubicBezTo>
                    <a:pt x="2" y="37"/>
                    <a:pt x="2" y="37"/>
                    <a:pt x="2" y="37"/>
                  </a:cubicBezTo>
                  <a:cubicBezTo>
                    <a:pt x="2" y="37"/>
                    <a:pt x="3" y="37"/>
                    <a:pt x="3" y="37"/>
                  </a:cubicBezTo>
                  <a:cubicBezTo>
                    <a:pt x="3" y="38"/>
                    <a:pt x="3" y="38"/>
                    <a:pt x="3" y="38"/>
                  </a:cubicBezTo>
                  <a:cubicBezTo>
                    <a:pt x="3" y="38"/>
                    <a:pt x="3" y="38"/>
                    <a:pt x="3" y="38"/>
                  </a:cubicBezTo>
                  <a:cubicBezTo>
                    <a:pt x="4" y="38"/>
                    <a:pt x="4" y="38"/>
                    <a:pt x="4" y="38"/>
                  </a:cubicBezTo>
                  <a:cubicBezTo>
                    <a:pt x="4" y="38"/>
                    <a:pt x="4" y="38"/>
                    <a:pt x="4" y="38"/>
                  </a:cubicBezTo>
                  <a:cubicBezTo>
                    <a:pt x="5" y="38"/>
                    <a:pt x="5" y="38"/>
                    <a:pt x="5" y="38"/>
                  </a:cubicBezTo>
                  <a:cubicBezTo>
                    <a:pt x="5" y="38"/>
                    <a:pt x="5" y="38"/>
                    <a:pt x="5" y="38"/>
                  </a:cubicBezTo>
                  <a:cubicBezTo>
                    <a:pt x="5" y="38"/>
                    <a:pt x="5" y="38"/>
                    <a:pt x="6" y="38"/>
                  </a:cubicBezTo>
                  <a:cubicBezTo>
                    <a:pt x="6" y="38"/>
                    <a:pt x="6" y="38"/>
                    <a:pt x="6" y="38"/>
                  </a:cubicBezTo>
                  <a:cubicBezTo>
                    <a:pt x="6" y="38"/>
                    <a:pt x="6" y="38"/>
                    <a:pt x="6" y="38"/>
                  </a:cubicBezTo>
                  <a:cubicBezTo>
                    <a:pt x="7" y="38"/>
                    <a:pt x="7" y="38"/>
                    <a:pt x="7" y="38"/>
                  </a:cubicBezTo>
                  <a:cubicBezTo>
                    <a:pt x="7" y="38"/>
                    <a:pt x="7" y="38"/>
                    <a:pt x="7" y="38"/>
                  </a:cubicBezTo>
                  <a:cubicBezTo>
                    <a:pt x="8" y="38"/>
                    <a:pt x="8" y="38"/>
                    <a:pt x="8" y="38"/>
                  </a:cubicBezTo>
                  <a:cubicBezTo>
                    <a:pt x="8" y="38"/>
                    <a:pt x="8" y="38"/>
                    <a:pt x="8" y="38"/>
                  </a:cubicBezTo>
                  <a:cubicBezTo>
                    <a:pt x="9" y="38"/>
                    <a:pt x="9" y="38"/>
                    <a:pt x="9" y="39"/>
                  </a:cubicBezTo>
                  <a:cubicBezTo>
                    <a:pt x="78" y="44"/>
                    <a:pt x="78" y="44"/>
                    <a:pt x="78" y="44"/>
                  </a:cubicBezTo>
                  <a:cubicBezTo>
                    <a:pt x="78" y="44"/>
                    <a:pt x="78" y="44"/>
                    <a:pt x="79" y="44"/>
                  </a:cubicBezTo>
                  <a:cubicBezTo>
                    <a:pt x="79" y="44"/>
                    <a:pt x="79" y="44"/>
                    <a:pt x="79" y="44"/>
                  </a:cubicBezTo>
                  <a:cubicBezTo>
                    <a:pt x="80" y="44"/>
                    <a:pt x="80" y="44"/>
                    <a:pt x="80" y="44"/>
                  </a:cubicBezTo>
                  <a:cubicBezTo>
                    <a:pt x="80" y="44"/>
                    <a:pt x="81" y="44"/>
                    <a:pt x="81" y="44"/>
                  </a:cubicBezTo>
                  <a:cubicBezTo>
                    <a:pt x="81" y="44"/>
                    <a:pt x="81" y="44"/>
                    <a:pt x="82" y="44"/>
                  </a:cubicBezTo>
                  <a:cubicBezTo>
                    <a:pt x="82" y="44"/>
                    <a:pt x="82" y="44"/>
                    <a:pt x="82" y="44"/>
                  </a:cubicBezTo>
                  <a:cubicBezTo>
                    <a:pt x="82" y="44"/>
                    <a:pt x="83" y="44"/>
                    <a:pt x="83" y="44"/>
                  </a:cubicBezTo>
                  <a:cubicBezTo>
                    <a:pt x="83" y="44"/>
                    <a:pt x="83" y="44"/>
                    <a:pt x="83" y="44"/>
                  </a:cubicBezTo>
                  <a:cubicBezTo>
                    <a:pt x="84" y="44"/>
                    <a:pt x="84" y="44"/>
                    <a:pt x="85" y="44"/>
                  </a:cubicBezTo>
                  <a:cubicBezTo>
                    <a:pt x="85" y="44"/>
                    <a:pt x="85" y="44"/>
                    <a:pt x="85" y="44"/>
                  </a:cubicBezTo>
                  <a:cubicBezTo>
                    <a:pt x="85" y="44"/>
                    <a:pt x="86" y="44"/>
                    <a:pt x="86" y="44"/>
                  </a:cubicBezTo>
                  <a:cubicBezTo>
                    <a:pt x="87" y="44"/>
                    <a:pt x="87" y="44"/>
                    <a:pt x="88" y="44"/>
                  </a:cubicBezTo>
                  <a:cubicBezTo>
                    <a:pt x="88" y="44"/>
                    <a:pt x="88" y="44"/>
                    <a:pt x="88" y="44"/>
                  </a:cubicBezTo>
                  <a:cubicBezTo>
                    <a:pt x="89" y="44"/>
                    <a:pt x="89" y="44"/>
                    <a:pt x="90" y="44"/>
                  </a:cubicBezTo>
                  <a:cubicBezTo>
                    <a:pt x="90" y="44"/>
                    <a:pt x="90" y="44"/>
                    <a:pt x="90" y="44"/>
                  </a:cubicBezTo>
                  <a:cubicBezTo>
                    <a:pt x="91" y="44"/>
                    <a:pt x="91" y="44"/>
                    <a:pt x="91" y="44"/>
                  </a:cubicBezTo>
                  <a:cubicBezTo>
                    <a:pt x="91" y="44"/>
                    <a:pt x="91" y="44"/>
                    <a:pt x="92" y="44"/>
                  </a:cubicBezTo>
                  <a:cubicBezTo>
                    <a:pt x="92" y="44"/>
                    <a:pt x="92" y="44"/>
                    <a:pt x="92" y="44"/>
                  </a:cubicBezTo>
                  <a:cubicBezTo>
                    <a:pt x="92" y="43"/>
                    <a:pt x="93" y="43"/>
                    <a:pt x="93" y="43"/>
                  </a:cubicBezTo>
                  <a:cubicBezTo>
                    <a:pt x="93" y="43"/>
                    <a:pt x="93" y="43"/>
                    <a:pt x="93" y="43"/>
                  </a:cubicBezTo>
                  <a:cubicBezTo>
                    <a:pt x="93" y="43"/>
                    <a:pt x="94" y="43"/>
                    <a:pt x="94" y="43"/>
                  </a:cubicBezTo>
                  <a:cubicBezTo>
                    <a:pt x="94" y="43"/>
                    <a:pt x="94" y="43"/>
                    <a:pt x="94" y="43"/>
                  </a:cubicBezTo>
                  <a:cubicBezTo>
                    <a:pt x="94" y="43"/>
                    <a:pt x="94" y="43"/>
                    <a:pt x="95" y="43"/>
                  </a:cubicBezTo>
                  <a:cubicBezTo>
                    <a:pt x="95" y="43"/>
                    <a:pt x="95" y="43"/>
                    <a:pt x="95" y="43"/>
                  </a:cubicBezTo>
                  <a:cubicBezTo>
                    <a:pt x="95" y="43"/>
                    <a:pt x="95" y="43"/>
                    <a:pt x="96" y="43"/>
                  </a:cubicBezTo>
                  <a:cubicBezTo>
                    <a:pt x="96" y="43"/>
                    <a:pt x="96" y="43"/>
                    <a:pt x="96" y="43"/>
                  </a:cubicBezTo>
                  <a:cubicBezTo>
                    <a:pt x="96" y="43"/>
                    <a:pt x="96" y="43"/>
                    <a:pt x="96" y="43"/>
                  </a:cubicBezTo>
                  <a:cubicBezTo>
                    <a:pt x="96" y="43"/>
                    <a:pt x="96" y="43"/>
                    <a:pt x="96" y="42"/>
                  </a:cubicBezTo>
                  <a:cubicBezTo>
                    <a:pt x="97" y="42"/>
                    <a:pt x="97" y="42"/>
                    <a:pt x="97" y="42"/>
                  </a:cubicBezTo>
                  <a:cubicBezTo>
                    <a:pt x="136" y="21"/>
                    <a:pt x="136" y="21"/>
                    <a:pt x="136" y="21"/>
                  </a:cubicBezTo>
                  <a:cubicBezTo>
                    <a:pt x="136" y="21"/>
                    <a:pt x="136" y="21"/>
                    <a:pt x="136" y="21"/>
                  </a:cubicBezTo>
                  <a:cubicBezTo>
                    <a:pt x="136" y="21"/>
                    <a:pt x="136" y="21"/>
                    <a:pt x="136" y="21"/>
                  </a:cubicBezTo>
                  <a:cubicBezTo>
                    <a:pt x="136" y="21"/>
                    <a:pt x="136" y="21"/>
                    <a:pt x="136" y="21"/>
                  </a:cubicBezTo>
                  <a:cubicBezTo>
                    <a:pt x="136" y="21"/>
                    <a:pt x="136" y="21"/>
                    <a:pt x="136" y="21"/>
                  </a:cubicBezTo>
                  <a:cubicBezTo>
                    <a:pt x="137" y="21"/>
                    <a:pt x="137" y="20"/>
                    <a:pt x="137" y="20"/>
                  </a:cubicBezTo>
                  <a:cubicBezTo>
                    <a:pt x="137" y="20"/>
                    <a:pt x="137" y="20"/>
                    <a:pt x="137" y="20"/>
                  </a:cubicBezTo>
                  <a:cubicBezTo>
                    <a:pt x="137" y="20"/>
                    <a:pt x="137" y="20"/>
                    <a:pt x="137" y="20"/>
                  </a:cubicBezTo>
                  <a:cubicBezTo>
                    <a:pt x="137" y="3"/>
                    <a:pt x="137" y="3"/>
                    <a:pt x="137" y="3"/>
                  </a:cubicBezTo>
                  <a:cubicBezTo>
                    <a:pt x="137" y="3"/>
                    <a:pt x="137" y="3"/>
                    <a:pt x="137" y="3"/>
                  </a:cubicBezTo>
                  <a:cubicBezTo>
                    <a:pt x="137" y="3"/>
                    <a:pt x="137" y="3"/>
                    <a:pt x="137" y="3"/>
                  </a:cubicBezTo>
                  <a:cubicBezTo>
                    <a:pt x="137" y="2"/>
                    <a:pt x="135" y="1"/>
                    <a:pt x="130" y="0"/>
                  </a:cubicBezTo>
                  <a:cubicBezTo>
                    <a:pt x="97" y="18"/>
                    <a:pt x="97" y="18"/>
                    <a:pt x="97" y="18"/>
                  </a:cubicBezTo>
                  <a:cubicBezTo>
                    <a:pt x="97" y="18"/>
                    <a:pt x="97" y="18"/>
                    <a:pt x="96" y="18"/>
                  </a:cubicBezTo>
                  <a:cubicBezTo>
                    <a:pt x="96" y="18"/>
                    <a:pt x="96" y="18"/>
                    <a:pt x="96" y="18"/>
                  </a:cubicBezTo>
                  <a:cubicBezTo>
                    <a:pt x="96" y="18"/>
                    <a:pt x="96" y="18"/>
                    <a:pt x="96" y="18"/>
                  </a:cubicBezTo>
                  <a:cubicBezTo>
                    <a:pt x="96" y="18"/>
                    <a:pt x="96" y="18"/>
                    <a:pt x="96" y="18"/>
                  </a:cubicBezTo>
                  <a:cubicBezTo>
                    <a:pt x="95" y="18"/>
                    <a:pt x="95" y="18"/>
                    <a:pt x="95" y="18"/>
                  </a:cubicBezTo>
                  <a:cubicBezTo>
                    <a:pt x="95" y="18"/>
                    <a:pt x="95" y="18"/>
                    <a:pt x="95" y="18"/>
                  </a:cubicBezTo>
                  <a:cubicBezTo>
                    <a:pt x="94" y="18"/>
                    <a:pt x="94" y="18"/>
                    <a:pt x="94" y="18"/>
                  </a:cubicBezTo>
                  <a:cubicBezTo>
                    <a:pt x="94" y="18"/>
                    <a:pt x="94" y="19"/>
                    <a:pt x="94" y="19"/>
                  </a:cubicBezTo>
                  <a:cubicBezTo>
                    <a:pt x="94" y="19"/>
                    <a:pt x="93" y="19"/>
                    <a:pt x="93" y="19"/>
                  </a:cubicBezTo>
                  <a:cubicBezTo>
                    <a:pt x="93" y="19"/>
                    <a:pt x="93" y="19"/>
                    <a:pt x="93" y="19"/>
                  </a:cubicBezTo>
                  <a:cubicBezTo>
                    <a:pt x="93" y="19"/>
                    <a:pt x="93" y="19"/>
                    <a:pt x="92" y="19"/>
                  </a:cubicBezTo>
                  <a:cubicBezTo>
                    <a:pt x="92" y="19"/>
                    <a:pt x="92" y="19"/>
                    <a:pt x="92" y="19"/>
                  </a:cubicBezTo>
                  <a:cubicBezTo>
                    <a:pt x="91" y="19"/>
                    <a:pt x="91" y="19"/>
                    <a:pt x="91" y="19"/>
                  </a:cubicBezTo>
                  <a:cubicBezTo>
                    <a:pt x="91" y="19"/>
                    <a:pt x="91" y="19"/>
                    <a:pt x="90" y="19"/>
                  </a:cubicBezTo>
                  <a:cubicBezTo>
                    <a:pt x="90" y="19"/>
                    <a:pt x="90" y="19"/>
                    <a:pt x="90" y="19"/>
                  </a:cubicBezTo>
                  <a:cubicBezTo>
                    <a:pt x="89" y="19"/>
                    <a:pt x="89" y="19"/>
                    <a:pt x="88" y="19"/>
                  </a:cubicBezTo>
                  <a:cubicBezTo>
                    <a:pt x="88" y="19"/>
                    <a:pt x="88" y="19"/>
                    <a:pt x="88" y="19"/>
                  </a:cubicBezTo>
                  <a:cubicBezTo>
                    <a:pt x="87" y="19"/>
                    <a:pt x="87" y="19"/>
                    <a:pt x="86" y="19"/>
                  </a:cubicBezTo>
                  <a:cubicBezTo>
                    <a:pt x="86" y="19"/>
                    <a:pt x="85" y="19"/>
                    <a:pt x="85" y="19"/>
                  </a:cubicBezTo>
                  <a:cubicBezTo>
                    <a:pt x="85" y="19"/>
                    <a:pt x="85" y="19"/>
                    <a:pt x="85" y="19"/>
                  </a:cubicBezTo>
                  <a:cubicBezTo>
                    <a:pt x="84" y="19"/>
                    <a:pt x="84" y="19"/>
                    <a:pt x="83" y="19"/>
                  </a:cubicBezTo>
                  <a:cubicBezTo>
                    <a:pt x="83" y="19"/>
                    <a:pt x="83" y="19"/>
                    <a:pt x="83" y="19"/>
                  </a:cubicBezTo>
                  <a:cubicBezTo>
                    <a:pt x="83" y="19"/>
                    <a:pt x="82" y="19"/>
                    <a:pt x="82" y="19"/>
                  </a:cubicBezTo>
                  <a:cubicBezTo>
                    <a:pt x="82" y="19"/>
                    <a:pt x="82" y="19"/>
                    <a:pt x="82" y="19"/>
                  </a:cubicBezTo>
                  <a:cubicBezTo>
                    <a:pt x="81" y="19"/>
                    <a:pt x="81" y="19"/>
                    <a:pt x="81" y="19"/>
                  </a:cubicBezTo>
                  <a:cubicBezTo>
                    <a:pt x="80" y="19"/>
                    <a:pt x="80" y="19"/>
                    <a:pt x="80" y="19"/>
                  </a:cubicBezTo>
                  <a:cubicBezTo>
                    <a:pt x="80" y="19"/>
                    <a:pt x="80" y="19"/>
                    <a:pt x="79" y="19"/>
                  </a:cubicBezTo>
                  <a:cubicBezTo>
                    <a:pt x="79" y="19"/>
                    <a:pt x="79" y="19"/>
                    <a:pt x="79" y="19"/>
                  </a:cubicBezTo>
                  <a:cubicBezTo>
                    <a:pt x="79" y="19"/>
                    <a:pt x="78" y="19"/>
                    <a:pt x="78" y="19"/>
                  </a:cubicBezTo>
                  <a:cubicBezTo>
                    <a:pt x="9" y="14"/>
                    <a:pt x="9" y="14"/>
                    <a:pt x="9" y="14"/>
                  </a:cubicBezTo>
                  <a:cubicBezTo>
                    <a:pt x="9" y="14"/>
                    <a:pt x="9" y="14"/>
                    <a:pt x="8" y="14"/>
                  </a:cubicBezTo>
                  <a:cubicBezTo>
                    <a:pt x="8" y="14"/>
                    <a:pt x="8" y="14"/>
                    <a:pt x="8" y="14"/>
                  </a:cubicBezTo>
                  <a:cubicBezTo>
                    <a:pt x="8" y="14"/>
                    <a:pt x="8" y="14"/>
                    <a:pt x="7" y="14"/>
                  </a:cubicBezTo>
                  <a:cubicBezTo>
                    <a:pt x="7" y="14"/>
                    <a:pt x="7" y="14"/>
                    <a:pt x="7" y="14"/>
                  </a:cubicBezTo>
                  <a:cubicBezTo>
                    <a:pt x="7" y="14"/>
                    <a:pt x="7" y="14"/>
                    <a:pt x="6" y="13"/>
                  </a:cubicBezTo>
                  <a:cubicBezTo>
                    <a:pt x="6" y="13"/>
                    <a:pt x="6" y="13"/>
                    <a:pt x="6" y="13"/>
                  </a:cubicBezTo>
                  <a:cubicBezTo>
                    <a:pt x="6" y="13"/>
                    <a:pt x="6" y="13"/>
                    <a:pt x="6" y="13"/>
                  </a:cubicBezTo>
                  <a:cubicBezTo>
                    <a:pt x="1" y="16"/>
                    <a:pt x="1" y="16"/>
                    <a:pt x="1" y="16"/>
                  </a:cubicBezTo>
                  <a:cubicBezTo>
                    <a:pt x="1" y="16"/>
                    <a:pt x="0" y="16"/>
                    <a:pt x="0" y="16"/>
                  </a:cubicBezTo>
                  <a:cubicBezTo>
                    <a:pt x="1" y="37"/>
                    <a:pt x="1" y="37"/>
                    <a:pt x="1" y="37"/>
                  </a:cubicBezTo>
                  <a:cubicBezTo>
                    <a:pt x="1" y="37"/>
                    <a:pt x="1" y="37"/>
                    <a:pt x="1" y="37"/>
                  </a:cubicBezTo>
                  <a:cubicBezTo>
                    <a:pt x="1" y="37"/>
                    <a:pt x="1" y="37"/>
                    <a:pt x="1" y="37"/>
                  </a:cubicBez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22" name="Freeform 605"/>
            <p:cNvSpPr>
              <a:spLocks noChangeArrowheads="1"/>
            </p:cNvSpPr>
            <p:nvPr/>
          </p:nvSpPr>
          <p:spPr bwMode="auto">
            <a:xfrm>
              <a:off x="0" y="0"/>
              <a:ext cx="315" cy="102"/>
            </a:xfrm>
            <a:custGeom>
              <a:avLst/>
              <a:gdLst>
                <a:gd name="T0" fmla="*/ 1 w 137"/>
                <a:gd name="T1" fmla="*/ 38 h 45"/>
                <a:gd name="T2" fmla="*/ 2 w 137"/>
                <a:gd name="T3" fmla="*/ 38 h 45"/>
                <a:gd name="T4" fmla="*/ 2 w 137"/>
                <a:gd name="T5" fmla="*/ 38 h 45"/>
                <a:gd name="T6" fmla="*/ 3 w 137"/>
                <a:gd name="T7" fmla="*/ 38 h 45"/>
                <a:gd name="T8" fmla="*/ 4 w 137"/>
                <a:gd name="T9" fmla="*/ 38 h 45"/>
                <a:gd name="T10" fmla="*/ 5 w 137"/>
                <a:gd name="T11" fmla="*/ 39 h 45"/>
                <a:gd name="T12" fmla="*/ 6 w 137"/>
                <a:gd name="T13" fmla="*/ 39 h 45"/>
                <a:gd name="T14" fmla="*/ 6 w 137"/>
                <a:gd name="T15" fmla="*/ 39 h 45"/>
                <a:gd name="T16" fmla="*/ 7 w 137"/>
                <a:gd name="T17" fmla="*/ 39 h 45"/>
                <a:gd name="T18" fmla="*/ 8 w 137"/>
                <a:gd name="T19" fmla="*/ 39 h 45"/>
                <a:gd name="T20" fmla="*/ 78 w 137"/>
                <a:gd name="T21" fmla="*/ 45 h 45"/>
                <a:gd name="T22" fmla="*/ 79 w 137"/>
                <a:gd name="T23" fmla="*/ 45 h 45"/>
                <a:gd name="T24" fmla="*/ 81 w 137"/>
                <a:gd name="T25" fmla="*/ 45 h 45"/>
                <a:gd name="T26" fmla="*/ 82 w 137"/>
                <a:gd name="T27" fmla="*/ 45 h 45"/>
                <a:gd name="T28" fmla="*/ 83 w 137"/>
                <a:gd name="T29" fmla="*/ 45 h 45"/>
                <a:gd name="T30" fmla="*/ 85 w 137"/>
                <a:gd name="T31" fmla="*/ 45 h 45"/>
                <a:gd name="T32" fmla="*/ 88 w 137"/>
                <a:gd name="T33" fmla="*/ 45 h 45"/>
                <a:gd name="T34" fmla="*/ 90 w 137"/>
                <a:gd name="T35" fmla="*/ 44 h 45"/>
                <a:gd name="T36" fmla="*/ 91 w 137"/>
                <a:gd name="T37" fmla="*/ 44 h 45"/>
                <a:gd name="T38" fmla="*/ 92 w 137"/>
                <a:gd name="T39" fmla="*/ 44 h 45"/>
                <a:gd name="T40" fmla="*/ 93 w 137"/>
                <a:gd name="T41" fmla="*/ 44 h 45"/>
                <a:gd name="T42" fmla="*/ 94 w 137"/>
                <a:gd name="T43" fmla="*/ 44 h 45"/>
                <a:gd name="T44" fmla="*/ 95 w 137"/>
                <a:gd name="T45" fmla="*/ 44 h 45"/>
                <a:gd name="T46" fmla="*/ 96 w 137"/>
                <a:gd name="T47" fmla="*/ 43 h 45"/>
                <a:gd name="T48" fmla="*/ 96 w 137"/>
                <a:gd name="T49" fmla="*/ 43 h 45"/>
                <a:gd name="T50" fmla="*/ 136 w 137"/>
                <a:gd name="T51" fmla="*/ 23 h 45"/>
                <a:gd name="T52" fmla="*/ 136 w 137"/>
                <a:gd name="T53" fmla="*/ 23 h 45"/>
                <a:gd name="T54" fmla="*/ 136 w 137"/>
                <a:gd name="T55" fmla="*/ 22 h 45"/>
                <a:gd name="T56" fmla="*/ 137 w 137"/>
                <a:gd name="T57" fmla="*/ 22 h 45"/>
                <a:gd name="T58" fmla="*/ 137 w 137"/>
                <a:gd name="T59" fmla="*/ 7 h 45"/>
                <a:gd name="T60" fmla="*/ 137 w 137"/>
                <a:gd name="T61" fmla="*/ 7 h 45"/>
                <a:gd name="T62" fmla="*/ 59 w 137"/>
                <a:gd name="T63" fmla="*/ 0 h 45"/>
                <a:gd name="T64" fmla="*/ 1 w 137"/>
                <a:gd name="T65" fmla="*/ 17 h 45"/>
                <a:gd name="T66" fmla="*/ 0 w 137"/>
                <a:gd name="T67" fmla="*/ 37 h 45"/>
                <a:gd name="T68" fmla="*/ 1 w 137"/>
                <a:gd name="T69" fmla="*/ 37 h 4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7"/>
                <a:gd name="T106" fmla="*/ 0 h 45"/>
                <a:gd name="T107" fmla="*/ 137 w 137"/>
                <a:gd name="T108" fmla="*/ 45 h 4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7" h="45">
                  <a:moveTo>
                    <a:pt x="1" y="37"/>
                  </a:moveTo>
                  <a:cubicBezTo>
                    <a:pt x="1" y="37"/>
                    <a:pt x="1" y="38"/>
                    <a:pt x="1" y="38"/>
                  </a:cubicBezTo>
                  <a:cubicBezTo>
                    <a:pt x="1" y="38"/>
                    <a:pt x="1" y="38"/>
                    <a:pt x="1" y="38"/>
                  </a:cubicBezTo>
                  <a:cubicBezTo>
                    <a:pt x="1" y="38"/>
                    <a:pt x="2" y="38"/>
                    <a:pt x="2" y="38"/>
                  </a:cubicBezTo>
                  <a:cubicBezTo>
                    <a:pt x="2" y="38"/>
                    <a:pt x="2" y="38"/>
                    <a:pt x="2" y="38"/>
                  </a:cubicBezTo>
                  <a:cubicBezTo>
                    <a:pt x="2" y="38"/>
                    <a:pt x="2" y="38"/>
                    <a:pt x="2" y="38"/>
                  </a:cubicBezTo>
                  <a:cubicBezTo>
                    <a:pt x="2" y="38"/>
                    <a:pt x="3" y="38"/>
                    <a:pt x="3" y="38"/>
                  </a:cubicBezTo>
                  <a:cubicBezTo>
                    <a:pt x="3" y="38"/>
                    <a:pt x="3" y="38"/>
                    <a:pt x="3" y="38"/>
                  </a:cubicBezTo>
                  <a:cubicBezTo>
                    <a:pt x="3" y="38"/>
                    <a:pt x="3" y="38"/>
                    <a:pt x="3" y="38"/>
                  </a:cubicBezTo>
                  <a:cubicBezTo>
                    <a:pt x="4" y="38"/>
                    <a:pt x="4" y="38"/>
                    <a:pt x="4" y="38"/>
                  </a:cubicBezTo>
                  <a:cubicBezTo>
                    <a:pt x="4" y="38"/>
                    <a:pt x="4" y="39"/>
                    <a:pt x="4" y="39"/>
                  </a:cubicBezTo>
                  <a:cubicBezTo>
                    <a:pt x="5" y="39"/>
                    <a:pt x="5" y="39"/>
                    <a:pt x="5" y="39"/>
                  </a:cubicBezTo>
                  <a:cubicBezTo>
                    <a:pt x="5" y="39"/>
                    <a:pt x="5" y="39"/>
                    <a:pt x="5" y="39"/>
                  </a:cubicBezTo>
                  <a:cubicBezTo>
                    <a:pt x="5" y="39"/>
                    <a:pt x="5" y="39"/>
                    <a:pt x="6" y="39"/>
                  </a:cubicBezTo>
                  <a:cubicBezTo>
                    <a:pt x="6" y="39"/>
                    <a:pt x="6" y="39"/>
                    <a:pt x="6" y="39"/>
                  </a:cubicBezTo>
                  <a:cubicBezTo>
                    <a:pt x="6" y="39"/>
                    <a:pt x="6" y="39"/>
                    <a:pt x="6" y="39"/>
                  </a:cubicBezTo>
                  <a:cubicBezTo>
                    <a:pt x="7" y="39"/>
                    <a:pt x="7" y="39"/>
                    <a:pt x="7" y="39"/>
                  </a:cubicBezTo>
                  <a:cubicBezTo>
                    <a:pt x="7" y="39"/>
                    <a:pt x="7" y="39"/>
                    <a:pt x="7" y="39"/>
                  </a:cubicBezTo>
                  <a:cubicBezTo>
                    <a:pt x="8" y="39"/>
                    <a:pt x="8" y="39"/>
                    <a:pt x="8" y="39"/>
                  </a:cubicBezTo>
                  <a:cubicBezTo>
                    <a:pt x="8" y="39"/>
                    <a:pt x="8" y="39"/>
                    <a:pt x="8" y="39"/>
                  </a:cubicBezTo>
                  <a:cubicBezTo>
                    <a:pt x="9" y="39"/>
                    <a:pt x="9" y="39"/>
                    <a:pt x="9" y="39"/>
                  </a:cubicBezTo>
                  <a:cubicBezTo>
                    <a:pt x="78" y="45"/>
                    <a:pt x="78" y="45"/>
                    <a:pt x="78" y="45"/>
                  </a:cubicBezTo>
                  <a:cubicBezTo>
                    <a:pt x="78" y="45"/>
                    <a:pt x="78" y="45"/>
                    <a:pt x="79" y="45"/>
                  </a:cubicBezTo>
                  <a:cubicBezTo>
                    <a:pt x="79" y="45"/>
                    <a:pt x="79" y="45"/>
                    <a:pt x="79" y="45"/>
                  </a:cubicBezTo>
                  <a:cubicBezTo>
                    <a:pt x="80" y="45"/>
                    <a:pt x="80" y="45"/>
                    <a:pt x="80" y="45"/>
                  </a:cubicBezTo>
                  <a:cubicBezTo>
                    <a:pt x="80" y="45"/>
                    <a:pt x="81" y="45"/>
                    <a:pt x="81" y="45"/>
                  </a:cubicBezTo>
                  <a:cubicBezTo>
                    <a:pt x="81" y="45"/>
                    <a:pt x="81" y="45"/>
                    <a:pt x="82" y="45"/>
                  </a:cubicBezTo>
                  <a:cubicBezTo>
                    <a:pt x="82" y="45"/>
                    <a:pt x="82" y="45"/>
                    <a:pt x="82" y="45"/>
                  </a:cubicBezTo>
                  <a:cubicBezTo>
                    <a:pt x="82" y="45"/>
                    <a:pt x="83" y="45"/>
                    <a:pt x="83" y="45"/>
                  </a:cubicBezTo>
                  <a:cubicBezTo>
                    <a:pt x="83" y="45"/>
                    <a:pt x="83" y="45"/>
                    <a:pt x="83" y="45"/>
                  </a:cubicBezTo>
                  <a:cubicBezTo>
                    <a:pt x="84" y="45"/>
                    <a:pt x="84" y="45"/>
                    <a:pt x="85" y="45"/>
                  </a:cubicBezTo>
                  <a:cubicBezTo>
                    <a:pt x="85" y="45"/>
                    <a:pt x="85" y="45"/>
                    <a:pt x="85" y="45"/>
                  </a:cubicBezTo>
                  <a:cubicBezTo>
                    <a:pt x="85" y="45"/>
                    <a:pt x="86" y="45"/>
                    <a:pt x="86" y="45"/>
                  </a:cubicBezTo>
                  <a:cubicBezTo>
                    <a:pt x="87" y="45"/>
                    <a:pt x="87" y="45"/>
                    <a:pt x="88" y="45"/>
                  </a:cubicBezTo>
                  <a:cubicBezTo>
                    <a:pt x="88" y="45"/>
                    <a:pt x="88" y="45"/>
                    <a:pt x="88" y="45"/>
                  </a:cubicBezTo>
                  <a:cubicBezTo>
                    <a:pt x="89" y="45"/>
                    <a:pt x="89" y="45"/>
                    <a:pt x="90" y="44"/>
                  </a:cubicBezTo>
                  <a:cubicBezTo>
                    <a:pt x="90" y="44"/>
                    <a:pt x="90" y="44"/>
                    <a:pt x="90" y="44"/>
                  </a:cubicBezTo>
                  <a:cubicBezTo>
                    <a:pt x="91" y="44"/>
                    <a:pt x="91" y="44"/>
                    <a:pt x="91" y="44"/>
                  </a:cubicBezTo>
                  <a:cubicBezTo>
                    <a:pt x="91" y="44"/>
                    <a:pt x="91" y="44"/>
                    <a:pt x="92" y="44"/>
                  </a:cubicBezTo>
                  <a:cubicBezTo>
                    <a:pt x="92" y="44"/>
                    <a:pt x="92" y="44"/>
                    <a:pt x="92" y="44"/>
                  </a:cubicBezTo>
                  <a:cubicBezTo>
                    <a:pt x="92" y="44"/>
                    <a:pt x="93" y="44"/>
                    <a:pt x="93" y="44"/>
                  </a:cubicBezTo>
                  <a:cubicBezTo>
                    <a:pt x="93" y="44"/>
                    <a:pt x="93" y="44"/>
                    <a:pt x="93" y="44"/>
                  </a:cubicBezTo>
                  <a:cubicBezTo>
                    <a:pt x="93" y="44"/>
                    <a:pt x="94" y="44"/>
                    <a:pt x="94" y="44"/>
                  </a:cubicBezTo>
                  <a:cubicBezTo>
                    <a:pt x="94" y="44"/>
                    <a:pt x="94" y="44"/>
                    <a:pt x="94" y="44"/>
                  </a:cubicBezTo>
                  <a:cubicBezTo>
                    <a:pt x="94" y="44"/>
                    <a:pt x="94" y="44"/>
                    <a:pt x="95" y="44"/>
                  </a:cubicBezTo>
                  <a:cubicBezTo>
                    <a:pt x="95" y="44"/>
                    <a:pt x="95" y="44"/>
                    <a:pt x="95" y="44"/>
                  </a:cubicBezTo>
                  <a:cubicBezTo>
                    <a:pt x="95" y="44"/>
                    <a:pt x="95" y="43"/>
                    <a:pt x="96" y="43"/>
                  </a:cubicBezTo>
                  <a:cubicBezTo>
                    <a:pt x="96" y="43"/>
                    <a:pt x="96" y="43"/>
                    <a:pt x="96" y="43"/>
                  </a:cubicBezTo>
                  <a:cubicBezTo>
                    <a:pt x="96" y="43"/>
                    <a:pt x="96" y="43"/>
                    <a:pt x="96" y="43"/>
                  </a:cubicBezTo>
                  <a:cubicBezTo>
                    <a:pt x="96" y="43"/>
                    <a:pt x="96" y="43"/>
                    <a:pt x="96" y="43"/>
                  </a:cubicBezTo>
                  <a:cubicBezTo>
                    <a:pt x="97" y="43"/>
                    <a:pt x="97" y="43"/>
                    <a:pt x="97" y="43"/>
                  </a:cubicBezTo>
                  <a:cubicBezTo>
                    <a:pt x="136" y="23"/>
                    <a:pt x="136" y="23"/>
                    <a:pt x="136" y="23"/>
                  </a:cubicBezTo>
                  <a:cubicBezTo>
                    <a:pt x="136" y="23"/>
                    <a:pt x="136" y="23"/>
                    <a:pt x="136" y="23"/>
                  </a:cubicBezTo>
                  <a:cubicBezTo>
                    <a:pt x="136" y="23"/>
                    <a:pt x="136" y="23"/>
                    <a:pt x="136" y="23"/>
                  </a:cubicBezTo>
                  <a:cubicBezTo>
                    <a:pt x="136" y="23"/>
                    <a:pt x="136" y="23"/>
                    <a:pt x="136" y="22"/>
                  </a:cubicBezTo>
                  <a:cubicBezTo>
                    <a:pt x="136" y="22"/>
                    <a:pt x="136" y="22"/>
                    <a:pt x="136" y="22"/>
                  </a:cubicBezTo>
                  <a:cubicBezTo>
                    <a:pt x="137" y="22"/>
                    <a:pt x="137" y="22"/>
                    <a:pt x="137" y="22"/>
                  </a:cubicBezTo>
                  <a:cubicBezTo>
                    <a:pt x="137" y="22"/>
                    <a:pt x="137" y="22"/>
                    <a:pt x="137" y="22"/>
                  </a:cubicBezTo>
                  <a:cubicBezTo>
                    <a:pt x="137" y="22"/>
                    <a:pt x="137" y="22"/>
                    <a:pt x="137" y="22"/>
                  </a:cubicBezTo>
                  <a:cubicBezTo>
                    <a:pt x="137" y="7"/>
                    <a:pt x="137" y="7"/>
                    <a:pt x="137" y="7"/>
                  </a:cubicBezTo>
                  <a:cubicBezTo>
                    <a:pt x="137" y="7"/>
                    <a:pt x="137" y="7"/>
                    <a:pt x="137" y="7"/>
                  </a:cubicBezTo>
                  <a:cubicBezTo>
                    <a:pt x="137" y="7"/>
                    <a:pt x="137" y="7"/>
                    <a:pt x="137" y="7"/>
                  </a:cubicBezTo>
                  <a:cubicBezTo>
                    <a:pt x="137" y="6"/>
                    <a:pt x="133" y="5"/>
                    <a:pt x="127" y="4"/>
                  </a:cubicBezTo>
                  <a:cubicBezTo>
                    <a:pt x="59" y="0"/>
                    <a:pt x="59" y="0"/>
                    <a:pt x="59" y="0"/>
                  </a:cubicBezTo>
                  <a:cubicBezTo>
                    <a:pt x="51" y="0"/>
                    <a:pt x="42" y="0"/>
                    <a:pt x="39" y="2"/>
                  </a:cubicBezTo>
                  <a:cubicBezTo>
                    <a:pt x="1" y="17"/>
                    <a:pt x="1" y="17"/>
                    <a:pt x="1" y="17"/>
                  </a:cubicBezTo>
                  <a:cubicBezTo>
                    <a:pt x="0" y="17"/>
                    <a:pt x="0" y="17"/>
                    <a:pt x="0" y="17"/>
                  </a:cubicBezTo>
                  <a:cubicBezTo>
                    <a:pt x="0" y="37"/>
                    <a:pt x="0" y="37"/>
                    <a:pt x="0" y="37"/>
                  </a:cubicBezTo>
                  <a:cubicBezTo>
                    <a:pt x="0" y="37"/>
                    <a:pt x="0" y="37"/>
                    <a:pt x="0" y="37"/>
                  </a:cubicBezTo>
                  <a:cubicBezTo>
                    <a:pt x="0" y="37"/>
                    <a:pt x="0" y="37"/>
                    <a:pt x="1" y="37"/>
                  </a:cubicBezTo>
                  <a:cubicBezTo>
                    <a:pt x="1" y="37"/>
                    <a:pt x="1" y="37"/>
                    <a:pt x="1" y="37"/>
                  </a:cubicBez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23" name="Freeform 606"/>
            <p:cNvSpPr>
              <a:spLocks noEditPoints="1" noChangeArrowheads="1"/>
            </p:cNvSpPr>
            <p:nvPr/>
          </p:nvSpPr>
          <p:spPr bwMode="auto">
            <a:xfrm>
              <a:off x="0" y="220"/>
              <a:ext cx="315" cy="205"/>
            </a:xfrm>
            <a:custGeom>
              <a:avLst/>
              <a:gdLst>
                <a:gd name="T0" fmla="*/ 129 w 136"/>
                <a:gd name="T1" fmla="*/ 0 h 89"/>
                <a:gd name="T2" fmla="*/ 95 w 136"/>
                <a:gd name="T3" fmla="*/ 19 h 89"/>
                <a:gd name="T4" fmla="*/ 95 w 136"/>
                <a:gd name="T5" fmla="*/ 20 h 89"/>
                <a:gd name="T6" fmla="*/ 94 w 136"/>
                <a:gd name="T7" fmla="*/ 20 h 89"/>
                <a:gd name="T8" fmla="*/ 93 w 136"/>
                <a:gd name="T9" fmla="*/ 20 h 89"/>
                <a:gd name="T10" fmla="*/ 92 w 136"/>
                <a:gd name="T11" fmla="*/ 20 h 89"/>
                <a:gd name="T12" fmla="*/ 91 w 136"/>
                <a:gd name="T13" fmla="*/ 21 h 89"/>
                <a:gd name="T14" fmla="*/ 90 w 136"/>
                <a:gd name="T15" fmla="*/ 21 h 89"/>
                <a:gd name="T16" fmla="*/ 89 w 136"/>
                <a:gd name="T17" fmla="*/ 21 h 89"/>
                <a:gd name="T18" fmla="*/ 87 w 136"/>
                <a:gd name="T19" fmla="*/ 21 h 89"/>
                <a:gd name="T20" fmla="*/ 84 w 136"/>
                <a:gd name="T21" fmla="*/ 21 h 89"/>
                <a:gd name="T22" fmla="*/ 82 w 136"/>
                <a:gd name="T23" fmla="*/ 21 h 89"/>
                <a:gd name="T24" fmla="*/ 81 w 136"/>
                <a:gd name="T25" fmla="*/ 21 h 89"/>
                <a:gd name="T26" fmla="*/ 80 w 136"/>
                <a:gd name="T27" fmla="*/ 21 h 89"/>
                <a:gd name="T28" fmla="*/ 78 w 136"/>
                <a:gd name="T29" fmla="*/ 21 h 89"/>
                <a:gd name="T30" fmla="*/ 77 w 136"/>
                <a:gd name="T31" fmla="*/ 21 h 89"/>
                <a:gd name="T32" fmla="*/ 7 w 136"/>
                <a:gd name="T33" fmla="*/ 15 h 89"/>
                <a:gd name="T34" fmla="*/ 6 w 136"/>
                <a:gd name="T35" fmla="*/ 15 h 89"/>
                <a:gd name="T36" fmla="*/ 5 w 136"/>
                <a:gd name="T37" fmla="*/ 15 h 89"/>
                <a:gd name="T38" fmla="*/ 5 w 136"/>
                <a:gd name="T39" fmla="*/ 15 h 89"/>
                <a:gd name="T40" fmla="*/ 1 w 136"/>
                <a:gd name="T41" fmla="*/ 79 h 89"/>
                <a:gd name="T42" fmla="*/ 2 w 136"/>
                <a:gd name="T43" fmla="*/ 79 h 89"/>
                <a:gd name="T44" fmla="*/ 3 w 136"/>
                <a:gd name="T45" fmla="*/ 80 h 89"/>
                <a:gd name="T46" fmla="*/ 3 w 136"/>
                <a:gd name="T47" fmla="*/ 80 h 89"/>
                <a:gd name="T48" fmla="*/ 4 w 136"/>
                <a:gd name="T49" fmla="*/ 80 h 89"/>
                <a:gd name="T50" fmla="*/ 5 w 136"/>
                <a:gd name="T51" fmla="*/ 80 h 89"/>
                <a:gd name="T52" fmla="*/ 6 w 136"/>
                <a:gd name="T53" fmla="*/ 80 h 89"/>
                <a:gd name="T54" fmla="*/ 7 w 136"/>
                <a:gd name="T55" fmla="*/ 80 h 89"/>
                <a:gd name="T56" fmla="*/ 8 w 136"/>
                <a:gd name="T57" fmla="*/ 80 h 89"/>
                <a:gd name="T58" fmla="*/ 8 w 136"/>
                <a:gd name="T59" fmla="*/ 81 h 89"/>
                <a:gd name="T60" fmla="*/ 77 w 136"/>
                <a:gd name="T61" fmla="*/ 89 h 89"/>
                <a:gd name="T62" fmla="*/ 78 w 136"/>
                <a:gd name="T63" fmla="*/ 89 h 89"/>
                <a:gd name="T64" fmla="*/ 80 w 136"/>
                <a:gd name="T65" fmla="*/ 89 h 89"/>
                <a:gd name="T66" fmla="*/ 81 w 136"/>
                <a:gd name="T67" fmla="*/ 89 h 89"/>
                <a:gd name="T68" fmla="*/ 82 w 136"/>
                <a:gd name="T69" fmla="*/ 89 h 89"/>
                <a:gd name="T70" fmla="*/ 84 w 136"/>
                <a:gd name="T71" fmla="*/ 89 h 89"/>
                <a:gd name="T72" fmla="*/ 87 w 136"/>
                <a:gd name="T73" fmla="*/ 89 h 89"/>
                <a:gd name="T74" fmla="*/ 89 w 136"/>
                <a:gd name="T75" fmla="*/ 89 h 89"/>
                <a:gd name="T76" fmla="*/ 90 w 136"/>
                <a:gd name="T77" fmla="*/ 89 h 89"/>
                <a:gd name="T78" fmla="*/ 91 w 136"/>
                <a:gd name="T79" fmla="*/ 88 h 89"/>
                <a:gd name="T80" fmla="*/ 92 w 136"/>
                <a:gd name="T81" fmla="*/ 88 h 89"/>
                <a:gd name="T82" fmla="*/ 93 w 136"/>
                <a:gd name="T83" fmla="*/ 88 h 89"/>
                <a:gd name="T84" fmla="*/ 94 w 136"/>
                <a:gd name="T85" fmla="*/ 88 h 89"/>
                <a:gd name="T86" fmla="*/ 95 w 136"/>
                <a:gd name="T87" fmla="*/ 88 h 89"/>
                <a:gd name="T88" fmla="*/ 95 w 136"/>
                <a:gd name="T89" fmla="*/ 87 h 89"/>
                <a:gd name="T90" fmla="*/ 96 w 136"/>
                <a:gd name="T91" fmla="*/ 87 h 89"/>
                <a:gd name="T92" fmla="*/ 136 w 136"/>
                <a:gd name="T93" fmla="*/ 2 h 89"/>
                <a:gd name="T94" fmla="*/ 43 w 136"/>
                <a:gd name="T95" fmla="*/ 63 h 89"/>
                <a:gd name="T96" fmla="*/ 43 w 136"/>
                <a:gd name="T97" fmla="*/ 52 h 89"/>
                <a:gd name="T98" fmla="*/ 43 w 136"/>
                <a:gd name="T99" fmla="*/ 63 h 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6"/>
                <a:gd name="T151" fmla="*/ 0 h 89"/>
                <a:gd name="T152" fmla="*/ 136 w 136"/>
                <a:gd name="T153" fmla="*/ 89 h 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6" h="89">
                  <a:moveTo>
                    <a:pt x="136" y="2"/>
                  </a:moveTo>
                  <a:cubicBezTo>
                    <a:pt x="136" y="1"/>
                    <a:pt x="134" y="0"/>
                    <a:pt x="129" y="0"/>
                  </a:cubicBezTo>
                  <a:cubicBezTo>
                    <a:pt x="96" y="19"/>
                    <a:pt x="96" y="19"/>
                    <a:pt x="96" y="19"/>
                  </a:cubicBezTo>
                  <a:cubicBezTo>
                    <a:pt x="96" y="19"/>
                    <a:pt x="96" y="19"/>
                    <a:pt x="95" y="19"/>
                  </a:cubicBezTo>
                  <a:cubicBezTo>
                    <a:pt x="95" y="20"/>
                    <a:pt x="95" y="20"/>
                    <a:pt x="95" y="20"/>
                  </a:cubicBezTo>
                  <a:cubicBezTo>
                    <a:pt x="95" y="20"/>
                    <a:pt x="95" y="20"/>
                    <a:pt x="95" y="20"/>
                  </a:cubicBezTo>
                  <a:cubicBezTo>
                    <a:pt x="95" y="20"/>
                    <a:pt x="95" y="20"/>
                    <a:pt x="95" y="20"/>
                  </a:cubicBezTo>
                  <a:cubicBezTo>
                    <a:pt x="94" y="20"/>
                    <a:pt x="94" y="20"/>
                    <a:pt x="94" y="20"/>
                  </a:cubicBezTo>
                  <a:cubicBezTo>
                    <a:pt x="94" y="20"/>
                    <a:pt x="94" y="20"/>
                    <a:pt x="94" y="20"/>
                  </a:cubicBezTo>
                  <a:cubicBezTo>
                    <a:pt x="93" y="20"/>
                    <a:pt x="93" y="20"/>
                    <a:pt x="93" y="20"/>
                  </a:cubicBezTo>
                  <a:cubicBezTo>
                    <a:pt x="93" y="20"/>
                    <a:pt x="93" y="20"/>
                    <a:pt x="93" y="20"/>
                  </a:cubicBezTo>
                  <a:cubicBezTo>
                    <a:pt x="93" y="20"/>
                    <a:pt x="92" y="20"/>
                    <a:pt x="92" y="20"/>
                  </a:cubicBezTo>
                  <a:cubicBezTo>
                    <a:pt x="92" y="20"/>
                    <a:pt x="92" y="20"/>
                    <a:pt x="92" y="20"/>
                  </a:cubicBezTo>
                  <a:cubicBezTo>
                    <a:pt x="92" y="20"/>
                    <a:pt x="91" y="20"/>
                    <a:pt x="91" y="21"/>
                  </a:cubicBezTo>
                  <a:cubicBezTo>
                    <a:pt x="91" y="21"/>
                    <a:pt x="91" y="21"/>
                    <a:pt x="91" y="21"/>
                  </a:cubicBezTo>
                  <a:cubicBezTo>
                    <a:pt x="90" y="21"/>
                    <a:pt x="90" y="21"/>
                    <a:pt x="90" y="21"/>
                  </a:cubicBezTo>
                  <a:cubicBezTo>
                    <a:pt x="90" y="21"/>
                    <a:pt x="90" y="21"/>
                    <a:pt x="89" y="21"/>
                  </a:cubicBezTo>
                  <a:cubicBezTo>
                    <a:pt x="89" y="21"/>
                    <a:pt x="89" y="21"/>
                    <a:pt x="89" y="21"/>
                  </a:cubicBezTo>
                  <a:cubicBezTo>
                    <a:pt x="88" y="21"/>
                    <a:pt x="88" y="21"/>
                    <a:pt x="87" y="21"/>
                  </a:cubicBezTo>
                  <a:cubicBezTo>
                    <a:pt x="87" y="21"/>
                    <a:pt x="87" y="21"/>
                    <a:pt x="87" y="21"/>
                  </a:cubicBezTo>
                  <a:cubicBezTo>
                    <a:pt x="86" y="21"/>
                    <a:pt x="86" y="21"/>
                    <a:pt x="85" y="21"/>
                  </a:cubicBezTo>
                  <a:cubicBezTo>
                    <a:pt x="85" y="21"/>
                    <a:pt x="84" y="21"/>
                    <a:pt x="84" y="21"/>
                  </a:cubicBezTo>
                  <a:cubicBezTo>
                    <a:pt x="84" y="21"/>
                    <a:pt x="84" y="21"/>
                    <a:pt x="84" y="21"/>
                  </a:cubicBezTo>
                  <a:cubicBezTo>
                    <a:pt x="83" y="21"/>
                    <a:pt x="83" y="21"/>
                    <a:pt x="82" y="21"/>
                  </a:cubicBezTo>
                  <a:cubicBezTo>
                    <a:pt x="82" y="21"/>
                    <a:pt x="82" y="21"/>
                    <a:pt x="82" y="21"/>
                  </a:cubicBezTo>
                  <a:cubicBezTo>
                    <a:pt x="82" y="21"/>
                    <a:pt x="81" y="21"/>
                    <a:pt x="81" y="21"/>
                  </a:cubicBezTo>
                  <a:cubicBezTo>
                    <a:pt x="81" y="21"/>
                    <a:pt x="81" y="21"/>
                    <a:pt x="81" y="21"/>
                  </a:cubicBezTo>
                  <a:cubicBezTo>
                    <a:pt x="80" y="21"/>
                    <a:pt x="80" y="21"/>
                    <a:pt x="80" y="21"/>
                  </a:cubicBezTo>
                  <a:cubicBezTo>
                    <a:pt x="80" y="21"/>
                    <a:pt x="79" y="21"/>
                    <a:pt x="79" y="21"/>
                  </a:cubicBezTo>
                  <a:cubicBezTo>
                    <a:pt x="79" y="21"/>
                    <a:pt x="79" y="21"/>
                    <a:pt x="78" y="21"/>
                  </a:cubicBezTo>
                  <a:cubicBezTo>
                    <a:pt x="78" y="21"/>
                    <a:pt x="78" y="21"/>
                    <a:pt x="78" y="21"/>
                  </a:cubicBezTo>
                  <a:cubicBezTo>
                    <a:pt x="77" y="21"/>
                    <a:pt x="77" y="21"/>
                    <a:pt x="77" y="21"/>
                  </a:cubicBezTo>
                  <a:cubicBezTo>
                    <a:pt x="8" y="16"/>
                    <a:pt x="8" y="16"/>
                    <a:pt x="8" y="16"/>
                  </a:cubicBezTo>
                  <a:cubicBezTo>
                    <a:pt x="8" y="15"/>
                    <a:pt x="8" y="15"/>
                    <a:pt x="7" y="15"/>
                  </a:cubicBezTo>
                  <a:cubicBezTo>
                    <a:pt x="7" y="15"/>
                    <a:pt x="7" y="15"/>
                    <a:pt x="7" y="15"/>
                  </a:cubicBezTo>
                  <a:cubicBezTo>
                    <a:pt x="7" y="15"/>
                    <a:pt x="7" y="15"/>
                    <a:pt x="6" y="15"/>
                  </a:cubicBezTo>
                  <a:cubicBezTo>
                    <a:pt x="6" y="15"/>
                    <a:pt x="6" y="15"/>
                    <a:pt x="6" y="15"/>
                  </a:cubicBezTo>
                  <a:cubicBezTo>
                    <a:pt x="6" y="15"/>
                    <a:pt x="6" y="15"/>
                    <a:pt x="5" y="15"/>
                  </a:cubicBezTo>
                  <a:cubicBezTo>
                    <a:pt x="5" y="15"/>
                    <a:pt x="5" y="15"/>
                    <a:pt x="5" y="15"/>
                  </a:cubicBezTo>
                  <a:cubicBezTo>
                    <a:pt x="5" y="15"/>
                    <a:pt x="5" y="15"/>
                    <a:pt x="5" y="15"/>
                  </a:cubicBezTo>
                  <a:cubicBezTo>
                    <a:pt x="0" y="18"/>
                    <a:pt x="0" y="18"/>
                    <a:pt x="0" y="18"/>
                  </a:cubicBezTo>
                  <a:cubicBezTo>
                    <a:pt x="1" y="79"/>
                    <a:pt x="1" y="79"/>
                    <a:pt x="1" y="79"/>
                  </a:cubicBezTo>
                  <a:cubicBezTo>
                    <a:pt x="1" y="79"/>
                    <a:pt x="2" y="79"/>
                    <a:pt x="2" y="79"/>
                  </a:cubicBezTo>
                  <a:cubicBezTo>
                    <a:pt x="2" y="79"/>
                    <a:pt x="2" y="79"/>
                    <a:pt x="2" y="79"/>
                  </a:cubicBezTo>
                  <a:cubicBezTo>
                    <a:pt x="2" y="79"/>
                    <a:pt x="2" y="79"/>
                    <a:pt x="2" y="79"/>
                  </a:cubicBezTo>
                  <a:cubicBezTo>
                    <a:pt x="2" y="80"/>
                    <a:pt x="2" y="80"/>
                    <a:pt x="3" y="80"/>
                  </a:cubicBezTo>
                  <a:cubicBezTo>
                    <a:pt x="3" y="80"/>
                    <a:pt x="3" y="80"/>
                    <a:pt x="3" y="80"/>
                  </a:cubicBezTo>
                  <a:cubicBezTo>
                    <a:pt x="3" y="80"/>
                    <a:pt x="3" y="80"/>
                    <a:pt x="3" y="80"/>
                  </a:cubicBezTo>
                  <a:cubicBezTo>
                    <a:pt x="4" y="80"/>
                    <a:pt x="4" y="80"/>
                    <a:pt x="4" y="80"/>
                  </a:cubicBezTo>
                  <a:cubicBezTo>
                    <a:pt x="4" y="80"/>
                    <a:pt x="4" y="80"/>
                    <a:pt x="4" y="80"/>
                  </a:cubicBezTo>
                  <a:cubicBezTo>
                    <a:pt x="4" y="80"/>
                    <a:pt x="5" y="80"/>
                    <a:pt x="5" y="80"/>
                  </a:cubicBezTo>
                  <a:cubicBezTo>
                    <a:pt x="5" y="80"/>
                    <a:pt x="5" y="80"/>
                    <a:pt x="5" y="80"/>
                  </a:cubicBezTo>
                  <a:cubicBezTo>
                    <a:pt x="5" y="80"/>
                    <a:pt x="5" y="80"/>
                    <a:pt x="5" y="80"/>
                  </a:cubicBezTo>
                  <a:cubicBezTo>
                    <a:pt x="6" y="80"/>
                    <a:pt x="6" y="80"/>
                    <a:pt x="6" y="80"/>
                  </a:cubicBezTo>
                  <a:cubicBezTo>
                    <a:pt x="6" y="80"/>
                    <a:pt x="6" y="80"/>
                    <a:pt x="6" y="80"/>
                  </a:cubicBezTo>
                  <a:cubicBezTo>
                    <a:pt x="7" y="80"/>
                    <a:pt x="7" y="80"/>
                    <a:pt x="7" y="80"/>
                  </a:cubicBezTo>
                  <a:cubicBezTo>
                    <a:pt x="7" y="80"/>
                    <a:pt x="7" y="80"/>
                    <a:pt x="7" y="80"/>
                  </a:cubicBezTo>
                  <a:cubicBezTo>
                    <a:pt x="7" y="80"/>
                    <a:pt x="8" y="80"/>
                    <a:pt x="8" y="80"/>
                  </a:cubicBezTo>
                  <a:cubicBezTo>
                    <a:pt x="8" y="80"/>
                    <a:pt x="8" y="80"/>
                    <a:pt x="8" y="80"/>
                  </a:cubicBezTo>
                  <a:cubicBezTo>
                    <a:pt x="8" y="80"/>
                    <a:pt x="8" y="81"/>
                    <a:pt x="8" y="81"/>
                  </a:cubicBezTo>
                  <a:cubicBezTo>
                    <a:pt x="9" y="81"/>
                    <a:pt x="9" y="81"/>
                    <a:pt x="9" y="81"/>
                  </a:cubicBezTo>
                  <a:cubicBezTo>
                    <a:pt x="77" y="89"/>
                    <a:pt x="77" y="89"/>
                    <a:pt x="77" y="89"/>
                  </a:cubicBezTo>
                  <a:cubicBezTo>
                    <a:pt x="77" y="89"/>
                    <a:pt x="77" y="89"/>
                    <a:pt x="78" y="89"/>
                  </a:cubicBezTo>
                  <a:cubicBezTo>
                    <a:pt x="78" y="89"/>
                    <a:pt x="78" y="89"/>
                    <a:pt x="78" y="89"/>
                  </a:cubicBezTo>
                  <a:cubicBezTo>
                    <a:pt x="79" y="89"/>
                    <a:pt x="79" y="89"/>
                    <a:pt x="79" y="89"/>
                  </a:cubicBezTo>
                  <a:cubicBezTo>
                    <a:pt x="79" y="89"/>
                    <a:pt x="80" y="89"/>
                    <a:pt x="80" y="89"/>
                  </a:cubicBezTo>
                  <a:cubicBezTo>
                    <a:pt x="80" y="89"/>
                    <a:pt x="80" y="89"/>
                    <a:pt x="81" y="89"/>
                  </a:cubicBezTo>
                  <a:cubicBezTo>
                    <a:pt x="81" y="89"/>
                    <a:pt x="81" y="89"/>
                    <a:pt x="81" y="89"/>
                  </a:cubicBezTo>
                  <a:cubicBezTo>
                    <a:pt x="81" y="89"/>
                    <a:pt x="82" y="89"/>
                    <a:pt x="82" y="89"/>
                  </a:cubicBezTo>
                  <a:cubicBezTo>
                    <a:pt x="82" y="89"/>
                    <a:pt x="82" y="89"/>
                    <a:pt x="82" y="89"/>
                  </a:cubicBezTo>
                  <a:cubicBezTo>
                    <a:pt x="83" y="89"/>
                    <a:pt x="83" y="89"/>
                    <a:pt x="84" y="89"/>
                  </a:cubicBezTo>
                  <a:cubicBezTo>
                    <a:pt x="84" y="89"/>
                    <a:pt x="84" y="89"/>
                    <a:pt x="84" y="89"/>
                  </a:cubicBezTo>
                  <a:cubicBezTo>
                    <a:pt x="84" y="89"/>
                    <a:pt x="85" y="89"/>
                    <a:pt x="85" y="89"/>
                  </a:cubicBezTo>
                  <a:cubicBezTo>
                    <a:pt x="86" y="89"/>
                    <a:pt x="86" y="89"/>
                    <a:pt x="87" y="89"/>
                  </a:cubicBezTo>
                  <a:cubicBezTo>
                    <a:pt x="87" y="89"/>
                    <a:pt x="87" y="89"/>
                    <a:pt x="87" y="89"/>
                  </a:cubicBezTo>
                  <a:cubicBezTo>
                    <a:pt x="88" y="89"/>
                    <a:pt x="88" y="89"/>
                    <a:pt x="89" y="89"/>
                  </a:cubicBezTo>
                  <a:cubicBezTo>
                    <a:pt x="89" y="89"/>
                    <a:pt x="89" y="89"/>
                    <a:pt x="89" y="89"/>
                  </a:cubicBezTo>
                  <a:cubicBezTo>
                    <a:pt x="90" y="89"/>
                    <a:pt x="90" y="89"/>
                    <a:pt x="90" y="89"/>
                  </a:cubicBezTo>
                  <a:cubicBezTo>
                    <a:pt x="90" y="89"/>
                    <a:pt x="90" y="88"/>
                    <a:pt x="91" y="88"/>
                  </a:cubicBezTo>
                  <a:cubicBezTo>
                    <a:pt x="91" y="88"/>
                    <a:pt x="91" y="88"/>
                    <a:pt x="91" y="88"/>
                  </a:cubicBezTo>
                  <a:cubicBezTo>
                    <a:pt x="92" y="88"/>
                    <a:pt x="92" y="88"/>
                    <a:pt x="92" y="88"/>
                  </a:cubicBezTo>
                  <a:cubicBezTo>
                    <a:pt x="92" y="88"/>
                    <a:pt x="92" y="88"/>
                    <a:pt x="92" y="88"/>
                  </a:cubicBezTo>
                  <a:cubicBezTo>
                    <a:pt x="92" y="88"/>
                    <a:pt x="93" y="88"/>
                    <a:pt x="93" y="88"/>
                  </a:cubicBezTo>
                  <a:cubicBezTo>
                    <a:pt x="93" y="88"/>
                    <a:pt x="93" y="88"/>
                    <a:pt x="93" y="88"/>
                  </a:cubicBezTo>
                  <a:cubicBezTo>
                    <a:pt x="93" y="88"/>
                    <a:pt x="93" y="88"/>
                    <a:pt x="93" y="88"/>
                  </a:cubicBezTo>
                  <a:cubicBezTo>
                    <a:pt x="93" y="88"/>
                    <a:pt x="93" y="88"/>
                    <a:pt x="94" y="88"/>
                  </a:cubicBezTo>
                  <a:cubicBezTo>
                    <a:pt x="94" y="88"/>
                    <a:pt x="94" y="88"/>
                    <a:pt x="94" y="88"/>
                  </a:cubicBezTo>
                  <a:cubicBezTo>
                    <a:pt x="94" y="88"/>
                    <a:pt x="94" y="88"/>
                    <a:pt x="95" y="88"/>
                  </a:cubicBezTo>
                  <a:cubicBezTo>
                    <a:pt x="95" y="88"/>
                    <a:pt x="95" y="88"/>
                    <a:pt x="95" y="88"/>
                  </a:cubicBezTo>
                  <a:cubicBezTo>
                    <a:pt x="95" y="88"/>
                    <a:pt x="95" y="87"/>
                    <a:pt x="95" y="87"/>
                  </a:cubicBezTo>
                  <a:cubicBezTo>
                    <a:pt x="95" y="87"/>
                    <a:pt x="95" y="87"/>
                    <a:pt x="95" y="87"/>
                  </a:cubicBezTo>
                  <a:cubicBezTo>
                    <a:pt x="96" y="87"/>
                    <a:pt x="96" y="87"/>
                    <a:pt x="96" y="87"/>
                  </a:cubicBezTo>
                  <a:cubicBezTo>
                    <a:pt x="135" y="57"/>
                    <a:pt x="135" y="57"/>
                    <a:pt x="135" y="57"/>
                  </a:cubicBezTo>
                  <a:cubicBezTo>
                    <a:pt x="135" y="57"/>
                    <a:pt x="136" y="23"/>
                    <a:pt x="136" y="2"/>
                  </a:cubicBezTo>
                  <a:cubicBezTo>
                    <a:pt x="136" y="2"/>
                    <a:pt x="136" y="2"/>
                    <a:pt x="136" y="2"/>
                  </a:cubicBezTo>
                  <a:close/>
                  <a:moveTo>
                    <a:pt x="43" y="63"/>
                  </a:moveTo>
                  <a:cubicBezTo>
                    <a:pt x="40" y="63"/>
                    <a:pt x="38" y="60"/>
                    <a:pt x="38" y="57"/>
                  </a:cubicBezTo>
                  <a:cubicBezTo>
                    <a:pt x="38" y="54"/>
                    <a:pt x="40" y="52"/>
                    <a:pt x="43" y="52"/>
                  </a:cubicBezTo>
                  <a:cubicBezTo>
                    <a:pt x="46" y="52"/>
                    <a:pt x="48" y="54"/>
                    <a:pt x="48" y="57"/>
                  </a:cubicBezTo>
                  <a:cubicBezTo>
                    <a:pt x="48" y="60"/>
                    <a:pt x="46" y="63"/>
                    <a:pt x="43" y="63"/>
                  </a:cubicBez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24" name="Freeform 607"/>
            <p:cNvSpPr>
              <a:spLocks noChangeArrowheads="1"/>
            </p:cNvSpPr>
            <p:nvPr/>
          </p:nvSpPr>
          <p:spPr bwMode="auto">
            <a:xfrm>
              <a:off x="0" y="144"/>
              <a:ext cx="315" cy="107"/>
            </a:xfrm>
            <a:custGeom>
              <a:avLst/>
              <a:gdLst>
                <a:gd name="T0" fmla="*/ 1 w 136"/>
                <a:gd name="T1" fmla="*/ 39 h 46"/>
                <a:gd name="T2" fmla="*/ 2 w 136"/>
                <a:gd name="T3" fmla="*/ 39 h 46"/>
                <a:gd name="T4" fmla="*/ 3 w 136"/>
                <a:gd name="T5" fmla="*/ 39 h 46"/>
                <a:gd name="T6" fmla="*/ 4 w 136"/>
                <a:gd name="T7" fmla="*/ 39 h 46"/>
                <a:gd name="T8" fmla="*/ 5 w 136"/>
                <a:gd name="T9" fmla="*/ 39 h 46"/>
                <a:gd name="T10" fmla="*/ 5 w 136"/>
                <a:gd name="T11" fmla="*/ 40 h 46"/>
                <a:gd name="T12" fmla="*/ 6 w 136"/>
                <a:gd name="T13" fmla="*/ 40 h 46"/>
                <a:gd name="T14" fmla="*/ 7 w 136"/>
                <a:gd name="T15" fmla="*/ 40 h 46"/>
                <a:gd name="T16" fmla="*/ 77 w 136"/>
                <a:gd name="T17" fmla="*/ 45 h 46"/>
                <a:gd name="T18" fmla="*/ 78 w 136"/>
                <a:gd name="T19" fmla="*/ 45 h 46"/>
                <a:gd name="T20" fmla="*/ 80 w 136"/>
                <a:gd name="T21" fmla="*/ 45 h 46"/>
                <a:gd name="T22" fmla="*/ 81 w 136"/>
                <a:gd name="T23" fmla="*/ 46 h 46"/>
                <a:gd name="T24" fmla="*/ 82 w 136"/>
                <a:gd name="T25" fmla="*/ 46 h 46"/>
                <a:gd name="T26" fmla="*/ 84 w 136"/>
                <a:gd name="T27" fmla="*/ 45 h 46"/>
                <a:gd name="T28" fmla="*/ 87 w 136"/>
                <a:gd name="T29" fmla="*/ 45 h 46"/>
                <a:gd name="T30" fmla="*/ 89 w 136"/>
                <a:gd name="T31" fmla="*/ 45 h 46"/>
                <a:gd name="T32" fmla="*/ 90 w 136"/>
                <a:gd name="T33" fmla="*/ 45 h 46"/>
                <a:gd name="T34" fmla="*/ 91 w 136"/>
                <a:gd name="T35" fmla="*/ 45 h 46"/>
                <a:gd name="T36" fmla="*/ 92 w 136"/>
                <a:gd name="T37" fmla="*/ 45 h 46"/>
                <a:gd name="T38" fmla="*/ 93 w 136"/>
                <a:gd name="T39" fmla="*/ 45 h 46"/>
                <a:gd name="T40" fmla="*/ 94 w 136"/>
                <a:gd name="T41" fmla="*/ 44 h 46"/>
                <a:gd name="T42" fmla="*/ 95 w 136"/>
                <a:gd name="T43" fmla="*/ 44 h 46"/>
                <a:gd name="T44" fmla="*/ 95 w 136"/>
                <a:gd name="T45" fmla="*/ 44 h 46"/>
                <a:gd name="T46" fmla="*/ 135 w 136"/>
                <a:gd name="T47" fmla="*/ 21 h 46"/>
                <a:gd name="T48" fmla="*/ 135 w 136"/>
                <a:gd name="T49" fmla="*/ 21 h 46"/>
                <a:gd name="T50" fmla="*/ 135 w 136"/>
                <a:gd name="T51" fmla="*/ 21 h 46"/>
                <a:gd name="T52" fmla="*/ 136 w 136"/>
                <a:gd name="T53" fmla="*/ 20 h 46"/>
                <a:gd name="T54" fmla="*/ 136 w 136"/>
                <a:gd name="T55" fmla="*/ 3 h 46"/>
                <a:gd name="T56" fmla="*/ 136 w 136"/>
                <a:gd name="T57" fmla="*/ 3 h 46"/>
                <a:gd name="T58" fmla="*/ 96 w 136"/>
                <a:gd name="T59" fmla="*/ 19 h 46"/>
                <a:gd name="T60" fmla="*/ 95 w 136"/>
                <a:gd name="T61" fmla="*/ 19 h 46"/>
                <a:gd name="T62" fmla="*/ 95 w 136"/>
                <a:gd name="T63" fmla="*/ 19 h 46"/>
                <a:gd name="T64" fmla="*/ 94 w 136"/>
                <a:gd name="T65" fmla="*/ 20 h 46"/>
                <a:gd name="T66" fmla="*/ 93 w 136"/>
                <a:gd name="T67" fmla="*/ 20 h 46"/>
                <a:gd name="T68" fmla="*/ 92 w 136"/>
                <a:gd name="T69" fmla="*/ 20 h 46"/>
                <a:gd name="T70" fmla="*/ 91 w 136"/>
                <a:gd name="T71" fmla="*/ 20 h 46"/>
                <a:gd name="T72" fmla="*/ 89 w 136"/>
                <a:gd name="T73" fmla="*/ 20 h 46"/>
                <a:gd name="T74" fmla="*/ 87 w 136"/>
                <a:gd name="T75" fmla="*/ 21 h 46"/>
                <a:gd name="T76" fmla="*/ 85 w 136"/>
                <a:gd name="T77" fmla="*/ 21 h 46"/>
                <a:gd name="T78" fmla="*/ 84 w 136"/>
                <a:gd name="T79" fmla="*/ 21 h 46"/>
                <a:gd name="T80" fmla="*/ 82 w 136"/>
                <a:gd name="T81" fmla="*/ 21 h 46"/>
                <a:gd name="T82" fmla="*/ 81 w 136"/>
                <a:gd name="T83" fmla="*/ 21 h 46"/>
                <a:gd name="T84" fmla="*/ 79 w 136"/>
                <a:gd name="T85" fmla="*/ 21 h 46"/>
                <a:gd name="T86" fmla="*/ 78 w 136"/>
                <a:gd name="T87" fmla="*/ 21 h 46"/>
                <a:gd name="T88" fmla="*/ 8 w 136"/>
                <a:gd name="T89" fmla="*/ 15 h 46"/>
                <a:gd name="T90" fmla="*/ 7 w 136"/>
                <a:gd name="T91" fmla="*/ 15 h 46"/>
                <a:gd name="T92" fmla="*/ 6 w 136"/>
                <a:gd name="T93" fmla="*/ 15 h 46"/>
                <a:gd name="T94" fmla="*/ 5 w 136"/>
                <a:gd name="T95" fmla="*/ 15 h 46"/>
                <a:gd name="T96" fmla="*/ 0 w 136"/>
                <a:gd name="T97" fmla="*/ 17 h 46"/>
                <a:gd name="T98" fmla="*/ 1 w 136"/>
                <a:gd name="T99" fmla="*/ 39 h 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6"/>
                <a:gd name="T151" fmla="*/ 0 h 46"/>
                <a:gd name="T152" fmla="*/ 136 w 136"/>
                <a:gd name="T153" fmla="*/ 46 h 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6" h="46">
                  <a:moveTo>
                    <a:pt x="1" y="39"/>
                  </a:moveTo>
                  <a:cubicBezTo>
                    <a:pt x="1" y="39"/>
                    <a:pt x="1" y="39"/>
                    <a:pt x="1" y="39"/>
                  </a:cubicBezTo>
                  <a:cubicBezTo>
                    <a:pt x="1" y="39"/>
                    <a:pt x="2" y="39"/>
                    <a:pt x="2" y="39"/>
                  </a:cubicBezTo>
                  <a:cubicBezTo>
                    <a:pt x="2" y="39"/>
                    <a:pt x="2" y="39"/>
                    <a:pt x="2" y="39"/>
                  </a:cubicBezTo>
                  <a:cubicBezTo>
                    <a:pt x="2" y="39"/>
                    <a:pt x="2" y="39"/>
                    <a:pt x="2" y="39"/>
                  </a:cubicBezTo>
                  <a:cubicBezTo>
                    <a:pt x="3" y="39"/>
                    <a:pt x="3" y="39"/>
                    <a:pt x="3" y="39"/>
                  </a:cubicBezTo>
                  <a:cubicBezTo>
                    <a:pt x="3" y="39"/>
                    <a:pt x="3" y="39"/>
                    <a:pt x="3" y="39"/>
                  </a:cubicBezTo>
                  <a:cubicBezTo>
                    <a:pt x="4" y="39"/>
                    <a:pt x="4" y="39"/>
                    <a:pt x="4" y="39"/>
                  </a:cubicBezTo>
                  <a:cubicBezTo>
                    <a:pt x="4" y="39"/>
                    <a:pt x="4" y="39"/>
                    <a:pt x="4" y="39"/>
                  </a:cubicBezTo>
                  <a:cubicBezTo>
                    <a:pt x="4" y="39"/>
                    <a:pt x="4" y="39"/>
                    <a:pt x="5" y="39"/>
                  </a:cubicBezTo>
                  <a:cubicBezTo>
                    <a:pt x="5" y="39"/>
                    <a:pt x="5" y="40"/>
                    <a:pt x="5" y="40"/>
                  </a:cubicBezTo>
                  <a:cubicBezTo>
                    <a:pt x="5" y="40"/>
                    <a:pt x="5" y="40"/>
                    <a:pt x="5" y="40"/>
                  </a:cubicBezTo>
                  <a:cubicBezTo>
                    <a:pt x="6" y="40"/>
                    <a:pt x="6" y="40"/>
                    <a:pt x="6" y="40"/>
                  </a:cubicBezTo>
                  <a:cubicBezTo>
                    <a:pt x="6" y="40"/>
                    <a:pt x="6" y="40"/>
                    <a:pt x="6" y="40"/>
                  </a:cubicBezTo>
                  <a:cubicBezTo>
                    <a:pt x="7" y="40"/>
                    <a:pt x="7" y="40"/>
                    <a:pt x="7" y="40"/>
                  </a:cubicBezTo>
                  <a:cubicBezTo>
                    <a:pt x="7" y="40"/>
                    <a:pt x="7" y="40"/>
                    <a:pt x="7" y="40"/>
                  </a:cubicBezTo>
                  <a:cubicBezTo>
                    <a:pt x="8" y="40"/>
                    <a:pt x="8" y="40"/>
                    <a:pt x="8" y="40"/>
                  </a:cubicBezTo>
                  <a:cubicBezTo>
                    <a:pt x="77" y="45"/>
                    <a:pt x="77" y="45"/>
                    <a:pt x="77" y="45"/>
                  </a:cubicBezTo>
                  <a:cubicBezTo>
                    <a:pt x="77" y="45"/>
                    <a:pt x="77" y="45"/>
                    <a:pt x="78" y="45"/>
                  </a:cubicBezTo>
                  <a:cubicBezTo>
                    <a:pt x="78" y="45"/>
                    <a:pt x="78" y="45"/>
                    <a:pt x="78" y="45"/>
                  </a:cubicBezTo>
                  <a:cubicBezTo>
                    <a:pt x="79" y="45"/>
                    <a:pt x="79" y="45"/>
                    <a:pt x="79" y="45"/>
                  </a:cubicBezTo>
                  <a:cubicBezTo>
                    <a:pt x="79" y="45"/>
                    <a:pt x="80" y="45"/>
                    <a:pt x="80" y="45"/>
                  </a:cubicBezTo>
                  <a:cubicBezTo>
                    <a:pt x="80" y="45"/>
                    <a:pt x="80" y="45"/>
                    <a:pt x="81" y="46"/>
                  </a:cubicBezTo>
                  <a:cubicBezTo>
                    <a:pt x="81" y="46"/>
                    <a:pt x="81" y="46"/>
                    <a:pt x="81" y="46"/>
                  </a:cubicBezTo>
                  <a:cubicBezTo>
                    <a:pt x="81" y="46"/>
                    <a:pt x="82" y="46"/>
                    <a:pt x="82" y="46"/>
                  </a:cubicBezTo>
                  <a:cubicBezTo>
                    <a:pt x="82" y="46"/>
                    <a:pt x="82" y="46"/>
                    <a:pt x="82" y="46"/>
                  </a:cubicBezTo>
                  <a:cubicBezTo>
                    <a:pt x="83" y="46"/>
                    <a:pt x="83" y="46"/>
                    <a:pt x="84" y="45"/>
                  </a:cubicBezTo>
                  <a:cubicBezTo>
                    <a:pt x="84" y="45"/>
                    <a:pt x="84" y="45"/>
                    <a:pt x="84" y="45"/>
                  </a:cubicBezTo>
                  <a:cubicBezTo>
                    <a:pt x="84" y="45"/>
                    <a:pt x="85" y="45"/>
                    <a:pt x="85" y="45"/>
                  </a:cubicBezTo>
                  <a:cubicBezTo>
                    <a:pt x="86" y="45"/>
                    <a:pt x="86" y="45"/>
                    <a:pt x="87" y="45"/>
                  </a:cubicBezTo>
                  <a:cubicBezTo>
                    <a:pt x="87" y="45"/>
                    <a:pt x="87" y="45"/>
                    <a:pt x="87" y="45"/>
                  </a:cubicBezTo>
                  <a:cubicBezTo>
                    <a:pt x="88" y="45"/>
                    <a:pt x="88" y="45"/>
                    <a:pt x="89" y="45"/>
                  </a:cubicBezTo>
                  <a:cubicBezTo>
                    <a:pt x="89" y="45"/>
                    <a:pt x="89" y="45"/>
                    <a:pt x="89" y="45"/>
                  </a:cubicBezTo>
                  <a:cubicBezTo>
                    <a:pt x="90" y="45"/>
                    <a:pt x="90" y="45"/>
                    <a:pt x="90" y="45"/>
                  </a:cubicBezTo>
                  <a:cubicBezTo>
                    <a:pt x="90" y="45"/>
                    <a:pt x="90" y="45"/>
                    <a:pt x="91" y="45"/>
                  </a:cubicBezTo>
                  <a:cubicBezTo>
                    <a:pt x="91" y="45"/>
                    <a:pt x="91" y="45"/>
                    <a:pt x="91" y="45"/>
                  </a:cubicBezTo>
                  <a:cubicBezTo>
                    <a:pt x="91" y="45"/>
                    <a:pt x="92" y="45"/>
                    <a:pt x="92" y="45"/>
                  </a:cubicBezTo>
                  <a:cubicBezTo>
                    <a:pt x="92" y="45"/>
                    <a:pt x="92" y="45"/>
                    <a:pt x="92" y="45"/>
                  </a:cubicBezTo>
                  <a:cubicBezTo>
                    <a:pt x="92" y="45"/>
                    <a:pt x="93" y="45"/>
                    <a:pt x="93" y="45"/>
                  </a:cubicBezTo>
                  <a:cubicBezTo>
                    <a:pt x="93" y="45"/>
                    <a:pt x="93" y="45"/>
                    <a:pt x="93" y="45"/>
                  </a:cubicBezTo>
                  <a:cubicBezTo>
                    <a:pt x="93" y="45"/>
                    <a:pt x="93" y="44"/>
                    <a:pt x="94" y="44"/>
                  </a:cubicBezTo>
                  <a:cubicBezTo>
                    <a:pt x="94" y="44"/>
                    <a:pt x="94" y="44"/>
                    <a:pt x="94" y="44"/>
                  </a:cubicBezTo>
                  <a:cubicBezTo>
                    <a:pt x="94" y="44"/>
                    <a:pt x="94" y="44"/>
                    <a:pt x="95" y="44"/>
                  </a:cubicBezTo>
                  <a:cubicBezTo>
                    <a:pt x="95" y="44"/>
                    <a:pt x="95" y="44"/>
                    <a:pt x="95" y="44"/>
                  </a:cubicBezTo>
                  <a:cubicBezTo>
                    <a:pt x="95" y="44"/>
                    <a:pt x="95" y="44"/>
                    <a:pt x="95" y="44"/>
                  </a:cubicBezTo>
                  <a:cubicBezTo>
                    <a:pt x="95" y="44"/>
                    <a:pt x="95" y="44"/>
                    <a:pt x="95" y="44"/>
                  </a:cubicBezTo>
                  <a:cubicBezTo>
                    <a:pt x="96" y="44"/>
                    <a:pt x="96" y="44"/>
                    <a:pt x="96" y="44"/>
                  </a:cubicBezTo>
                  <a:cubicBezTo>
                    <a:pt x="135" y="21"/>
                    <a:pt x="135" y="21"/>
                    <a:pt x="135" y="21"/>
                  </a:cubicBezTo>
                  <a:cubicBezTo>
                    <a:pt x="135" y="21"/>
                    <a:pt x="135" y="21"/>
                    <a:pt x="135" y="21"/>
                  </a:cubicBezTo>
                  <a:cubicBezTo>
                    <a:pt x="135" y="21"/>
                    <a:pt x="135" y="21"/>
                    <a:pt x="135" y="21"/>
                  </a:cubicBezTo>
                  <a:cubicBezTo>
                    <a:pt x="135" y="21"/>
                    <a:pt x="135" y="21"/>
                    <a:pt x="135" y="21"/>
                  </a:cubicBezTo>
                  <a:cubicBezTo>
                    <a:pt x="135" y="21"/>
                    <a:pt x="135" y="21"/>
                    <a:pt x="135" y="21"/>
                  </a:cubicBezTo>
                  <a:cubicBezTo>
                    <a:pt x="136" y="21"/>
                    <a:pt x="136" y="21"/>
                    <a:pt x="136" y="20"/>
                  </a:cubicBezTo>
                  <a:cubicBezTo>
                    <a:pt x="136" y="20"/>
                    <a:pt x="136" y="20"/>
                    <a:pt x="136" y="20"/>
                  </a:cubicBezTo>
                  <a:cubicBezTo>
                    <a:pt x="136" y="20"/>
                    <a:pt x="136" y="20"/>
                    <a:pt x="136" y="20"/>
                  </a:cubicBezTo>
                  <a:cubicBezTo>
                    <a:pt x="136" y="3"/>
                    <a:pt x="136" y="3"/>
                    <a:pt x="136" y="3"/>
                  </a:cubicBezTo>
                  <a:cubicBezTo>
                    <a:pt x="136" y="3"/>
                    <a:pt x="136" y="3"/>
                    <a:pt x="136" y="3"/>
                  </a:cubicBezTo>
                  <a:cubicBezTo>
                    <a:pt x="136" y="3"/>
                    <a:pt x="136" y="3"/>
                    <a:pt x="136" y="3"/>
                  </a:cubicBezTo>
                  <a:cubicBezTo>
                    <a:pt x="136" y="2"/>
                    <a:pt x="134" y="1"/>
                    <a:pt x="129" y="0"/>
                  </a:cubicBezTo>
                  <a:cubicBezTo>
                    <a:pt x="96" y="19"/>
                    <a:pt x="96" y="19"/>
                    <a:pt x="96" y="19"/>
                  </a:cubicBezTo>
                  <a:cubicBezTo>
                    <a:pt x="96" y="19"/>
                    <a:pt x="96" y="19"/>
                    <a:pt x="95" y="19"/>
                  </a:cubicBezTo>
                  <a:cubicBezTo>
                    <a:pt x="95" y="19"/>
                    <a:pt x="95" y="19"/>
                    <a:pt x="95" y="19"/>
                  </a:cubicBezTo>
                  <a:cubicBezTo>
                    <a:pt x="95" y="19"/>
                    <a:pt x="95" y="19"/>
                    <a:pt x="95" y="19"/>
                  </a:cubicBezTo>
                  <a:cubicBezTo>
                    <a:pt x="95" y="19"/>
                    <a:pt x="95" y="19"/>
                    <a:pt x="95" y="19"/>
                  </a:cubicBezTo>
                  <a:cubicBezTo>
                    <a:pt x="94" y="19"/>
                    <a:pt x="94" y="20"/>
                    <a:pt x="94" y="20"/>
                  </a:cubicBezTo>
                  <a:cubicBezTo>
                    <a:pt x="94" y="20"/>
                    <a:pt x="94" y="20"/>
                    <a:pt x="94" y="20"/>
                  </a:cubicBezTo>
                  <a:cubicBezTo>
                    <a:pt x="93" y="20"/>
                    <a:pt x="93" y="20"/>
                    <a:pt x="93" y="20"/>
                  </a:cubicBezTo>
                  <a:cubicBezTo>
                    <a:pt x="93" y="20"/>
                    <a:pt x="93" y="20"/>
                    <a:pt x="93" y="20"/>
                  </a:cubicBezTo>
                  <a:cubicBezTo>
                    <a:pt x="93" y="20"/>
                    <a:pt x="92" y="20"/>
                    <a:pt x="92" y="20"/>
                  </a:cubicBezTo>
                  <a:cubicBezTo>
                    <a:pt x="92" y="20"/>
                    <a:pt x="92" y="20"/>
                    <a:pt x="92" y="20"/>
                  </a:cubicBezTo>
                  <a:cubicBezTo>
                    <a:pt x="92" y="20"/>
                    <a:pt x="92" y="20"/>
                    <a:pt x="91" y="20"/>
                  </a:cubicBezTo>
                  <a:cubicBezTo>
                    <a:pt x="91" y="20"/>
                    <a:pt x="91" y="20"/>
                    <a:pt x="91" y="20"/>
                  </a:cubicBezTo>
                  <a:cubicBezTo>
                    <a:pt x="90" y="20"/>
                    <a:pt x="90" y="20"/>
                    <a:pt x="90" y="20"/>
                  </a:cubicBezTo>
                  <a:cubicBezTo>
                    <a:pt x="90" y="20"/>
                    <a:pt x="90" y="20"/>
                    <a:pt x="89" y="20"/>
                  </a:cubicBezTo>
                  <a:cubicBezTo>
                    <a:pt x="89" y="20"/>
                    <a:pt x="89" y="20"/>
                    <a:pt x="89" y="20"/>
                  </a:cubicBezTo>
                  <a:cubicBezTo>
                    <a:pt x="88" y="21"/>
                    <a:pt x="88" y="21"/>
                    <a:pt x="87" y="21"/>
                  </a:cubicBezTo>
                  <a:cubicBezTo>
                    <a:pt x="87" y="21"/>
                    <a:pt x="87" y="21"/>
                    <a:pt x="87" y="21"/>
                  </a:cubicBezTo>
                  <a:cubicBezTo>
                    <a:pt x="86" y="21"/>
                    <a:pt x="86" y="21"/>
                    <a:pt x="85" y="21"/>
                  </a:cubicBezTo>
                  <a:cubicBezTo>
                    <a:pt x="85" y="21"/>
                    <a:pt x="84" y="21"/>
                    <a:pt x="84" y="21"/>
                  </a:cubicBezTo>
                  <a:cubicBezTo>
                    <a:pt x="84" y="21"/>
                    <a:pt x="84" y="21"/>
                    <a:pt x="84" y="21"/>
                  </a:cubicBezTo>
                  <a:cubicBezTo>
                    <a:pt x="83" y="21"/>
                    <a:pt x="83" y="21"/>
                    <a:pt x="82" y="21"/>
                  </a:cubicBezTo>
                  <a:cubicBezTo>
                    <a:pt x="82" y="21"/>
                    <a:pt x="82" y="21"/>
                    <a:pt x="82" y="21"/>
                  </a:cubicBezTo>
                  <a:cubicBezTo>
                    <a:pt x="82" y="21"/>
                    <a:pt x="81" y="21"/>
                    <a:pt x="81" y="21"/>
                  </a:cubicBezTo>
                  <a:cubicBezTo>
                    <a:pt x="81" y="21"/>
                    <a:pt x="81" y="21"/>
                    <a:pt x="81" y="21"/>
                  </a:cubicBezTo>
                  <a:cubicBezTo>
                    <a:pt x="80" y="21"/>
                    <a:pt x="80" y="21"/>
                    <a:pt x="80" y="21"/>
                  </a:cubicBezTo>
                  <a:cubicBezTo>
                    <a:pt x="79" y="21"/>
                    <a:pt x="79" y="21"/>
                    <a:pt x="79" y="21"/>
                  </a:cubicBezTo>
                  <a:cubicBezTo>
                    <a:pt x="79" y="21"/>
                    <a:pt x="79" y="21"/>
                    <a:pt x="78" y="21"/>
                  </a:cubicBezTo>
                  <a:cubicBezTo>
                    <a:pt x="78" y="21"/>
                    <a:pt x="78" y="21"/>
                    <a:pt x="78" y="21"/>
                  </a:cubicBezTo>
                  <a:cubicBezTo>
                    <a:pt x="78" y="21"/>
                    <a:pt x="77" y="21"/>
                    <a:pt x="77" y="21"/>
                  </a:cubicBezTo>
                  <a:cubicBezTo>
                    <a:pt x="8" y="15"/>
                    <a:pt x="8" y="15"/>
                    <a:pt x="8" y="15"/>
                  </a:cubicBezTo>
                  <a:cubicBezTo>
                    <a:pt x="8" y="15"/>
                    <a:pt x="8" y="15"/>
                    <a:pt x="7" y="15"/>
                  </a:cubicBezTo>
                  <a:cubicBezTo>
                    <a:pt x="7" y="15"/>
                    <a:pt x="7" y="15"/>
                    <a:pt x="7" y="15"/>
                  </a:cubicBezTo>
                  <a:cubicBezTo>
                    <a:pt x="7" y="15"/>
                    <a:pt x="7" y="15"/>
                    <a:pt x="6" y="15"/>
                  </a:cubicBezTo>
                  <a:cubicBezTo>
                    <a:pt x="6" y="15"/>
                    <a:pt x="6" y="15"/>
                    <a:pt x="6" y="15"/>
                  </a:cubicBezTo>
                  <a:cubicBezTo>
                    <a:pt x="6" y="15"/>
                    <a:pt x="6" y="15"/>
                    <a:pt x="5" y="15"/>
                  </a:cubicBezTo>
                  <a:cubicBezTo>
                    <a:pt x="5" y="15"/>
                    <a:pt x="5" y="15"/>
                    <a:pt x="5" y="15"/>
                  </a:cubicBezTo>
                  <a:cubicBezTo>
                    <a:pt x="5" y="15"/>
                    <a:pt x="5" y="15"/>
                    <a:pt x="5" y="15"/>
                  </a:cubicBezTo>
                  <a:cubicBezTo>
                    <a:pt x="0" y="17"/>
                    <a:pt x="0" y="17"/>
                    <a:pt x="0" y="17"/>
                  </a:cubicBezTo>
                  <a:cubicBezTo>
                    <a:pt x="0" y="38"/>
                    <a:pt x="0" y="38"/>
                    <a:pt x="0" y="38"/>
                  </a:cubicBezTo>
                  <a:cubicBezTo>
                    <a:pt x="0" y="38"/>
                    <a:pt x="1" y="38"/>
                    <a:pt x="1" y="39"/>
                  </a:cubicBezTo>
                  <a:cubicBezTo>
                    <a:pt x="1" y="39"/>
                    <a:pt x="1" y="39"/>
                    <a:pt x="1" y="39"/>
                  </a:cubicBez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grpSp>
      <p:sp>
        <p:nvSpPr>
          <p:cNvPr id="25" name="右箭头 24"/>
          <p:cNvSpPr/>
          <p:nvPr/>
        </p:nvSpPr>
        <p:spPr>
          <a:xfrm>
            <a:off x="4491816" y="3171352"/>
            <a:ext cx="2073499" cy="340851"/>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528264" y="1096830"/>
            <a:ext cx="1171539"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Server A</a:t>
            </a:r>
            <a:endParaRPr lang="zh-CN" altLang="en-US" b="1" dirty="0">
              <a:latin typeface="微软雅黑" panose="020B0503020204020204" pitchFamily="34" charset="-122"/>
              <a:ea typeface="微软雅黑" panose="020B0503020204020204" pitchFamily="34" charset="-122"/>
            </a:endParaRPr>
          </a:p>
        </p:txBody>
      </p:sp>
      <p:sp>
        <p:nvSpPr>
          <p:cNvPr id="27" name="文本框 26"/>
          <p:cNvSpPr txBox="1"/>
          <p:nvPr/>
        </p:nvSpPr>
        <p:spPr>
          <a:xfrm>
            <a:off x="2968064" y="3192440"/>
            <a:ext cx="1181157"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Server D</a:t>
            </a:r>
            <a:endParaRPr lang="zh-CN" altLang="en-US" b="1"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2990220" y="1103572"/>
            <a:ext cx="1171539"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Server B</a:t>
            </a:r>
            <a:endParaRPr lang="zh-CN" altLang="en-US" b="1" dirty="0">
              <a:latin typeface="微软雅黑" panose="020B0503020204020204" pitchFamily="34" charset="-122"/>
              <a:ea typeface="微软雅黑" panose="020B0503020204020204" pitchFamily="34" charset="-122"/>
            </a:endParaRPr>
          </a:p>
        </p:txBody>
      </p:sp>
      <p:sp>
        <p:nvSpPr>
          <p:cNvPr id="29" name="文本框 28"/>
          <p:cNvSpPr txBox="1"/>
          <p:nvPr/>
        </p:nvSpPr>
        <p:spPr>
          <a:xfrm>
            <a:off x="1526058" y="3218854"/>
            <a:ext cx="1153906"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Server C</a:t>
            </a:r>
            <a:endParaRPr lang="zh-CN" altLang="en-US" b="1"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4884711" y="3441501"/>
            <a:ext cx="1261884" cy="307777"/>
          </a:xfrm>
          <a:prstGeom prst="rect">
            <a:avLst/>
          </a:prstGeom>
          <a:noFill/>
        </p:spPr>
        <p:txBody>
          <a:bodyPr wrap="none" rtlCol="0">
            <a:spAutoFit/>
          </a:bodyPr>
          <a:lstStyle/>
          <a:p>
            <a:r>
              <a:rPr lang="zh-CN" altLang="en-US" sz="1400" b="1" dirty="0" smtClean="0">
                <a:solidFill>
                  <a:srgbClr val="FFC000"/>
                </a:solidFill>
                <a:latin typeface="微软雅黑" panose="020B0503020204020204" pitchFamily="34" charset="-122"/>
                <a:ea typeface="微软雅黑" panose="020B0503020204020204" pitchFamily="34" charset="-122"/>
              </a:rPr>
              <a:t>实时数据备份</a:t>
            </a:r>
            <a:endParaRPr lang="zh-CN" altLang="en-US" sz="1400" b="1" dirty="0">
              <a:solidFill>
                <a:srgbClr val="FFC000"/>
              </a:solidFill>
              <a:latin typeface="微软雅黑" panose="020B0503020204020204" pitchFamily="34" charset="-122"/>
              <a:ea typeface="微软雅黑" panose="020B0503020204020204" pitchFamily="34" charset="-122"/>
            </a:endParaRPr>
          </a:p>
        </p:txBody>
      </p:sp>
      <p:sp>
        <p:nvSpPr>
          <p:cNvPr id="32" name="右箭头 31"/>
          <p:cNvSpPr/>
          <p:nvPr/>
        </p:nvSpPr>
        <p:spPr>
          <a:xfrm rot="10800000">
            <a:off x="4449706" y="2828231"/>
            <a:ext cx="2073500" cy="311417"/>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右箭头 32"/>
          <p:cNvSpPr/>
          <p:nvPr/>
        </p:nvSpPr>
        <p:spPr>
          <a:xfrm rot="19927790">
            <a:off x="7784126" y="1968500"/>
            <a:ext cx="1648496" cy="314140"/>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右箭头 33"/>
          <p:cNvSpPr/>
          <p:nvPr/>
        </p:nvSpPr>
        <p:spPr>
          <a:xfrm rot="1937659">
            <a:off x="7762724" y="4148700"/>
            <a:ext cx="1648496" cy="314140"/>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a:blip r:embed="rId2"/>
          <a:stretch>
            <a:fillRect/>
          </a:stretch>
        </p:blipFill>
        <p:spPr>
          <a:xfrm>
            <a:off x="9529463" y="911562"/>
            <a:ext cx="900997" cy="1379689"/>
          </a:xfrm>
          <a:prstGeom prst="rect">
            <a:avLst/>
          </a:prstGeom>
        </p:spPr>
      </p:pic>
      <p:sp>
        <p:nvSpPr>
          <p:cNvPr id="37" name="Freeform 59"/>
          <p:cNvSpPr>
            <a:spLocks noEditPoints="1" noChangeArrowheads="1"/>
          </p:cNvSpPr>
          <p:nvPr/>
        </p:nvSpPr>
        <p:spPr bwMode="auto">
          <a:xfrm>
            <a:off x="9586261" y="3509913"/>
            <a:ext cx="393700" cy="753463"/>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38" name="Freeform 59"/>
          <p:cNvSpPr>
            <a:spLocks noEditPoints="1" noChangeArrowheads="1"/>
          </p:cNvSpPr>
          <p:nvPr/>
        </p:nvSpPr>
        <p:spPr bwMode="auto">
          <a:xfrm>
            <a:off x="10422017" y="3509913"/>
            <a:ext cx="393700" cy="753463"/>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39" name="Freeform 59"/>
          <p:cNvSpPr>
            <a:spLocks noEditPoints="1" noChangeArrowheads="1"/>
          </p:cNvSpPr>
          <p:nvPr/>
        </p:nvSpPr>
        <p:spPr bwMode="auto">
          <a:xfrm>
            <a:off x="9586261" y="4502182"/>
            <a:ext cx="393700" cy="753463"/>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40" name="Freeform 59"/>
          <p:cNvSpPr>
            <a:spLocks noEditPoints="1" noChangeArrowheads="1"/>
          </p:cNvSpPr>
          <p:nvPr/>
        </p:nvSpPr>
        <p:spPr bwMode="auto">
          <a:xfrm>
            <a:off x="10441155" y="4525650"/>
            <a:ext cx="393700" cy="753463"/>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pic>
        <p:nvPicPr>
          <p:cNvPr id="41" name="Picture 64" descr="SQ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684030" y="3765318"/>
            <a:ext cx="251329" cy="339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64" descr="SQ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83904" y="1169238"/>
            <a:ext cx="3921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椭圆 42"/>
          <p:cNvSpPr/>
          <p:nvPr/>
        </p:nvSpPr>
        <p:spPr>
          <a:xfrm>
            <a:off x="6710391" y="3925233"/>
            <a:ext cx="1184857" cy="129155"/>
          </a:xfrm>
          <a:prstGeom prst="ellipse">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9390637" y="2290111"/>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9475613" y="5592789"/>
            <a:ext cx="1512973" cy="204638"/>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9410522" y="562044"/>
            <a:ext cx="1129861"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Server E</a:t>
            </a:r>
            <a:endParaRPr lang="zh-CN" altLang="en-US" b="1" dirty="0">
              <a:latin typeface="微软雅黑" panose="020B0503020204020204" pitchFamily="34" charset="-122"/>
              <a:ea typeface="微软雅黑" panose="020B0503020204020204" pitchFamily="34" charset="-122"/>
            </a:endParaRPr>
          </a:p>
        </p:txBody>
      </p:sp>
      <p:sp>
        <p:nvSpPr>
          <p:cNvPr id="47" name="文本框 46"/>
          <p:cNvSpPr txBox="1"/>
          <p:nvPr/>
        </p:nvSpPr>
        <p:spPr>
          <a:xfrm>
            <a:off x="9644178" y="3044049"/>
            <a:ext cx="1126655"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Server F</a:t>
            </a:r>
            <a:endParaRPr lang="zh-CN" altLang="en-US" b="1" dirty="0">
              <a:latin typeface="微软雅黑" panose="020B0503020204020204" pitchFamily="34" charset="-122"/>
              <a:ea typeface="微软雅黑" panose="020B0503020204020204" pitchFamily="34" charset="-122"/>
            </a:endParaRPr>
          </a:p>
        </p:txBody>
      </p:sp>
      <p:sp>
        <p:nvSpPr>
          <p:cNvPr id="48" name="文本框 47"/>
          <p:cNvSpPr txBox="1"/>
          <p:nvPr/>
        </p:nvSpPr>
        <p:spPr>
          <a:xfrm>
            <a:off x="4628318" y="2517904"/>
            <a:ext cx="1620957" cy="338554"/>
          </a:xfrm>
          <a:prstGeom prst="rect">
            <a:avLst/>
          </a:prstGeom>
          <a:noFill/>
        </p:spPr>
        <p:txBody>
          <a:bodyPr wrap="none" rtlCol="0">
            <a:spAutoFit/>
          </a:bodyPr>
          <a:lstStyle/>
          <a:p>
            <a:r>
              <a:rPr lang="zh-CN" altLang="en-US" sz="1600" b="1" dirty="0" smtClean="0">
                <a:solidFill>
                  <a:srgbClr val="FF8A00"/>
                </a:solidFill>
                <a:latin typeface="微软雅黑" panose="020B0503020204020204" pitchFamily="34" charset="-122"/>
                <a:ea typeface="微软雅黑" panose="020B0503020204020204" pitchFamily="34" charset="-122"/>
              </a:rPr>
              <a:t>恢复至原服务器</a:t>
            </a:r>
            <a:endParaRPr lang="zh-CN" altLang="en-US" sz="1600" b="1" dirty="0">
              <a:solidFill>
                <a:srgbClr val="FF8A00"/>
              </a:solidFill>
              <a:latin typeface="微软雅黑" panose="020B0503020204020204" pitchFamily="34" charset="-122"/>
              <a:ea typeface="微软雅黑" panose="020B0503020204020204" pitchFamily="34" charset="-122"/>
            </a:endParaRPr>
          </a:p>
        </p:txBody>
      </p:sp>
      <p:sp>
        <p:nvSpPr>
          <p:cNvPr id="49" name="文本框 48"/>
          <p:cNvSpPr txBox="1"/>
          <p:nvPr/>
        </p:nvSpPr>
        <p:spPr>
          <a:xfrm rot="19993373">
            <a:off x="7578352" y="1729945"/>
            <a:ext cx="1620957" cy="338554"/>
          </a:xfrm>
          <a:prstGeom prst="rect">
            <a:avLst/>
          </a:prstGeom>
          <a:noFill/>
        </p:spPr>
        <p:txBody>
          <a:bodyPr wrap="none" rtlCol="0">
            <a:spAutoFit/>
          </a:bodyPr>
          <a:lstStyle/>
          <a:p>
            <a:r>
              <a:rPr lang="zh-CN" altLang="en-US" sz="1600" b="1" dirty="0" smtClean="0">
                <a:solidFill>
                  <a:srgbClr val="FF8A00"/>
                </a:solidFill>
                <a:latin typeface="微软雅黑" panose="020B0503020204020204" pitchFamily="34" charset="-122"/>
                <a:ea typeface="微软雅黑" panose="020B0503020204020204" pitchFamily="34" charset="-122"/>
              </a:rPr>
              <a:t>恢复至新服务器</a:t>
            </a:r>
            <a:endParaRPr lang="zh-CN" altLang="en-US" sz="1600" b="1" dirty="0">
              <a:solidFill>
                <a:srgbClr val="FF8A00"/>
              </a:solidFill>
              <a:latin typeface="微软雅黑" panose="020B0503020204020204" pitchFamily="34" charset="-122"/>
              <a:ea typeface="微软雅黑" panose="020B0503020204020204" pitchFamily="34" charset="-122"/>
            </a:endParaRPr>
          </a:p>
        </p:txBody>
      </p:sp>
      <p:sp>
        <p:nvSpPr>
          <p:cNvPr id="50" name="文本框 49"/>
          <p:cNvSpPr txBox="1"/>
          <p:nvPr/>
        </p:nvSpPr>
        <p:spPr>
          <a:xfrm rot="2038082">
            <a:off x="7935807" y="3885111"/>
            <a:ext cx="1415772" cy="338554"/>
          </a:xfrm>
          <a:prstGeom prst="rect">
            <a:avLst/>
          </a:prstGeom>
          <a:noFill/>
        </p:spPr>
        <p:txBody>
          <a:bodyPr wrap="none" rtlCol="0">
            <a:spAutoFit/>
          </a:bodyPr>
          <a:lstStyle/>
          <a:p>
            <a:r>
              <a:rPr lang="zh-CN" altLang="en-US" sz="1600" b="1" dirty="0" smtClean="0">
                <a:solidFill>
                  <a:srgbClr val="FF8A00"/>
                </a:solidFill>
                <a:latin typeface="微软雅黑" panose="020B0503020204020204" pitchFamily="34" charset="-122"/>
                <a:ea typeface="微软雅黑" panose="020B0503020204020204" pitchFamily="34" charset="-122"/>
              </a:rPr>
              <a:t>恢复至虚拟机</a:t>
            </a:r>
            <a:endParaRPr lang="zh-CN" altLang="en-US" sz="1600" b="1" dirty="0">
              <a:solidFill>
                <a:srgbClr val="FF8A00"/>
              </a:solidFill>
              <a:latin typeface="微软雅黑" panose="020B0503020204020204" pitchFamily="34" charset="-122"/>
              <a:ea typeface="微软雅黑" panose="020B0503020204020204" pitchFamily="34" charset="-122"/>
            </a:endParaRPr>
          </a:p>
        </p:txBody>
      </p:sp>
      <p:sp>
        <p:nvSpPr>
          <p:cNvPr id="51" name="Rectangle 2"/>
          <p:cNvSpPr txBox="1">
            <a:spLocks noChangeArrowheads="1"/>
          </p:cNvSpPr>
          <p:nvPr/>
        </p:nvSpPr>
        <p:spPr bwMode="auto">
          <a:xfrm>
            <a:off x="132704" y="355482"/>
            <a:ext cx="6390502" cy="4651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a:solidFill>
                  <a:schemeClr val="bg2">
                    <a:lumMod val="50000"/>
                  </a:schemeClr>
                </a:solidFill>
                <a:latin typeface="微软雅黑" panose="020B0503020204020204" pitchFamily="34" charset="-122"/>
                <a:ea typeface="微软雅黑" panose="020B0503020204020204" pitchFamily="34" charset="-122"/>
              </a:rPr>
              <a:t>恢复路径（备份恢复）</a:t>
            </a:r>
          </a:p>
        </p:txBody>
      </p:sp>
      <p:sp>
        <p:nvSpPr>
          <p:cNvPr id="8" name="矩形 7"/>
          <p:cNvSpPr/>
          <p:nvPr/>
        </p:nvSpPr>
        <p:spPr>
          <a:xfrm>
            <a:off x="5869421" y="4502182"/>
            <a:ext cx="2377558" cy="2333868"/>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微软雅黑" panose="020B0503020204020204" pitchFamily="34" charset="-122"/>
              <a:buChar char="※"/>
            </a:pPr>
            <a:r>
              <a:rPr lang="zh-CN" altLang="en-US" b="1" dirty="0" smtClean="0">
                <a:solidFill>
                  <a:srgbClr val="FFC000"/>
                </a:solidFill>
                <a:latin typeface="微软雅黑" panose="020B0503020204020204" pitchFamily="34" charset="-122"/>
                <a:ea typeface="微软雅黑" panose="020B0503020204020204" pitchFamily="34" charset="-122"/>
              </a:rPr>
              <a:t>常规备份软件无法精确恢复</a:t>
            </a:r>
            <a:r>
              <a:rPr lang="en-US" altLang="zh-CN" b="1" dirty="0" smtClean="0">
                <a:solidFill>
                  <a:srgbClr val="FFC000"/>
                </a:solidFill>
                <a:latin typeface="微软雅黑" panose="020B0503020204020204" pitchFamily="34" charset="-122"/>
                <a:ea typeface="微软雅黑" panose="020B0503020204020204" pitchFamily="34" charset="-122"/>
              </a:rPr>
              <a:t>ORACLE</a:t>
            </a:r>
            <a:r>
              <a:rPr lang="zh-CN" altLang="en-US" b="1" dirty="0" smtClean="0">
                <a:solidFill>
                  <a:srgbClr val="FFC000"/>
                </a:solidFill>
                <a:latin typeface="微软雅黑" panose="020B0503020204020204" pitchFamily="34" charset="-122"/>
                <a:ea typeface="微软雅黑" panose="020B0503020204020204" pitchFamily="34" charset="-122"/>
              </a:rPr>
              <a:t>单条数据，瑞信</a:t>
            </a:r>
            <a:r>
              <a:rPr lang="en-US" altLang="zh-CN" b="1" dirty="0" smtClean="0">
                <a:solidFill>
                  <a:srgbClr val="FFC000"/>
                </a:solidFill>
                <a:latin typeface="微软雅黑" panose="020B0503020204020204" pitchFamily="34" charset="-122"/>
                <a:ea typeface="微软雅黑" panose="020B0503020204020204" pitchFamily="34" charset="-122"/>
              </a:rPr>
              <a:t>CDP</a:t>
            </a:r>
            <a:r>
              <a:rPr lang="zh-CN" altLang="en-US" b="1" dirty="0" smtClean="0">
                <a:solidFill>
                  <a:srgbClr val="FFC000"/>
                </a:solidFill>
                <a:latin typeface="微软雅黑" panose="020B0503020204020204" pitchFamily="34" charset="-122"/>
                <a:ea typeface="微软雅黑" panose="020B0503020204020204" pitchFamily="34" charset="-122"/>
              </a:rPr>
              <a:t>针对</a:t>
            </a:r>
            <a:r>
              <a:rPr lang="en-US" altLang="zh-CN" b="1" dirty="0" smtClean="0">
                <a:solidFill>
                  <a:srgbClr val="FFC000"/>
                </a:solidFill>
                <a:latin typeface="微软雅黑" panose="020B0503020204020204" pitchFamily="34" charset="-122"/>
                <a:ea typeface="微软雅黑" panose="020B0503020204020204" pitchFamily="34" charset="-122"/>
              </a:rPr>
              <a:t>ORACLE</a:t>
            </a:r>
            <a:r>
              <a:rPr lang="zh-CN" altLang="en-US" b="1" dirty="0" smtClean="0">
                <a:solidFill>
                  <a:srgbClr val="FFC000"/>
                </a:solidFill>
                <a:latin typeface="微软雅黑" panose="020B0503020204020204" pitchFamily="34" charset="-122"/>
                <a:ea typeface="微软雅黑" panose="020B0503020204020204" pitchFamily="34" charset="-122"/>
              </a:rPr>
              <a:t>数据库提供任意时间点单条数据恢复</a:t>
            </a:r>
            <a:endParaRPr lang="zh-CN" altLang="en-US" b="1"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6921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1000" fill="hold"/>
                                        <p:tgtEl>
                                          <p:spTgt spid="2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1000"/>
                                        <p:tgtEl>
                                          <p:spTgt spid="27"/>
                                        </p:tgtEl>
                                      </p:cBhvr>
                                    </p:animEffect>
                                    <p:anim calcmode="lin" valueType="num">
                                      <p:cBhvr>
                                        <p:cTn id="73" dur="1000" fill="hold"/>
                                        <p:tgtEl>
                                          <p:spTgt spid="27"/>
                                        </p:tgtEl>
                                        <p:attrNameLst>
                                          <p:attrName>ppt_x</p:attrName>
                                        </p:attrNameLst>
                                      </p:cBhvr>
                                      <p:tavLst>
                                        <p:tav tm="0">
                                          <p:val>
                                            <p:strVal val="#ppt_x"/>
                                          </p:val>
                                        </p:tav>
                                        <p:tav tm="100000">
                                          <p:val>
                                            <p:strVal val="#ppt_x"/>
                                          </p:val>
                                        </p:tav>
                                      </p:tavLst>
                                    </p:anim>
                                    <p:anim calcmode="lin" valueType="num">
                                      <p:cBhvr>
                                        <p:cTn id="74" dur="1000" fill="hold"/>
                                        <p:tgtEl>
                                          <p:spTgt spid="2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1000"/>
                                        <p:tgtEl>
                                          <p:spTgt spid="28"/>
                                        </p:tgtEl>
                                      </p:cBhvr>
                                    </p:animEffect>
                                    <p:anim calcmode="lin" valueType="num">
                                      <p:cBhvr>
                                        <p:cTn id="78" dur="1000" fill="hold"/>
                                        <p:tgtEl>
                                          <p:spTgt spid="28"/>
                                        </p:tgtEl>
                                        <p:attrNameLst>
                                          <p:attrName>ppt_x</p:attrName>
                                        </p:attrNameLst>
                                      </p:cBhvr>
                                      <p:tavLst>
                                        <p:tav tm="0">
                                          <p:val>
                                            <p:strVal val="#ppt_x"/>
                                          </p:val>
                                        </p:tav>
                                        <p:tav tm="100000">
                                          <p:val>
                                            <p:strVal val="#ppt_x"/>
                                          </p:val>
                                        </p:tav>
                                      </p:tavLst>
                                    </p:anim>
                                    <p:anim calcmode="lin" valueType="num">
                                      <p:cBhvr>
                                        <p:cTn id="79" dur="1000" fill="hold"/>
                                        <p:tgtEl>
                                          <p:spTgt spid="2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1000"/>
                                        <p:tgtEl>
                                          <p:spTgt spid="29"/>
                                        </p:tgtEl>
                                      </p:cBhvr>
                                    </p:animEffect>
                                    <p:anim calcmode="lin" valueType="num">
                                      <p:cBhvr>
                                        <p:cTn id="83" dur="1000" fill="hold"/>
                                        <p:tgtEl>
                                          <p:spTgt spid="29"/>
                                        </p:tgtEl>
                                        <p:attrNameLst>
                                          <p:attrName>ppt_x</p:attrName>
                                        </p:attrNameLst>
                                      </p:cBhvr>
                                      <p:tavLst>
                                        <p:tav tm="0">
                                          <p:val>
                                            <p:strVal val="#ppt_x"/>
                                          </p:val>
                                        </p:tav>
                                        <p:tav tm="100000">
                                          <p:val>
                                            <p:strVal val="#ppt_x"/>
                                          </p:val>
                                        </p:tav>
                                      </p:tavLst>
                                    </p:anim>
                                    <p:anim calcmode="lin" valueType="num">
                                      <p:cBhvr>
                                        <p:cTn id="8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500"/>
                                        <p:tgtEl>
                                          <p:spTgt spid="2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fade">
                                      <p:cBhvr>
                                        <p:cTn id="92" dur="500"/>
                                        <p:tgtEl>
                                          <p:spTgt spid="30"/>
                                        </p:tgtEl>
                                      </p:cBhvr>
                                    </p:animEffect>
                                  </p:childTnLst>
                                </p:cTn>
                              </p:par>
                              <p:par>
                                <p:cTn id="93" presetID="10" presetClass="entr" presetSubtype="0" fill="hold" nodeType="with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fade">
                                      <p:cBhvr>
                                        <p:cTn id="95" dur="500"/>
                                        <p:tgtEl>
                                          <p:spTgt spid="19"/>
                                        </p:tgtEl>
                                      </p:cBhvr>
                                    </p:animEffect>
                                  </p:childTnLst>
                                </p:cTn>
                              </p:par>
                              <p:par>
                                <p:cTn id="96" presetID="10" presetClass="entr" presetSubtype="0" fill="hold" nodeType="with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fade">
                                      <p:cBhvr>
                                        <p:cTn id="98" dur="500"/>
                                        <p:tgtEl>
                                          <p:spTgt spid="12"/>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500"/>
                                        <p:tgtEl>
                                          <p:spTgt spid="43"/>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48"/>
                                        </p:tgtEl>
                                        <p:attrNameLst>
                                          <p:attrName>style.visibility</p:attrName>
                                        </p:attrNameLst>
                                      </p:cBhvr>
                                      <p:to>
                                        <p:strVal val="visible"/>
                                      </p:to>
                                    </p:set>
                                    <p:animEffect transition="in" filter="fade">
                                      <p:cBhvr>
                                        <p:cTn id="106" dur="500"/>
                                        <p:tgtEl>
                                          <p:spTgt spid="48"/>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fade">
                                      <p:cBhvr>
                                        <p:cTn id="109" dur="500"/>
                                        <p:tgtEl>
                                          <p:spTgt spid="32"/>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9"/>
                                        </p:tgtEl>
                                        <p:attrNameLst>
                                          <p:attrName>style.visibility</p:attrName>
                                        </p:attrNameLst>
                                      </p:cBhvr>
                                      <p:to>
                                        <p:strVal val="visible"/>
                                      </p:to>
                                    </p:set>
                                    <p:animEffect transition="in" filter="fade">
                                      <p:cBhvr>
                                        <p:cTn id="114" dur="500"/>
                                        <p:tgtEl>
                                          <p:spTgt spid="49"/>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33"/>
                                        </p:tgtEl>
                                        <p:attrNameLst>
                                          <p:attrName>style.visibility</p:attrName>
                                        </p:attrNameLst>
                                      </p:cBhvr>
                                      <p:to>
                                        <p:strVal val="visible"/>
                                      </p:to>
                                    </p:set>
                                    <p:animEffect transition="in" filter="fade">
                                      <p:cBhvr>
                                        <p:cTn id="117" dur="500"/>
                                        <p:tgtEl>
                                          <p:spTgt spid="33"/>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fade">
                                      <p:cBhvr>
                                        <p:cTn id="120" dur="500"/>
                                        <p:tgtEl>
                                          <p:spTgt spid="46"/>
                                        </p:tgtEl>
                                      </p:cBhvr>
                                    </p:animEffect>
                                  </p:childTnLst>
                                </p:cTn>
                              </p:par>
                              <p:par>
                                <p:cTn id="121" presetID="10" presetClass="entr" presetSubtype="0" fill="hold" nodeType="with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fade">
                                      <p:cBhvr>
                                        <p:cTn id="123" dur="500"/>
                                        <p:tgtEl>
                                          <p:spTgt spid="42"/>
                                        </p:tgtEl>
                                      </p:cBhvr>
                                    </p:animEffect>
                                  </p:childTnLst>
                                </p:cTn>
                              </p:par>
                              <p:par>
                                <p:cTn id="124" presetID="10" presetClass="entr" presetSubtype="0" fill="hold" nodeType="withEffect">
                                  <p:stCondLst>
                                    <p:cond delay="0"/>
                                  </p:stCondLst>
                                  <p:childTnLst>
                                    <p:set>
                                      <p:cBhvr>
                                        <p:cTn id="125" dur="1" fill="hold">
                                          <p:stCondLst>
                                            <p:cond delay="0"/>
                                          </p:stCondLst>
                                        </p:cTn>
                                        <p:tgtEl>
                                          <p:spTgt spid="35"/>
                                        </p:tgtEl>
                                        <p:attrNameLst>
                                          <p:attrName>style.visibility</p:attrName>
                                        </p:attrNameLst>
                                      </p:cBhvr>
                                      <p:to>
                                        <p:strVal val="visible"/>
                                      </p:to>
                                    </p:set>
                                    <p:animEffect transition="in" filter="fade">
                                      <p:cBhvr>
                                        <p:cTn id="126" dur="500"/>
                                        <p:tgtEl>
                                          <p:spTgt spid="35"/>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44"/>
                                        </p:tgtEl>
                                        <p:attrNameLst>
                                          <p:attrName>style.visibility</p:attrName>
                                        </p:attrNameLst>
                                      </p:cBhvr>
                                      <p:to>
                                        <p:strVal val="visible"/>
                                      </p:to>
                                    </p:set>
                                    <p:animEffect transition="in" filter="fade">
                                      <p:cBhvr>
                                        <p:cTn id="129" dur="500"/>
                                        <p:tgtEl>
                                          <p:spTgt spid="44"/>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50"/>
                                        </p:tgtEl>
                                        <p:attrNameLst>
                                          <p:attrName>style.visibility</p:attrName>
                                        </p:attrNameLst>
                                      </p:cBhvr>
                                      <p:to>
                                        <p:strVal val="visible"/>
                                      </p:to>
                                    </p:set>
                                    <p:animEffect transition="in" filter="fade">
                                      <p:cBhvr>
                                        <p:cTn id="134" dur="500"/>
                                        <p:tgtEl>
                                          <p:spTgt spid="50"/>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34"/>
                                        </p:tgtEl>
                                        <p:attrNameLst>
                                          <p:attrName>style.visibility</p:attrName>
                                        </p:attrNameLst>
                                      </p:cBhvr>
                                      <p:to>
                                        <p:strVal val="visible"/>
                                      </p:to>
                                    </p:set>
                                    <p:animEffect transition="in" filter="fade">
                                      <p:cBhvr>
                                        <p:cTn id="137" dur="500"/>
                                        <p:tgtEl>
                                          <p:spTgt spid="34"/>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47"/>
                                        </p:tgtEl>
                                        <p:attrNameLst>
                                          <p:attrName>style.visibility</p:attrName>
                                        </p:attrNameLst>
                                      </p:cBhvr>
                                      <p:to>
                                        <p:strVal val="visible"/>
                                      </p:to>
                                    </p:set>
                                    <p:animEffect transition="in" filter="fade">
                                      <p:cBhvr>
                                        <p:cTn id="140" dur="500"/>
                                        <p:tgtEl>
                                          <p:spTgt spid="47"/>
                                        </p:tgtEl>
                                      </p:cBhvr>
                                    </p:animEffect>
                                  </p:childTnLst>
                                </p:cTn>
                              </p:par>
                              <p:par>
                                <p:cTn id="141" presetID="10" presetClass="entr" presetSubtype="0" fill="hold" nodeType="with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500"/>
                                        <p:tgtEl>
                                          <p:spTgt spid="36"/>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37"/>
                                        </p:tgtEl>
                                        <p:attrNameLst>
                                          <p:attrName>style.visibility</p:attrName>
                                        </p:attrNameLst>
                                      </p:cBhvr>
                                      <p:to>
                                        <p:strVal val="visible"/>
                                      </p:to>
                                    </p:set>
                                    <p:animEffect transition="in" filter="fade">
                                      <p:cBhvr>
                                        <p:cTn id="146" dur="500"/>
                                        <p:tgtEl>
                                          <p:spTgt spid="37"/>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38"/>
                                        </p:tgtEl>
                                        <p:attrNameLst>
                                          <p:attrName>style.visibility</p:attrName>
                                        </p:attrNameLst>
                                      </p:cBhvr>
                                      <p:to>
                                        <p:strVal val="visible"/>
                                      </p:to>
                                    </p:set>
                                    <p:animEffect transition="in" filter="fade">
                                      <p:cBhvr>
                                        <p:cTn id="149" dur="500"/>
                                        <p:tgtEl>
                                          <p:spTgt spid="38"/>
                                        </p:tgtEl>
                                      </p:cBhvr>
                                    </p:animEffect>
                                  </p:childTnLst>
                                </p:cTn>
                              </p:par>
                              <p:par>
                                <p:cTn id="150" presetID="10" presetClass="entr" presetSubtype="0" fill="hold" nodeType="withEffect">
                                  <p:stCondLst>
                                    <p:cond delay="0"/>
                                  </p:stCondLst>
                                  <p:childTnLst>
                                    <p:set>
                                      <p:cBhvr>
                                        <p:cTn id="151" dur="1" fill="hold">
                                          <p:stCondLst>
                                            <p:cond delay="0"/>
                                          </p:stCondLst>
                                        </p:cTn>
                                        <p:tgtEl>
                                          <p:spTgt spid="41"/>
                                        </p:tgtEl>
                                        <p:attrNameLst>
                                          <p:attrName>style.visibility</p:attrName>
                                        </p:attrNameLst>
                                      </p:cBhvr>
                                      <p:to>
                                        <p:strVal val="visible"/>
                                      </p:to>
                                    </p:set>
                                    <p:animEffect transition="in" filter="fade">
                                      <p:cBhvr>
                                        <p:cTn id="152" dur="500"/>
                                        <p:tgtEl>
                                          <p:spTgt spid="41"/>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39"/>
                                        </p:tgtEl>
                                        <p:attrNameLst>
                                          <p:attrName>style.visibility</p:attrName>
                                        </p:attrNameLst>
                                      </p:cBhvr>
                                      <p:to>
                                        <p:strVal val="visible"/>
                                      </p:to>
                                    </p:set>
                                    <p:animEffect transition="in" filter="fade">
                                      <p:cBhvr>
                                        <p:cTn id="155" dur="500"/>
                                        <p:tgtEl>
                                          <p:spTgt spid="39"/>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40"/>
                                        </p:tgtEl>
                                        <p:attrNameLst>
                                          <p:attrName>style.visibility</p:attrName>
                                        </p:attrNameLst>
                                      </p:cBhvr>
                                      <p:to>
                                        <p:strVal val="visible"/>
                                      </p:to>
                                    </p:set>
                                    <p:animEffect transition="in" filter="fade">
                                      <p:cBhvr>
                                        <p:cTn id="158" dur="500"/>
                                        <p:tgtEl>
                                          <p:spTgt spid="40"/>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45"/>
                                        </p:tgtEl>
                                        <p:attrNameLst>
                                          <p:attrName>style.visibility</p:attrName>
                                        </p:attrNameLst>
                                      </p:cBhvr>
                                      <p:to>
                                        <p:strVal val="visible"/>
                                      </p:to>
                                    </p:set>
                                    <p:animEffect transition="in" filter="fade">
                                      <p:cBhvr>
                                        <p:cTn id="161" dur="500"/>
                                        <p:tgtEl>
                                          <p:spTgt spid="45"/>
                                        </p:tgtEl>
                                      </p:cBhvr>
                                    </p:animEffect>
                                  </p:childTnLst>
                                </p:cTn>
                              </p:par>
                            </p:childTnLst>
                          </p:cTn>
                        </p:par>
                      </p:childTnLst>
                    </p:cTn>
                  </p:par>
                  <p:par>
                    <p:cTn id="162" fill="hold">
                      <p:stCondLst>
                        <p:cond delay="indefinite"/>
                      </p:stCondLst>
                      <p:childTnLst>
                        <p:par>
                          <p:cTn id="163" fill="hold">
                            <p:stCondLst>
                              <p:cond delay="0"/>
                            </p:stCondLst>
                            <p:childTnLst>
                              <p:par>
                                <p:cTn id="164" presetID="45" presetClass="entr" presetSubtype="0" fill="hold" grpId="0" nodeType="clickEffect">
                                  <p:stCondLst>
                                    <p:cond delay="0"/>
                                  </p:stCondLst>
                                  <p:childTnLst>
                                    <p:set>
                                      <p:cBhvr>
                                        <p:cTn id="165" dur="1" fill="hold">
                                          <p:stCondLst>
                                            <p:cond delay="0"/>
                                          </p:stCondLst>
                                        </p:cTn>
                                        <p:tgtEl>
                                          <p:spTgt spid="8"/>
                                        </p:tgtEl>
                                        <p:attrNameLst>
                                          <p:attrName>style.visibility</p:attrName>
                                        </p:attrNameLst>
                                      </p:cBhvr>
                                      <p:to>
                                        <p:strVal val="visible"/>
                                      </p:to>
                                    </p:set>
                                    <p:animEffect transition="in" filter="fade">
                                      <p:cBhvr>
                                        <p:cTn id="166" dur="2000"/>
                                        <p:tgtEl>
                                          <p:spTgt spid="8"/>
                                        </p:tgtEl>
                                      </p:cBhvr>
                                    </p:animEffect>
                                    <p:anim calcmode="lin" valueType="num">
                                      <p:cBhvr>
                                        <p:cTn id="167" dur="2000" fill="hold"/>
                                        <p:tgtEl>
                                          <p:spTgt spid="8"/>
                                        </p:tgtEl>
                                        <p:attrNameLst>
                                          <p:attrName>ppt_w</p:attrName>
                                        </p:attrNameLst>
                                      </p:cBhvr>
                                      <p:tavLst>
                                        <p:tav tm="0" fmla="#ppt_w*sin(2.5*pi*$)">
                                          <p:val>
                                            <p:fltVal val="0"/>
                                          </p:val>
                                        </p:tav>
                                        <p:tav tm="100000">
                                          <p:val>
                                            <p:fltVal val="1"/>
                                          </p:val>
                                        </p:tav>
                                      </p:tavLst>
                                    </p:anim>
                                    <p:anim calcmode="lin" valueType="num">
                                      <p:cBhvr>
                                        <p:cTn id="168"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5" grpId="0" animBg="1"/>
      <p:bldP spid="25" grpId="0" animBg="1"/>
      <p:bldP spid="26" grpId="0"/>
      <p:bldP spid="27" grpId="0"/>
      <p:bldP spid="28" grpId="0"/>
      <p:bldP spid="29" grpId="0"/>
      <p:bldP spid="30" grpId="0"/>
      <p:bldP spid="32" grpId="0" animBg="1"/>
      <p:bldP spid="33" grpId="0" animBg="1"/>
      <p:bldP spid="34" grpId="0" animBg="1"/>
      <p:bldP spid="37" grpId="0" animBg="1"/>
      <p:bldP spid="38" grpId="0" animBg="1"/>
      <p:bldP spid="39" grpId="0" animBg="1"/>
      <p:bldP spid="40" grpId="0" animBg="1"/>
      <p:bldP spid="43" grpId="0" animBg="1"/>
      <p:bldP spid="44" grpId="0" animBg="1"/>
      <p:bldP spid="45" grpId="0" animBg="1"/>
      <p:bldP spid="46" grpId="0"/>
      <p:bldP spid="47" grpId="0"/>
      <p:bldP spid="48" grpId="0"/>
      <p:bldP spid="49" grpId="0"/>
      <p:bldP spid="50" grpId="0"/>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17776" y="2781423"/>
            <a:ext cx="1647857" cy="2099440"/>
            <a:chOff x="4957626" y="2510115"/>
            <a:chExt cx="1184857" cy="1495207"/>
          </a:xfrm>
        </p:grpSpPr>
        <p:pic>
          <p:nvPicPr>
            <p:cNvPr id="3" name="图片 2"/>
            <p:cNvPicPr>
              <a:picLocks noChangeAspect="1"/>
            </p:cNvPicPr>
            <p:nvPr/>
          </p:nvPicPr>
          <p:blipFill>
            <a:blip r:embed="rId2"/>
            <a:stretch>
              <a:fillRect/>
            </a:stretch>
          </p:blipFill>
          <p:spPr>
            <a:xfrm>
              <a:off x="5136427" y="2510115"/>
              <a:ext cx="871565" cy="1321238"/>
            </a:xfrm>
            <a:prstGeom prst="rect">
              <a:avLst/>
            </a:prstGeom>
          </p:spPr>
        </p:pic>
        <p:sp>
          <p:nvSpPr>
            <p:cNvPr id="4" name="椭圆 3"/>
            <p:cNvSpPr/>
            <p:nvPr/>
          </p:nvSpPr>
          <p:spPr>
            <a:xfrm>
              <a:off x="4957626" y="3876167"/>
              <a:ext cx="1184857" cy="129155"/>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399239" y="2794533"/>
            <a:ext cx="1730173" cy="2099440"/>
            <a:chOff x="957440" y="2496478"/>
            <a:chExt cx="1184857" cy="1508844"/>
          </a:xfrm>
        </p:grpSpPr>
        <p:pic>
          <p:nvPicPr>
            <p:cNvPr id="7" name="图片 6"/>
            <p:cNvPicPr>
              <a:picLocks noChangeAspect="1"/>
            </p:cNvPicPr>
            <p:nvPr/>
          </p:nvPicPr>
          <p:blipFill>
            <a:blip r:embed="rId3"/>
            <a:stretch>
              <a:fillRect/>
            </a:stretch>
          </p:blipFill>
          <p:spPr>
            <a:xfrm>
              <a:off x="1099373" y="2496478"/>
              <a:ext cx="900997" cy="1379689"/>
            </a:xfrm>
            <a:prstGeom prst="rect">
              <a:avLst/>
            </a:prstGeom>
          </p:spPr>
        </p:pic>
        <p:sp>
          <p:nvSpPr>
            <p:cNvPr id="8" name="椭圆 7"/>
            <p:cNvSpPr/>
            <p:nvPr/>
          </p:nvSpPr>
          <p:spPr>
            <a:xfrm>
              <a:off x="957440" y="3876167"/>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grpSp>
      <p:sp>
        <p:nvSpPr>
          <p:cNvPr id="10" name="右箭头 9"/>
          <p:cNvSpPr/>
          <p:nvPr/>
        </p:nvSpPr>
        <p:spPr>
          <a:xfrm>
            <a:off x="2187476" y="5414579"/>
            <a:ext cx="2331076" cy="165682"/>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2" name="文本框 11"/>
          <p:cNvSpPr txBox="1"/>
          <p:nvPr/>
        </p:nvSpPr>
        <p:spPr>
          <a:xfrm>
            <a:off x="2640988" y="5128840"/>
            <a:ext cx="1569660" cy="369332"/>
          </a:xfrm>
          <a:prstGeom prst="rect">
            <a:avLst/>
          </a:prstGeom>
          <a:noFill/>
        </p:spPr>
        <p:txBody>
          <a:bodyPr wrap="none" rtlCol="0">
            <a:spAutoFit/>
          </a:bodyPr>
          <a:lstStyle/>
          <a:p>
            <a:r>
              <a:rPr lang="zh-CN" altLang="en-US" b="1" dirty="0" smtClean="0">
                <a:solidFill>
                  <a:srgbClr val="FF8A00"/>
                </a:solidFill>
                <a:latin typeface="微软雅黑" panose="020B0503020204020204" pitchFamily="34" charset="-122"/>
                <a:ea typeface="微软雅黑" panose="020B0503020204020204" pitchFamily="34" charset="-122"/>
              </a:rPr>
              <a:t>数据实时同步</a:t>
            </a:r>
            <a:endParaRPr lang="zh-CN" altLang="en-US" b="1" dirty="0">
              <a:solidFill>
                <a:srgbClr val="FF8A00"/>
              </a:solidFill>
              <a:latin typeface="微软雅黑" panose="020B0503020204020204" pitchFamily="34" charset="-122"/>
              <a:ea typeface="微软雅黑" panose="020B0503020204020204" pitchFamily="34" charset="-122"/>
            </a:endParaRPr>
          </a:p>
        </p:txBody>
      </p:sp>
      <p:sp>
        <p:nvSpPr>
          <p:cNvPr id="14" name="圆柱形 13"/>
          <p:cNvSpPr/>
          <p:nvPr/>
        </p:nvSpPr>
        <p:spPr>
          <a:xfrm>
            <a:off x="948792" y="5048524"/>
            <a:ext cx="631065" cy="798490"/>
          </a:xfrm>
          <a:prstGeom prst="can">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5" name="圆柱形 14"/>
          <p:cNvSpPr/>
          <p:nvPr/>
        </p:nvSpPr>
        <p:spPr>
          <a:xfrm>
            <a:off x="5126171" y="5048524"/>
            <a:ext cx="631065" cy="798490"/>
          </a:xfrm>
          <a:prstGeom prst="can">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6" name="文本框 15"/>
          <p:cNvSpPr txBox="1"/>
          <p:nvPr/>
        </p:nvSpPr>
        <p:spPr>
          <a:xfrm>
            <a:off x="84094" y="6151753"/>
            <a:ext cx="2991525" cy="369332"/>
          </a:xfrm>
          <a:prstGeom prst="rect">
            <a:avLst/>
          </a:prstGeom>
          <a:solidFill>
            <a:srgbClr val="FF8A00"/>
          </a:solid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T1</a:t>
            </a:r>
            <a:r>
              <a:rPr lang="zh-CN" altLang="en-US" b="1" dirty="0" smtClean="0">
                <a:latin typeface="微软雅黑" panose="020B0503020204020204" pitchFamily="34" charset="-122"/>
                <a:ea typeface="微软雅黑" panose="020B0503020204020204" pitchFamily="34" charset="-122"/>
              </a:rPr>
              <a:t>：捕获任意主机变化数据</a:t>
            </a:r>
            <a:endParaRPr lang="zh-CN" altLang="en-US" b="1" dirty="0">
              <a:latin typeface="微软雅黑" panose="020B0503020204020204" pitchFamily="34" charset="-122"/>
              <a:ea typeface="微软雅黑" panose="020B0503020204020204" pitchFamily="34" charset="-122"/>
            </a:endParaRPr>
          </a:p>
        </p:txBody>
      </p:sp>
      <p:sp>
        <p:nvSpPr>
          <p:cNvPr id="17" name="文本框 16"/>
          <p:cNvSpPr txBox="1"/>
          <p:nvPr/>
        </p:nvSpPr>
        <p:spPr>
          <a:xfrm>
            <a:off x="3571979" y="6177374"/>
            <a:ext cx="3453189" cy="369332"/>
          </a:xfrm>
          <a:prstGeom prst="rect">
            <a:avLst/>
          </a:prstGeom>
          <a:solidFill>
            <a:srgbClr val="FF8A00"/>
          </a:solid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T2</a:t>
            </a:r>
            <a:r>
              <a:rPr lang="zh-CN" altLang="en-US" b="1" dirty="0" smtClean="0">
                <a:latin typeface="微软雅黑" panose="020B0503020204020204" pitchFamily="34" charset="-122"/>
                <a:ea typeface="微软雅黑" panose="020B0503020204020204" pitchFamily="34" charset="-122"/>
              </a:rPr>
              <a:t>：实时将变化数据传递至备端</a:t>
            </a:r>
            <a:endParaRPr lang="zh-CN" altLang="en-US" b="1" dirty="0">
              <a:latin typeface="微软雅黑" panose="020B0503020204020204" pitchFamily="34" charset="-122"/>
              <a:ea typeface="微软雅黑" panose="020B0503020204020204" pitchFamily="34" charset="-122"/>
            </a:endParaRPr>
          </a:p>
        </p:txBody>
      </p:sp>
      <p:sp>
        <p:nvSpPr>
          <p:cNvPr id="18" name="下箭头 17"/>
          <p:cNvSpPr/>
          <p:nvPr/>
        </p:nvSpPr>
        <p:spPr>
          <a:xfrm flipH="1" flipV="1">
            <a:off x="1201835" y="1726518"/>
            <a:ext cx="266349" cy="539175"/>
          </a:xfrm>
          <a:prstGeom prst="downArrow">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9" name="文本框 18"/>
          <p:cNvSpPr txBox="1"/>
          <p:nvPr/>
        </p:nvSpPr>
        <p:spPr>
          <a:xfrm>
            <a:off x="1967943" y="2869413"/>
            <a:ext cx="701013" cy="369332"/>
          </a:xfrm>
          <a:prstGeom prst="rect">
            <a:avLst/>
          </a:prstGeom>
          <a:solidFill>
            <a:srgbClr val="5B9BD5"/>
          </a:solid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主机</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119655" y="2846462"/>
            <a:ext cx="701013" cy="369332"/>
          </a:xfrm>
          <a:prstGeom prst="rect">
            <a:avLst/>
          </a:prstGeom>
          <a:solidFill>
            <a:srgbClr val="8E2B9C"/>
          </a:solid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备机</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517244" y="2321367"/>
            <a:ext cx="1612168" cy="369332"/>
          </a:xfrm>
          <a:prstGeom prst="rect">
            <a:avLst/>
          </a:prstGeom>
          <a:solidFill>
            <a:srgbClr val="5B9BD5"/>
          </a:solid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提供数据服务</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加号 22"/>
          <p:cNvSpPr/>
          <p:nvPr/>
        </p:nvSpPr>
        <p:spPr>
          <a:xfrm rot="2690530">
            <a:off x="1069072" y="3889268"/>
            <a:ext cx="672794" cy="656823"/>
          </a:xfrm>
          <a:prstGeom prst="mathPlus">
            <a:avLst/>
          </a:prstGeom>
          <a:solidFill>
            <a:srgbClr val="D21B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下箭头 24"/>
          <p:cNvSpPr/>
          <p:nvPr/>
        </p:nvSpPr>
        <p:spPr>
          <a:xfrm flipH="1" flipV="1">
            <a:off x="5427508" y="1726519"/>
            <a:ext cx="329727" cy="286832"/>
          </a:xfrm>
          <a:prstGeom prst="downArrow">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6" name="文本框 25"/>
          <p:cNvSpPr txBox="1"/>
          <p:nvPr/>
        </p:nvSpPr>
        <p:spPr>
          <a:xfrm>
            <a:off x="4617776" y="2044368"/>
            <a:ext cx="1932788" cy="646331"/>
          </a:xfrm>
          <a:prstGeom prst="rect">
            <a:avLst/>
          </a:prstGeom>
          <a:solidFill>
            <a:srgbClr val="8E2B9C"/>
          </a:solid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接替主机提供数据服务</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960636" y="4265529"/>
            <a:ext cx="2112428" cy="369332"/>
          </a:xfrm>
          <a:prstGeom prst="rect">
            <a:avLst/>
          </a:prstGeom>
          <a:solidFill>
            <a:srgbClr val="FF8A00"/>
          </a:solidFill>
        </p:spPr>
        <p:txBody>
          <a:bodyPr wrap="square" rtlCol="0">
            <a:spAutoFit/>
          </a:bodyPr>
          <a:lstStyle/>
          <a:p>
            <a:pPr algn="ctr"/>
            <a:r>
              <a:rPr lang="en-US" altLang="zh-CN" b="1" dirty="0" smtClean="0">
                <a:latin typeface="微软雅黑" panose="020B0503020204020204" pitchFamily="34" charset="-122"/>
                <a:ea typeface="微软雅黑" panose="020B0503020204020204" pitchFamily="34" charset="-122"/>
              </a:rPr>
              <a:t>T3</a:t>
            </a:r>
            <a:r>
              <a:rPr lang="zh-CN" altLang="en-US" b="1" dirty="0" smtClean="0">
                <a:latin typeface="微软雅黑" panose="020B0503020204020204" pitchFamily="34" charset="-122"/>
                <a:ea typeface="微软雅黑" panose="020B0503020204020204" pitchFamily="34" charset="-122"/>
              </a:rPr>
              <a:t>：主机因故宕机</a:t>
            </a:r>
            <a:endParaRPr lang="zh-CN" altLang="en-US" b="1" dirty="0">
              <a:latin typeface="微软雅黑" panose="020B0503020204020204" pitchFamily="34" charset="-122"/>
              <a:ea typeface="微软雅黑" panose="020B0503020204020204" pitchFamily="34" charset="-122"/>
            </a:endParaRPr>
          </a:p>
        </p:txBody>
      </p:sp>
      <p:sp>
        <p:nvSpPr>
          <p:cNvPr id="28" name="L 形 27"/>
          <p:cNvSpPr/>
          <p:nvPr/>
        </p:nvSpPr>
        <p:spPr>
          <a:xfrm rot="18835097">
            <a:off x="5324341" y="3994072"/>
            <a:ext cx="407128" cy="244699"/>
          </a:xfrm>
          <a:prstGeom prst="corner">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6168137" y="4007588"/>
            <a:ext cx="1890887" cy="646331"/>
          </a:xfrm>
          <a:prstGeom prst="rect">
            <a:avLst/>
          </a:prstGeom>
          <a:solidFill>
            <a:srgbClr val="FF8A00"/>
          </a:solidFill>
        </p:spPr>
        <p:txBody>
          <a:bodyPr wrap="square" rtlCol="0">
            <a:spAutoFit/>
          </a:bodyPr>
          <a:lstStyle/>
          <a:p>
            <a:pPr algn="ctr"/>
            <a:r>
              <a:rPr lang="en-US" altLang="zh-CN" b="1" dirty="0" smtClean="0">
                <a:latin typeface="微软雅黑" panose="020B0503020204020204" pitchFamily="34" charset="-122"/>
                <a:ea typeface="微软雅黑" panose="020B0503020204020204" pitchFamily="34" charset="-122"/>
              </a:rPr>
              <a:t>T4</a:t>
            </a:r>
            <a:r>
              <a:rPr lang="zh-CN" altLang="en-US" b="1" dirty="0" smtClean="0">
                <a:latin typeface="微软雅黑" panose="020B0503020204020204" pitchFamily="34" charset="-122"/>
                <a:ea typeface="微软雅黑" panose="020B0503020204020204" pitchFamily="34" charset="-122"/>
              </a:rPr>
              <a:t>：备机接管主机服务</a:t>
            </a:r>
            <a:endParaRPr lang="zh-CN" altLang="en-US" b="1" dirty="0">
              <a:latin typeface="微软雅黑" panose="020B0503020204020204" pitchFamily="34" charset="-122"/>
              <a:ea typeface="微软雅黑" panose="020B0503020204020204" pitchFamily="34" charset="-122"/>
            </a:endParaRPr>
          </a:p>
        </p:txBody>
      </p:sp>
      <p:sp>
        <p:nvSpPr>
          <p:cNvPr id="30" name="左大括号 29"/>
          <p:cNvSpPr/>
          <p:nvPr/>
        </p:nvSpPr>
        <p:spPr>
          <a:xfrm>
            <a:off x="8291347" y="375425"/>
            <a:ext cx="481301" cy="6194738"/>
          </a:xfrm>
          <a:prstGeom prst="leftBrace">
            <a:avLst/>
          </a:prstGeom>
          <a:ln>
            <a:solidFill>
              <a:srgbClr val="8E2B9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31" name="矩形 30"/>
          <p:cNvSpPr/>
          <p:nvPr/>
        </p:nvSpPr>
        <p:spPr>
          <a:xfrm>
            <a:off x="8824165" y="248803"/>
            <a:ext cx="3243340" cy="1468192"/>
          </a:xfrm>
          <a:prstGeom prst="rect">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实时同步主机数据变化，保证主备两端数据完全一致</a:t>
            </a:r>
            <a:endParaRPr lang="zh-CN" altLang="en-US" b="1" dirty="0">
              <a:latin typeface="微软雅黑" panose="020B0503020204020204" pitchFamily="34" charset="-122"/>
              <a:ea typeface="微软雅黑" panose="020B0503020204020204" pitchFamily="34" charset="-122"/>
            </a:endParaRPr>
          </a:p>
        </p:txBody>
      </p:sp>
      <p:sp>
        <p:nvSpPr>
          <p:cNvPr id="32" name="矩形 31"/>
          <p:cNvSpPr/>
          <p:nvPr/>
        </p:nvSpPr>
        <p:spPr>
          <a:xfrm>
            <a:off x="8824164" y="1961636"/>
            <a:ext cx="3243340" cy="1414530"/>
          </a:xfrm>
          <a:prstGeom prst="rect">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灾难发生时，备机数据无需挂载或恢复，瞬间接管主机，并提供服务</a:t>
            </a:r>
            <a:endParaRPr lang="zh-CN" altLang="en-US" b="1" dirty="0">
              <a:latin typeface="微软雅黑" panose="020B0503020204020204" pitchFamily="34" charset="-122"/>
              <a:ea typeface="微软雅黑" panose="020B0503020204020204" pitchFamily="34" charset="-122"/>
            </a:endParaRPr>
          </a:p>
        </p:txBody>
      </p:sp>
      <p:sp>
        <p:nvSpPr>
          <p:cNvPr id="33" name="矩形 32"/>
          <p:cNvSpPr/>
          <p:nvPr/>
        </p:nvSpPr>
        <p:spPr>
          <a:xfrm>
            <a:off x="8892419" y="3620807"/>
            <a:ext cx="3175086" cy="1394083"/>
          </a:xfrm>
          <a:prstGeom prst="rect">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可</a:t>
            </a:r>
            <a:r>
              <a:rPr lang="zh-CN" altLang="en-US" b="1" dirty="0" smtClean="0">
                <a:latin typeface="微软雅黑" panose="020B0503020204020204" pitchFamily="34" charset="-122"/>
                <a:ea typeface="微软雅黑" panose="020B0503020204020204" pitchFamily="34" charset="-122"/>
              </a:rPr>
              <a:t>自定义接管条件，使容灾系统敏感度适应不同用户环境</a:t>
            </a:r>
            <a:endParaRPr lang="zh-CN" altLang="en-US" b="1" dirty="0">
              <a:latin typeface="微软雅黑" panose="020B0503020204020204" pitchFamily="34" charset="-122"/>
              <a:ea typeface="微软雅黑" panose="020B0503020204020204" pitchFamily="34" charset="-122"/>
            </a:endParaRPr>
          </a:p>
        </p:txBody>
      </p:sp>
      <p:sp>
        <p:nvSpPr>
          <p:cNvPr id="34" name="矩形 33"/>
          <p:cNvSpPr/>
          <p:nvPr/>
        </p:nvSpPr>
        <p:spPr>
          <a:xfrm>
            <a:off x="8892419" y="5258820"/>
            <a:ext cx="3175085" cy="1390918"/>
          </a:xfrm>
          <a:prstGeom prst="rect">
            <a:avLst/>
          </a:prstGeom>
          <a:solidFill>
            <a:srgbClr val="8E2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主机修复后，提供一键回切，主机继续继续提供服务，主备机角色恢复</a:t>
            </a:r>
            <a:endParaRPr lang="zh-CN" altLang="en-US" b="1" dirty="0">
              <a:latin typeface="微软雅黑" panose="020B0503020204020204" pitchFamily="34" charset="-122"/>
              <a:ea typeface="微软雅黑" panose="020B0503020204020204" pitchFamily="34" charset="-122"/>
            </a:endParaRPr>
          </a:p>
        </p:txBody>
      </p:sp>
      <p:sp>
        <p:nvSpPr>
          <p:cNvPr id="35" name="矩形 34"/>
          <p:cNvSpPr/>
          <p:nvPr/>
        </p:nvSpPr>
        <p:spPr>
          <a:xfrm>
            <a:off x="517244" y="1133344"/>
            <a:ext cx="6027022" cy="48939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用户层</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6" name="Title 1"/>
          <p:cNvSpPr txBox="1">
            <a:spLocks/>
          </p:cNvSpPr>
          <p:nvPr/>
        </p:nvSpPr>
        <p:spPr>
          <a:xfrm>
            <a:off x="244433" y="250093"/>
            <a:ext cx="6086174"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基础功能（容灾）</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74965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fill="hold"/>
                                        <p:tgtEl>
                                          <p:spTgt spid="17"/>
                                        </p:tgtEl>
                                        <p:attrNameLst>
                                          <p:attrName>ppt_x</p:attrName>
                                        </p:attrNameLst>
                                      </p:cBhvr>
                                      <p:tavLst>
                                        <p:tav tm="0">
                                          <p:val>
                                            <p:strVal val="#ppt_x"/>
                                          </p:val>
                                        </p:tav>
                                        <p:tav tm="100000">
                                          <p:val>
                                            <p:strVal val="#ppt_x"/>
                                          </p:val>
                                        </p:tav>
                                      </p:tavLst>
                                    </p:anim>
                                    <p:anim calcmode="lin" valueType="num">
                                      <p:cBhvr additive="base">
                                        <p:cTn id="58" dur="500" fill="hold"/>
                                        <p:tgtEl>
                                          <p:spTgt spid="17"/>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barn(inVertical)">
                                      <p:cBhvr>
                                        <p:cTn id="67" dur="500"/>
                                        <p:tgtEl>
                                          <p:spTgt spid="27"/>
                                        </p:tgtEl>
                                      </p:cBhvr>
                                    </p:animEffect>
                                  </p:childTnLst>
                                </p:cTn>
                              </p:par>
                              <p:par>
                                <p:cTn id="68" presetID="16" presetClass="entr" presetSubtype="21"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barn(inVertical)">
                                      <p:cBhvr>
                                        <p:cTn id="70" dur="500"/>
                                        <p:tgtEl>
                                          <p:spTgt spid="23"/>
                                        </p:tgtEl>
                                      </p:cBhvr>
                                    </p:animEffect>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barn(inVertical)">
                                      <p:cBhvr>
                                        <p:cTn id="75" dur="500"/>
                                        <p:tgtEl>
                                          <p:spTgt spid="28"/>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barn(inVertical)">
                                      <p:cBhvr>
                                        <p:cTn id="78" dur="500"/>
                                        <p:tgtEl>
                                          <p:spTgt spid="29"/>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fill="hold"/>
                                        <p:tgtEl>
                                          <p:spTgt spid="26"/>
                                        </p:tgtEl>
                                        <p:attrNameLst>
                                          <p:attrName>ppt_x</p:attrName>
                                        </p:attrNameLst>
                                      </p:cBhvr>
                                      <p:tavLst>
                                        <p:tav tm="0">
                                          <p:val>
                                            <p:strVal val="#ppt_x"/>
                                          </p:val>
                                        </p:tav>
                                        <p:tav tm="100000">
                                          <p:val>
                                            <p:strVal val="#ppt_x"/>
                                          </p:val>
                                        </p:tav>
                                      </p:tavLst>
                                    </p:anim>
                                    <p:anim calcmode="lin" valueType="num">
                                      <p:cBhvr additive="base">
                                        <p:cTn id="84" dur="500" fill="hold"/>
                                        <p:tgtEl>
                                          <p:spTgt spid="26"/>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fill="hold"/>
                                        <p:tgtEl>
                                          <p:spTgt spid="25"/>
                                        </p:tgtEl>
                                        <p:attrNameLst>
                                          <p:attrName>ppt_x</p:attrName>
                                        </p:attrNameLst>
                                      </p:cBhvr>
                                      <p:tavLst>
                                        <p:tav tm="0">
                                          <p:val>
                                            <p:strVal val="#ppt_x"/>
                                          </p:val>
                                        </p:tav>
                                        <p:tav tm="100000">
                                          <p:val>
                                            <p:strVal val="#ppt_x"/>
                                          </p:val>
                                        </p:tav>
                                      </p:tavLst>
                                    </p:anim>
                                    <p:anim calcmode="lin" valueType="num">
                                      <p:cBhvr additive="base">
                                        <p:cTn id="8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grpId="0" nodeType="click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wipe(down)">
                                      <p:cBhvr>
                                        <p:cTn id="93" dur="500"/>
                                        <p:tgtEl>
                                          <p:spTgt spid="31"/>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wipe(down)">
                                      <p:cBhvr>
                                        <p:cTn id="96" dur="500"/>
                                        <p:tgtEl>
                                          <p:spTgt spid="30"/>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wipe(down)">
                                      <p:cBhvr>
                                        <p:cTn id="101" dur="500"/>
                                        <p:tgtEl>
                                          <p:spTgt spid="32"/>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grpId="0" nodeType="click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wipe(down)">
                                      <p:cBhvr>
                                        <p:cTn id="106" dur="500"/>
                                        <p:tgtEl>
                                          <p:spTgt spid="33"/>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4" fill="hold" grpId="0" nodeType="click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wipe(down)">
                                      <p:cBhvr>
                                        <p:cTn id="11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4" grpId="0" animBg="1"/>
      <p:bldP spid="15" grpId="0" animBg="1"/>
      <p:bldP spid="16" grpId="0" animBg="1"/>
      <p:bldP spid="17" grpId="0" animBg="1"/>
      <p:bldP spid="18" grpId="0" animBg="1"/>
      <p:bldP spid="19" grpId="0" animBg="1"/>
      <p:bldP spid="20" grpId="0" animBg="1"/>
      <p:bldP spid="21" grpId="0" animBg="1"/>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4630661" y="1892772"/>
            <a:ext cx="1647857" cy="2099440"/>
            <a:chOff x="4957626" y="2510115"/>
            <a:chExt cx="1184857" cy="1495207"/>
          </a:xfrm>
        </p:grpSpPr>
        <p:pic>
          <p:nvPicPr>
            <p:cNvPr id="15" name="图片 14"/>
            <p:cNvPicPr>
              <a:picLocks noChangeAspect="1"/>
            </p:cNvPicPr>
            <p:nvPr/>
          </p:nvPicPr>
          <p:blipFill>
            <a:blip r:embed="rId2"/>
            <a:stretch>
              <a:fillRect/>
            </a:stretch>
          </p:blipFill>
          <p:spPr>
            <a:xfrm>
              <a:off x="5136427" y="2510115"/>
              <a:ext cx="871565" cy="1321238"/>
            </a:xfrm>
            <a:prstGeom prst="rect">
              <a:avLst/>
            </a:prstGeom>
          </p:spPr>
        </p:pic>
        <p:sp>
          <p:nvSpPr>
            <p:cNvPr id="6" name="椭圆 5"/>
            <p:cNvSpPr/>
            <p:nvPr/>
          </p:nvSpPr>
          <p:spPr>
            <a:xfrm>
              <a:off x="4957626" y="3876167"/>
              <a:ext cx="1184857" cy="129155"/>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pic>
          <p:nvPicPr>
            <p:cNvPr id="7" name="Picture 64" descr="SQ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6154" y="2755529"/>
              <a:ext cx="3921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 name="组合 23"/>
          <p:cNvGrpSpPr/>
          <p:nvPr/>
        </p:nvGrpSpPr>
        <p:grpSpPr>
          <a:xfrm>
            <a:off x="412124" y="1905882"/>
            <a:ext cx="1730173" cy="2099440"/>
            <a:chOff x="957440" y="2496478"/>
            <a:chExt cx="1184857" cy="1508844"/>
          </a:xfrm>
        </p:grpSpPr>
        <p:pic>
          <p:nvPicPr>
            <p:cNvPr id="2" name="图片 1"/>
            <p:cNvPicPr>
              <a:picLocks noChangeAspect="1"/>
            </p:cNvPicPr>
            <p:nvPr/>
          </p:nvPicPr>
          <p:blipFill>
            <a:blip r:embed="rId4"/>
            <a:stretch>
              <a:fillRect/>
            </a:stretch>
          </p:blipFill>
          <p:spPr>
            <a:xfrm>
              <a:off x="1099373" y="2496478"/>
              <a:ext cx="900997" cy="1379689"/>
            </a:xfrm>
            <a:prstGeom prst="rect">
              <a:avLst/>
            </a:prstGeom>
          </p:spPr>
        </p:pic>
        <p:sp>
          <p:nvSpPr>
            <p:cNvPr id="3" name="椭圆 2"/>
            <p:cNvSpPr/>
            <p:nvPr/>
          </p:nvSpPr>
          <p:spPr>
            <a:xfrm>
              <a:off x="957440" y="3876167"/>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pic>
          <p:nvPicPr>
            <p:cNvPr id="10" name="Picture 64" descr="SQ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3811" y="2755528"/>
              <a:ext cx="3921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右箭头 10"/>
          <p:cNvSpPr/>
          <p:nvPr/>
        </p:nvSpPr>
        <p:spPr>
          <a:xfrm>
            <a:off x="2382586" y="3020640"/>
            <a:ext cx="2331076" cy="165682"/>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2" name="右箭头 11"/>
          <p:cNvSpPr/>
          <p:nvPr/>
        </p:nvSpPr>
        <p:spPr>
          <a:xfrm rot="10800000">
            <a:off x="2381451" y="3287395"/>
            <a:ext cx="2331076" cy="165682"/>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3" name="文本框 12"/>
          <p:cNvSpPr txBox="1"/>
          <p:nvPr/>
        </p:nvSpPr>
        <p:spPr>
          <a:xfrm>
            <a:off x="2836098" y="2734901"/>
            <a:ext cx="1569660" cy="369332"/>
          </a:xfrm>
          <a:prstGeom prst="rect">
            <a:avLst/>
          </a:prstGeom>
          <a:noFill/>
        </p:spPr>
        <p:txBody>
          <a:bodyPr wrap="none" rtlCol="0">
            <a:spAutoFit/>
          </a:bodyPr>
          <a:lstStyle/>
          <a:p>
            <a:r>
              <a:rPr lang="zh-CN" altLang="en-US" b="1" dirty="0" smtClean="0">
                <a:solidFill>
                  <a:srgbClr val="FF8A00"/>
                </a:solidFill>
                <a:latin typeface="微软雅黑" panose="020B0503020204020204" pitchFamily="34" charset="-122"/>
                <a:ea typeface="微软雅黑" panose="020B0503020204020204" pitchFamily="34" charset="-122"/>
              </a:rPr>
              <a:t>数据实时同步</a:t>
            </a:r>
            <a:endParaRPr lang="zh-CN" altLang="en-US" b="1" dirty="0">
              <a:solidFill>
                <a:srgbClr val="FF8A00"/>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2978765" y="3462021"/>
            <a:ext cx="1284326" cy="369332"/>
          </a:xfrm>
          <a:prstGeom prst="rect">
            <a:avLst/>
          </a:prstGeom>
          <a:noFill/>
        </p:spPr>
        <p:txBody>
          <a:bodyPr wrap="none" rtlCol="0">
            <a:spAutoFit/>
          </a:bodyPr>
          <a:lstStyle/>
          <a:p>
            <a:r>
              <a:rPr lang="zh-CN" altLang="en-US" b="1" dirty="0" smtClean="0">
                <a:solidFill>
                  <a:srgbClr val="069396"/>
                </a:solidFill>
                <a:latin typeface="微软雅黑" panose="020B0503020204020204" pitchFamily="34" charset="-122"/>
                <a:ea typeface="微软雅黑" panose="020B0503020204020204" pitchFamily="34" charset="-122"/>
              </a:rPr>
              <a:t>恢复</a:t>
            </a:r>
            <a:r>
              <a:rPr lang="en-US" altLang="zh-CN" b="1" dirty="0" smtClean="0">
                <a:solidFill>
                  <a:srgbClr val="069396"/>
                </a:solidFill>
                <a:latin typeface="微软雅黑" panose="020B0503020204020204" pitchFamily="34" charset="-122"/>
                <a:ea typeface="微软雅黑" panose="020B0503020204020204" pitchFamily="34" charset="-122"/>
              </a:rPr>
              <a:t>+</a:t>
            </a:r>
            <a:r>
              <a:rPr lang="zh-CN" altLang="en-US" b="1" dirty="0" smtClean="0">
                <a:solidFill>
                  <a:srgbClr val="069396"/>
                </a:solidFill>
                <a:latin typeface="微软雅黑" panose="020B0503020204020204" pitchFamily="34" charset="-122"/>
                <a:ea typeface="微软雅黑" panose="020B0503020204020204" pitchFamily="34" charset="-122"/>
              </a:rPr>
              <a:t>接管</a:t>
            </a:r>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16" name="左大括号 15"/>
          <p:cNvSpPr/>
          <p:nvPr/>
        </p:nvSpPr>
        <p:spPr>
          <a:xfrm>
            <a:off x="6419475" y="296214"/>
            <a:ext cx="727673" cy="6194738"/>
          </a:xfrm>
          <a:prstGeom prst="leftBrace">
            <a:avLst/>
          </a:prstGeom>
          <a:ln>
            <a:solidFill>
              <a:srgbClr val="0693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7" name="矩形 16"/>
          <p:cNvSpPr/>
          <p:nvPr/>
        </p:nvSpPr>
        <p:spPr>
          <a:xfrm>
            <a:off x="7257246" y="193049"/>
            <a:ext cx="4735784" cy="1468192"/>
          </a:xfrm>
          <a:prstGeom prst="rect">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应用容灾：支持数据库应用的实时容灾，保证应用的高可用性</a:t>
            </a:r>
            <a:endParaRPr lang="zh-CN" altLang="en-US" b="1" dirty="0">
              <a:latin typeface="微软雅黑" panose="020B0503020204020204" pitchFamily="34" charset="-122"/>
              <a:ea typeface="微软雅黑" panose="020B0503020204020204" pitchFamily="34" charset="-122"/>
            </a:endParaRPr>
          </a:p>
        </p:txBody>
      </p:sp>
      <p:sp>
        <p:nvSpPr>
          <p:cNvPr id="18" name="矩形 17"/>
          <p:cNvSpPr/>
          <p:nvPr/>
        </p:nvSpPr>
        <p:spPr>
          <a:xfrm>
            <a:off x="7257246" y="1905882"/>
            <a:ext cx="4735783" cy="1414530"/>
          </a:xfrm>
          <a:prstGeom prst="rect">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数据</a:t>
            </a:r>
            <a:r>
              <a:rPr lang="zh-CN" altLang="en-US" b="1" dirty="0" smtClean="0">
                <a:latin typeface="微软雅黑" panose="020B0503020204020204" pitchFamily="34" charset="-122"/>
                <a:ea typeface="微软雅黑" panose="020B0503020204020204" pitchFamily="34" charset="-122"/>
              </a:rPr>
              <a:t>容错：支持手工容错，避免传统同步软件主备端同时删除重要数据</a:t>
            </a:r>
            <a:endParaRPr lang="zh-CN" altLang="en-US" b="1" dirty="0">
              <a:latin typeface="微软雅黑" panose="020B0503020204020204" pitchFamily="34" charset="-122"/>
              <a:ea typeface="微软雅黑" panose="020B0503020204020204" pitchFamily="34" charset="-122"/>
            </a:endParaRPr>
          </a:p>
        </p:txBody>
      </p:sp>
      <p:sp>
        <p:nvSpPr>
          <p:cNvPr id="19" name="矩形 18"/>
          <p:cNvSpPr/>
          <p:nvPr/>
        </p:nvSpPr>
        <p:spPr>
          <a:xfrm>
            <a:off x="7257246" y="3565053"/>
            <a:ext cx="4735784" cy="1394083"/>
          </a:xfrm>
          <a:prstGeom prst="rect">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备</a:t>
            </a:r>
            <a:r>
              <a:rPr lang="zh-CN" altLang="en-US" b="1" dirty="0" smtClean="0">
                <a:latin typeface="微软雅黑" panose="020B0503020204020204" pitchFamily="34" charset="-122"/>
                <a:ea typeface="微软雅黑" panose="020B0503020204020204" pitchFamily="34" charset="-122"/>
              </a:rPr>
              <a:t>端在线：备端数据库在线，处于可读可查询状态</a:t>
            </a:r>
            <a:endParaRPr lang="zh-CN" altLang="en-US" b="1" dirty="0">
              <a:latin typeface="微软雅黑" panose="020B0503020204020204" pitchFamily="34" charset="-122"/>
              <a:ea typeface="微软雅黑" panose="020B0503020204020204" pitchFamily="34" charset="-122"/>
            </a:endParaRPr>
          </a:p>
        </p:txBody>
      </p:sp>
      <p:sp>
        <p:nvSpPr>
          <p:cNvPr id="20" name="矩形 19"/>
          <p:cNvSpPr/>
          <p:nvPr/>
        </p:nvSpPr>
        <p:spPr>
          <a:xfrm>
            <a:off x="7257246" y="5203066"/>
            <a:ext cx="4735784" cy="1390918"/>
          </a:xfrm>
          <a:prstGeom prst="rect">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事务</a:t>
            </a:r>
            <a:r>
              <a:rPr lang="zh-CN" altLang="en-US" b="1" dirty="0" smtClean="0">
                <a:latin typeface="微软雅黑" panose="020B0503020204020204" pitchFamily="34" charset="-122"/>
                <a:ea typeface="微软雅黑" panose="020B0503020204020204" pitchFamily="34" charset="-122"/>
              </a:rPr>
              <a:t>复制：遵循数据库事务，保证备机数据的可用性与可恢复性</a:t>
            </a:r>
            <a:endParaRPr lang="zh-CN" altLang="en-US" b="1" dirty="0">
              <a:latin typeface="微软雅黑" panose="020B0503020204020204" pitchFamily="34" charset="-122"/>
              <a:ea typeface="微软雅黑" panose="020B0503020204020204" pitchFamily="34" charset="-122"/>
            </a:endParaRPr>
          </a:p>
        </p:txBody>
      </p:sp>
      <p:sp>
        <p:nvSpPr>
          <p:cNvPr id="22" name="矩形 21"/>
          <p:cNvSpPr/>
          <p:nvPr/>
        </p:nvSpPr>
        <p:spPr>
          <a:xfrm>
            <a:off x="0" y="4445004"/>
            <a:ext cx="6761408" cy="2045948"/>
          </a:xfrm>
          <a:prstGeom prst="rect">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微软雅黑" panose="020B0503020204020204" pitchFamily="34" charset="-122"/>
              <a:buChar char="※"/>
            </a:pPr>
            <a:r>
              <a:rPr lang="zh-CN" altLang="en-US" b="1" dirty="0" smtClean="0">
                <a:latin typeface="微软雅黑" panose="020B0503020204020204" pitchFamily="34" charset="-122"/>
                <a:ea typeface="微软雅黑" panose="020B0503020204020204" pitchFamily="34" charset="-122"/>
              </a:rPr>
              <a:t>区别与虚拟</a:t>
            </a:r>
            <a:r>
              <a:rPr lang="zh-CN" altLang="en-US" b="1" dirty="0">
                <a:latin typeface="微软雅黑" panose="020B0503020204020204" pitchFamily="34" charset="-122"/>
                <a:ea typeface="微软雅黑" panose="020B0503020204020204" pitchFamily="34" charset="-122"/>
              </a:rPr>
              <a:t>化软件、硬件存储镜像通过快照提供的查询</a:t>
            </a:r>
            <a:r>
              <a:rPr lang="zh-CN" altLang="en-US" b="1" dirty="0" smtClean="0">
                <a:latin typeface="微软雅黑" panose="020B0503020204020204" pitchFamily="34" charset="-122"/>
                <a:ea typeface="微软雅黑" panose="020B0503020204020204" pitchFamily="34" charset="-122"/>
              </a:rPr>
              <a:t>功能</a:t>
            </a:r>
            <a:endParaRPr lang="zh-CN" altLang="en-US" b="1" dirty="0">
              <a:latin typeface="微软雅黑" panose="020B0503020204020204" pitchFamily="34" charset="-122"/>
              <a:ea typeface="微软雅黑" panose="020B0503020204020204" pitchFamily="34" charset="-122"/>
            </a:endParaRPr>
          </a:p>
          <a:p>
            <a:pPr marL="285750" indent="-285750">
              <a:buFont typeface="微软雅黑" panose="020B0503020204020204" pitchFamily="34" charset="-122"/>
              <a:buChar char="※"/>
            </a:pPr>
            <a:r>
              <a:rPr lang="zh-CN" altLang="en-US" b="1" dirty="0" smtClean="0">
                <a:latin typeface="微软雅黑" panose="020B0503020204020204" pitchFamily="34" charset="-122"/>
                <a:ea typeface="微软雅黑" panose="020B0503020204020204" pitchFamily="34" charset="-122"/>
              </a:rPr>
              <a:t>支持第三方应用调用的备机数据</a:t>
            </a:r>
            <a:endParaRPr lang="zh-CN" altLang="en-US" b="1" dirty="0">
              <a:latin typeface="微软雅黑" panose="020B0503020204020204" pitchFamily="34" charset="-122"/>
              <a:ea typeface="微软雅黑" panose="020B0503020204020204" pitchFamily="34" charset="-122"/>
            </a:endParaRPr>
          </a:p>
        </p:txBody>
      </p:sp>
      <p:sp>
        <p:nvSpPr>
          <p:cNvPr id="23" name="Title 1"/>
          <p:cNvSpPr txBox="1">
            <a:spLocks/>
          </p:cNvSpPr>
          <p:nvPr/>
        </p:nvSpPr>
        <p:spPr>
          <a:xfrm>
            <a:off x="244433" y="250093"/>
            <a:ext cx="6086174"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应用“双活”容灾</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4577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randombar(horizontal)">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randombar(horizontal)">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randombar(horizontal)">
                                      <p:cBhvr>
                                        <p:cTn id="51" dur="500"/>
                                        <p:tgtEl>
                                          <p:spTgt spid="19"/>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randombar(horizontal)">
                                      <p:cBhvr>
                                        <p:cTn id="56" dur="500"/>
                                        <p:tgtEl>
                                          <p:spTgt spid="20"/>
                                        </p:tgtEl>
                                      </p:cBhvr>
                                    </p:animEffect>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22">
                                            <p:txEl>
                                              <p:pRg st="0" end="0"/>
                                            </p:txEl>
                                          </p:spTgt>
                                        </p:tgtEl>
                                        <p:attrNameLst>
                                          <p:attrName>style.visibility</p:attrName>
                                        </p:attrNameLst>
                                      </p:cBhvr>
                                      <p:to>
                                        <p:strVal val="visible"/>
                                      </p:to>
                                    </p:set>
                                    <p:animEffect transition="in" filter="wipe(down)">
                                      <p:cBhvr>
                                        <p:cTn id="61" dur="580">
                                          <p:stCondLst>
                                            <p:cond delay="0"/>
                                          </p:stCondLst>
                                        </p:cTn>
                                        <p:tgtEl>
                                          <p:spTgt spid="22">
                                            <p:txEl>
                                              <p:pRg st="0" end="0"/>
                                            </p:txEl>
                                          </p:spTgt>
                                        </p:tgtEl>
                                      </p:cBhvr>
                                    </p:animEffect>
                                    <p:anim calcmode="lin" valueType="num">
                                      <p:cBhvr>
                                        <p:cTn id="62" dur="1822" tmFilter="0,0; 0.14,0.36; 0.43,0.73; 0.71,0.91; 1.0,1.0">
                                          <p:stCondLst>
                                            <p:cond delay="0"/>
                                          </p:stCondLst>
                                        </p:cTn>
                                        <p:tgtEl>
                                          <p:spTgt spid="22">
                                            <p:txEl>
                                              <p:pRg st="0" end="0"/>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2">
                                            <p:txEl>
                                              <p:pRg st="0" end="0"/>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2">
                                            <p:txEl>
                                              <p:pRg st="0" end="0"/>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2">
                                            <p:txEl>
                                              <p:pRg st="0" end="0"/>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2">
                                            <p:txEl>
                                              <p:pRg st="0" end="0"/>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22">
                                            <p:txEl>
                                              <p:pRg st="0" end="0"/>
                                            </p:txEl>
                                          </p:spTgt>
                                        </p:tgtEl>
                                      </p:cBhvr>
                                      <p:to x="100000" y="60000"/>
                                    </p:animScale>
                                    <p:animScale>
                                      <p:cBhvr>
                                        <p:cTn id="68" dur="166" decel="50000">
                                          <p:stCondLst>
                                            <p:cond delay="676"/>
                                          </p:stCondLst>
                                        </p:cTn>
                                        <p:tgtEl>
                                          <p:spTgt spid="22">
                                            <p:txEl>
                                              <p:pRg st="0" end="0"/>
                                            </p:txEl>
                                          </p:spTgt>
                                        </p:tgtEl>
                                      </p:cBhvr>
                                      <p:to x="100000" y="100000"/>
                                    </p:animScale>
                                    <p:animScale>
                                      <p:cBhvr>
                                        <p:cTn id="69" dur="26">
                                          <p:stCondLst>
                                            <p:cond delay="1312"/>
                                          </p:stCondLst>
                                        </p:cTn>
                                        <p:tgtEl>
                                          <p:spTgt spid="22">
                                            <p:txEl>
                                              <p:pRg st="0" end="0"/>
                                            </p:txEl>
                                          </p:spTgt>
                                        </p:tgtEl>
                                      </p:cBhvr>
                                      <p:to x="100000" y="80000"/>
                                    </p:animScale>
                                    <p:animScale>
                                      <p:cBhvr>
                                        <p:cTn id="70" dur="166" decel="50000">
                                          <p:stCondLst>
                                            <p:cond delay="1338"/>
                                          </p:stCondLst>
                                        </p:cTn>
                                        <p:tgtEl>
                                          <p:spTgt spid="22">
                                            <p:txEl>
                                              <p:pRg st="0" end="0"/>
                                            </p:txEl>
                                          </p:spTgt>
                                        </p:tgtEl>
                                      </p:cBhvr>
                                      <p:to x="100000" y="100000"/>
                                    </p:animScale>
                                    <p:animScale>
                                      <p:cBhvr>
                                        <p:cTn id="71" dur="26">
                                          <p:stCondLst>
                                            <p:cond delay="1642"/>
                                          </p:stCondLst>
                                        </p:cTn>
                                        <p:tgtEl>
                                          <p:spTgt spid="22">
                                            <p:txEl>
                                              <p:pRg st="0" end="0"/>
                                            </p:txEl>
                                          </p:spTgt>
                                        </p:tgtEl>
                                      </p:cBhvr>
                                      <p:to x="100000" y="90000"/>
                                    </p:animScale>
                                    <p:animScale>
                                      <p:cBhvr>
                                        <p:cTn id="72" dur="166" decel="50000">
                                          <p:stCondLst>
                                            <p:cond delay="1668"/>
                                          </p:stCondLst>
                                        </p:cTn>
                                        <p:tgtEl>
                                          <p:spTgt spid="22">
                                            <p:txEl>
                                              <p:pRg st="0" end="0"/>
                                            </p:txEl>
                                          </p:spTgt>
                                        </p:tgtEl>
                                      </p:cBhvr>
                                      <p:to x="100000" y="100000"/>
                                    </p:animScale>
                                    <p:animScale>
                                      <p:cBhvr>
                                        <p:cTn id="73" dur="26">
                                          <p:stCondLst>
                                            <p:cond delay="1808"/>
                                          </p:stCondLst>
                                        </p:cTn>
                                        <p:tgtEl>
                                          <p:spTgt spid="22">
                                            <p:txEl>
                                              <p:pRg st="0" end="0"/>
                                            </p:txEl>
                                          </p:spTgt>
                                        </p:tgtEl>
                                      </p:cBhvr>
                                      <p:to x="100000" y="95000"/>
                                    </p:animScale>
                                    <p:animScale>
                                      <p:cBhvr>
                                        <p:cTn id="74" dur="166" decel="50000">
                                          <p:stCondLst>
                                            <p:cond delay="1834"/>
                                          </p:stCondLst>
                                        </p:cTn>
                                        <p:tgtEl>
                                          <p:spTgt spid="22">
                                            <p:txEl>
                                              <p:pRg st="0" end="0"/>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22">
                                            <p:txEl>
                                              <p:pRg st="1" end="1"/>
                                            </p:txEl>
                                          </p:spTgt>
                                        </p:tgtEl>
                                        <p:attrNameLst>
                                          <p:attrName>style.visibility</p:attrName>
                                        </p:attrNameLst>
                                      </p:cBhvr>
                                      <p:to>
                                        <p:strVal val="visible"/>
                                      </p:to>
                                    </p:set>
                                    <p:animEffect transition="in" filter="wipe(down)">
                                      <p:cBhvr>
                                        <p:cTn id="79" dur="580">
                                          <p:stCondLst>
                                            <p:cond delay="0"/>
                                          </p:stCondLst>
                                        </p:cTn>
                                        <p:tgtEl>
                                          <p:spTgt spid="22">
                                            <p:txEl>
                                              <p:pRg st="1" end="1"/>
                                            </p:txEl>
                                          </p:spTgt>
                                        </p:tgtEl>
                                      </p:cBhvr>
                                    </p:animEffect>
                                    <p:anim calcmode="lin" valueType="num">
                                      <p:cBhvr>
                                        <p:cTn id="80" dur="1822" tmFilter="0,0; 0.14,0.36; 0.43,0.73; 0.71,0.91; 1.0,1.0">
                                          <p:stCondLst>
                                            <p:cond delay="0"/>
                                          </p:stCondLst>
                                        </p:cTn>
                                        <p:tgtEl>
                                          <p:spTgt spid="22">
                                            <p:txEl>
                                              <p:pRg st="1" end="1"/>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22">
                                            <p:txEl>
                                              <p:pRg st="1" end="1"/>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22">
                                            <p:txEl>
                                              <p:pRg st="1" end="1"/>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22">
                                            <p:txEl>
                                              <p:pRg st="1" end="1"/>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22">
                                            <p:txEl>
                                              <p:pRg st="1" end="1"/>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22">
                                            <p:txEl>
                                              <p:pRg st="1" end="1"/>
                                            </p:txEl>
                                          </p:spTgt>
                                        </p:tgtEl>
                                      </p:cBhvr>
                                      <p:to x="100000" y="60000"/>
                                    </p:animScale>
                                    <p:animScale>
                                      <p:cBhvr>
                                        <p:cTn id="86" dur="166" decel="50000">
                                          <p:stCondLst>
                                            <p:cond delay="676"/>
                                          </p:stCondLst>
                                        </p:cTn>
                                        <p:tgtEl>
                                          <p:spTgt spid="22">
                                            <p:txEl>
                                              <p:pRg st="1" end="1"/>
                                            </p:txEl>
                                          </p:spTgt>
                                        </p:tgtEl>
                                      </p:cBhvr>
                                      <p:to x="100000" y="100000"/>
                                    </p:animScale>
                                    <p:animScale>
                                      <p:cBhvr>
                                        <p:cTn id="87" dur="26">
                                          <p:stCondLst>
                                            <p:cond delay="1312"/>
                                          </p:stCondLst>
                                        </p:cTn>
                                        <p:tgtEl>
                                          <p:spTgt spid="22">
                                            <p:txEl>
                                              <p:pRg st="1" end="1"/>
                                            </p:txEl>
                                          </p:spTgt>
                                        </p:tgtEl>
                                      </p:cBhvr>
                                      <p:to x="100000" y="80000"/>
                                    </p:animScale>
                                    <p:animScale>
                                      <p:cBhvr>
                                        <p:cTn id="88" dur="166" decel="50000">
                                          <p:stCondLst>
                                            <p:cond delay="1338"/>
                                          </p:stCondLst>
                                        </p:cTn>
                                        <p:tgtEl>
                                          <p:spTgt spid="22">
                                            <p:txEl>
                                              <p:pRg st="1" end="1"/>
                                            </p:txEl>
                                          </p:spTgt>
                                        </p:tgtEl>
                                      </p:cBhvr>
                                      <p:to x="100000" y="100000"/>
                                    </p:animScale>
                                    <p:animScale>
                                      <p:cBhvr>
                                        <p:cTn id="89" dur="26">
                                          <p:stCondLst>
                                            <p:cond delay="1642"/>
                                          </p:stCondLst>
                                        </p:cTn>
                                        <p:tgtEl>
                                          <p:spTgt spid="22">
                                            <p:txEl>
                                              <p:pRg st="1" end="1"/>
                                            </p:txEl>
                                          </p:spTgt>
                                        </p:tgtEl>
                                      </p:cBhvr>
                                      <p:to x="100000" y="90000"/>
                                    </p:animScale>
                                    <p:animScale>
                                      <p:cBhvr>
                                        <p:cTn id="90" dur="166" decel="50000">
                                          <p:stCondLst>
                                            <p:cond delay="1668"/>
                                          </p:stCondLst>
                                        </p:cTn>
                                        <p:tgtEl>
                                          <p:spTgt spid="22">
                                            <p:txEl>
                                              <p:pRg st="1" end="1"/>
                                            </p:txEl>
                                          </p:spTgt>
                                        </p:tgtEl>
                                      </p:cBhvr>
                                      <p:to x="100000" y="100000"/>
                                    </p:animScale>
                                    <p:animScale>
                                      <p:cBhvr>
                                        <p:cTn id="91" dur="26">
                                          <p:stCondLst>
                                            <p:cond delay="1808"/>
                                          </p:stCondLst>
                                        </p:cTn>
                                        <p:tgtEl>
                                          <p:spTgt spid="22">
                                            <p:txEl>
                                              <p:pRg st="1" end="1"/>
                                            </p:txEl>
                                          </p:spTgt>
                                        </p:tgtEl>
                                      </p:cBhvr>
                                      <p:to x="100000" y="95000"/>
                                    </p:animScale>
                                    <p:animScale>
                                      <p:cBhvr>
                                        <p:cTn id="92" dur="166" decel="50000">
                                          <p:stCondLst>
                                            <p:cond delay="1834"/>
                                          </p:stCondLst>
                                        </p:cTn>
                                        <p:tgtEl>
                                          <p:spTgt spid="22">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6" grpId="0" animBg="1"/>
      <p:bldP spid="17" grpId="0" animBg="1"/>
      <p:bldP spid="18" grpId="0" animBg="1"/>
      <p:bldP spid="19" grpId="0" animBg="1"/>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0" y="3541690"/>
            <a:ext cx="12192000" cy="3316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640785" y="1184855"/>
            <a:ext cx="154500" cy="328493"/>
          </a:xfrm>
          <a:prstGeom prst="rect">
            <a:avLst/>
          </a:prstGeom>
          <a:noFill/>
        </p:spPr>
        <p:txBody>
          <a:bodyPr wrap="none" rtlCol="0">
            <a:spAutoFit/>
          </a:bodyPr>
          <a:lstStyle/>
          <a:p>
            <a:endParaRPr lang="zh-CN" altLang="en-US" b="1"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4530514" y="1184855"/>
            <a:ext cx="1354737" cy="1932742"/>
          </a:xfrm>
          <a:prstGeom prst="rect">
            <a:avLst/>
          </a:prstGeom>
          <a:solidFill>
            <a:srgbClr val="0070C0"/>
          </a:solidFill>
        </p:spPr>
      </p:pic>
      <p:sp>
        <p:nvSpPr>
          <p:cNvPr id="3" name="Freeform 59"/>
          <p:cNvSpPr>
            <a:spLocks noEditPoints="1" noChangeArrowheads="1"/>
          </p:cNvSpPr>
          <p:nvPr/>
        </p:nvSpPr>
        <p:spPr bwMode="auto">
          <a:xfrm>
            <a:off x="4585269" y="1279483"/>
            <a:ext cx="379541"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4" name="Freeform 59"/>
          <p:cNvSpPr>
            <a:spLocks noEditPoints="1" noChangeArrowheads="1"/>
          </p:cNvSpPr>
          <p:nvPr/>
        </p:nvSpPr>
        <p:spPr bwMode="auto">
          <a:xfrm>
            <a:off x="5390969" y="1279483"/>
            <a:ext cx="379541"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5" name="Freeform 59"/>
          <p:cNvSpPr>
            <a:spLocks noEditPoints="1" noChangeArrowheads="1"/>
          </p:cNvSpPr>
          <p:nvPr/>
        </p:nvSpPr>
        <p:spPr bwMode="auto">
          <a:xfrm>
            <a:off x="4585269" y="2162031"/>
            <a:ext cx="379541"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6" name="Freeform 59"/>
          <p:cNvSpPr>
            <a:spLocks noEditPoints="1" noChangeArrowheads="1"/>
          </p:cNvSpPr>
          <p:nvPr/>
        </p:nvSpPr>
        <p:spPr bwMode="auto">
          <a:xfrm>
            <a:off x="5409419" y="2182904"/>
            <a:ext cx="379541"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pic>
        <p:nvPicPr>
          <p:cNvPr id="7" name="Picture 64" descr="SQ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9522" y="1506647"/>
            <a:ext cx="242291" cy="30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椭圆 7"/>
          <p:cNvSpPr/>
          <p:nvPr/>
        </p:nvSpPr>
        <p:spPr>
          <a:xfrm>
            <a:off x="4478600" y="3132042"/>
            <a:ext cx="1458562" cy="1820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Picture 61" descr="envelo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65245" y="1574753"/>
            <a:ext cx="230989" cy="148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8" descr="fil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93507" y="2414257"/>
            <a:ext cx="163064" cy="207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6" descr="web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65245" y="2435614"/>
            <a:ext cx="292966" cy="1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p:cNvPicPr>
            <a:picLocks noChangeAspect="1"/>
          </p:cNvPicPr>
          <p:nvPr/>
        </p:nvPicPr>
        <p:blipFill>
          <a:blip r:embed="rId2"/>
          <a:stretch>
            <a:fillRect/>
          </a:stretch>
        </p:blipFill>
        <p:spPr>
          <a:xfrm>
            <a:off x="8520818" y="1156625"/>
            <a:ext cx="1354737" cy="1932742"/>
          </a:xfrm>
          <a:prstGeom prst="rect">
            <a:avLst/>
          </a:prstGeom>
          <a:solidFill>
            <a:srgbClr val="0070C0"/>
          </a:solidFill>
        </p:spPr>
      </p:pic>
      <p:sp>
        <p:nvSpPr>
          <p:cNvPr id="17" name="Freeform 59"/>
          <p:cNvSpPr>
            <a:spLocks noEditPoints="1" noChangeArrowheads="1"/>
          </p:cNvSpPr>
          <p:nvPr/>
        </p:nvSpPr>
        <p:spPr bwMode="auto">
          <a:xfrm>
            <a:off x="8575573" y="1251253"/>
            <a:ext cx="379541"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18" name="Freeform 59"/>
          <p:cNvSpPr>
            <a:spLocks noEditPoints="1" noChangeArrowheads="1"/>
          </p:cNvSpPr>
          <p:nvPr/>
        </p:nvSpPr>
        <p:spPr bwMode="auto">
          <a:xfrm>
            <a:off x="9381273" y="1251253"/>
            <a:ext cx="379541"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19" name="Freeform 59"/>
          <p:cNvSpPr>
            <a:spLocks noEditPoints="1" noChangeArrowheads="1"/>
          </p:cNvSpPr>
          <p:nvPr/>
        </p:nvSpPr>
        <p:spPr bwMode="auto">
          <a:xfrm>
            <a:off x="8575573" y="2133801"/>
            <a:ext cx="379541"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20" name="Freeform 59"/>
          <p:cNvSpPr>
            <a:spLocks noEditPoints="1" noChangeArrowheads="1"/>
          </p:cNvSpPr>
          <p:nvPr/>
        </p:nvSpPr>
        <p:spPr bwMode="auto">
          <a:xfrm>
            <a:off x="9399723" y="2154674"/>
            <a:ext cx="379541"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pic>
        <p:nvPicPr>
          <p:cNvPr id="21" name="Picture 64" descr="SQ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69826" y="1478417"/>
            <a:ext cx="242291" cy="30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椭圆 21"/>
          <p:cNvSpPr/>
          <p:nvPr/>
        </p:nvSpPr>
        <p:spPr>
          <a:xfrm>
            <a:off x="8468904" y="3103812"/>
            <a:ext cx="1458562" cy="1820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Picture 61" descr="envelo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55549" y="1546523"/>
            <a:ext cx="230989" cy="148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68" descr="fil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83811" y="2386027"/>
            <a:ext cx="163064" cy="207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66" descr="web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55549" y="2407384"/>
            <a:ext cx="292966" cy="1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4800667" y="1546523"/>
            <a:ext cx="3964676" cy="248612"/>
            <a:chOff x="3049139" y="1662433"/>
            <a:chExt cx="3964676" cy="248612"/>
          </a:xfrm>
        </p:grpSpPr>
        <p:sp>
          <p:nvSpPr>
            <p:cNvPr id="30" name="右箭头 29"/>
            <p:cNvSpPr/>
            <p:nvPr/>
          </p:nvSpPr>
          <p:spPr>
            <a:xfrm>
              <a:off x="3049139" y="1662433"/>
              <a:ext cx="3869159" cy="111261"/>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右箭头 30"/>
            <p:cNvSpPr/>
            <p:nvPr/>
          </p:nvSpPr>
          <p:spPr>
            <a:xfrm rot="10800000">
              <a:off x="3105043" y="1838952"/>
              <a:ext cx="3908772" cy="72093"/>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5637356" y="2438254"/>
            <a:ext cx="3964676" cy="248612"/>
            <a:chOff x="3049139" y="1662433"/>
            <a:chExt cx="3964676" cy="248612"/>
          </a:xfrm>
        </p:grpSpPr>
        <p:sp>
          <p:nvSpPr>
            <p:cNvPr id="34" name="右箭头 33"/>
            <p:cNvSpPr/>
            <p:nvPr/>
          </p:nvSpPr>
          <p:spPr>
            <a:xfrm>
              <a:off x="3049139" y="1662433"/>
              <a:ext cx="3869159" cy="111261"/>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右箭头 34"/>
            <p:cNvSpPr/>
            <p:nvPr/>
          </p:nvSpPr>
          <p:spPr>
            <a:xfrm rot="10800000">
              <a:off x="3105043" y="1838952"/>
              <a:ext cx="3908772" cy="72093"/>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6330607" y="1311290"/>
            <a:ext cx="872427" cy="261610"/>
          </a:xfrm>
          <a:prstGeom prst="rect">
            <a:avLst/>
          </a:prstGeom>
          <a:noFill/>
        </p:spPr>
        <p:txBody>
          <a:bodyPr wrap="square" rtlCol="0">
            <a:spAutoFit/>
          </a:bodyPr>
          <a:lstStyle/>
          <a:p>
            <a:r>
              <a:rPr lang="zh-CN" altLang="en-US" sz="1100" b="1" dirty="0">
                <a:solidFill>
                  <a:srgbClr val="FF8A00"/>
                </a:solidFill>
                <a:latin typeface="微软雅黑" panose="020B0503020204020204" pitchFamily="34" charset="-122"/>
                <a:ea typeface="微软雅黑" panose="020B0503020204020204" pitchFamily="34" charset="-122"/>
              </a:rPr>
              <a:t>实时同步</a:t>
            </a:r>
          </a:p>
        </p:txBody>
      </p:sp>
      <p:sp>
        <p:nvSpPr>
          <p:cNvPr id="37" name="文本框 36"/>
          <p:cNvSpPr txBox="1"/>
          <p:nvPr/>
        </p:nvSpPr>
        <p:spPr>
          <a:xfrm>
            <a:off x="6929821" y="2235495"/>
            <a:ext cx="872427" cy="261610"/>
          </a:xfrm>
          <a:prstGeom prst="rect">
            <a:avLst/>
          </a:prstGeom>
          <a:noFill/>
        </p:spPr>
        <p:txBody>
          <a:bodyPr wrap="square" rtlCol="0">
            <a:spAutoFit/>
          </a:bodyPr>
          <a:lstStyle/>
          <a:p>
            <a:r>
              <a:rPr lang="zh-CN" altLang="en-US" sz="1100" b="1" dirty="0">
                <a:solidFill>
                  <a:srgbClr val="FF8A00"/>
                </a:solidFill>
                <a:latin typeface="微软雅黑" panose="020B0503020204020204" pitchFamily="34" charset="-122"/>
                <a:ea typeface="微软雅黑" panose="020B0503020204020204" pitchFamily="34" charset="-122"/>
              </a:rPr>
              <a:t>实时同步</a:t>
            </a:r>
          </a:p>
        </p:txBody>
      </p:sp>
      <p:sp>
        <p:nvSpPr>
          <p:cNvPr id="38" name="文本框 37"/>
          <p:cNvSpPr txBox="1"/>
          <p:nvPr/>
        </p:nvSpPr>
        <p:spPr>
          <a:xfrm>
            <a:off x="6620480" y="1759698"/>
            <a:ext cx="1034652" cy="261610"/>
          </a:xfrm>
          <a:prstGeom prst="rect">
            <a:avLst/>
          </a:prstGeom>
          <a:noFill/>
        </p:spPr>
        <p:txBody>
          <a:bodyPr wrap="square" rtlCol="0">
            <a:spAutoFit/>
          </a:bodyPr>
          <a:lstStyle/>
          <a:p>
            <a:r>
              <a:rPr lang="zh-CN" altLang="en-US" sz="1100" b="1" dirty="0" smtClean="0">
                <a:solidFill>
                  <a:srgbClr val="069396"/>
                </a:solidFill>
                <a:latin typeface="微软雅黑" panose="020B0503020204020204" pitchFamily="34" charset="-122"/>
                <a:ea typeface="微软雅黑" panose="020B0503020204020204" pitchFamily="34" charset="-122"/>
              </a:rPr>
              <a:t>容灾与恢复</a:t>
            </a:r>
            <a:endParaRPr lang="zh-CN" altLang="en-US" sz="1100" b="1" dirty="0">
              <a:solidFill>
                <a:srgbClr val="069396"/>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203034" y="2698254"/>
            <a:ext cx="1034652" cy="261610"/>
          </a:xfrm>
          <a:prstGeom prst="rect">
            <a:avLst/>
          </a:prstGeom>
          <a:noFill/>
        </p:spPr>
        <p:txBody>
          <a:bodyPr wrap="square" rtlCol="0">
            <a:spAutoFit/>
          </a:bodyPr>
          <a:lstStyle/>
          <a:p>
            <a:r>
              <a:rPr lang="zh-CN" altLang="en-US" sz="1100" b="1" dirty="0" smtClean="0">
                <a:solidFill>
                  <a:srgbClr val="069396"/>
                </a:solidFill>
                <a:latin typeface="微软雅黑" panose="020B0503020204020204" pitchFamily="34" charset="-122"/>
                <a:ea typeface="微软雅黑" panose="020B0503020204020204" pitchFamily="34" charset="-122"/>
              </a:rPr>
              <a:t>容灾与恢复</a:t>
            </a:r>
            <a:endParaRPr lang="zh-CN" altLang="en-US" sz="1100" b="1" dirty="0">
              <a:solidFill>
                <a:srgbClr val="069396"/>
              </a:solidFill>
              <a:latin typeface="微软雅黑" panose="020B0503020204020204" pitchFamily="34" charset="-122"/>
              <a:ea typeface="微软雅黑" panose="020B0503020204020204" pitchFamily="34" charset="-122"/>
            </a:endParaRPr>
          </a:p>
        </p:txBody>
      </p:sp>
      <p:grpSp>
        <p:nvGrpSpPr>
          <p:cNvPr id="56" name="组合 55"/>
          <p:cNvGrpSpPr/>
          <p:nvPr/>
        </p:nvGrpSpPr>
        <p:grpSpPr>
          <a:xfrm>
            <a:off x="4049149" y="4020683"/>
            <a:ext cx="2317463" cy="2714965"/>
            <a:chOff x="1536994" y="2689671"/>
            <a:chExt cx="2609269" cy="3157336"/>
          </a:xfrm>
        </p:grpSpPr>
        <p:pic>
          <p:nvPicPr>
            <p:cNvPr id="40" name="图片 39"/>
            <p:cNvPicPr>
              <a:picLocks noChangeAspect="1"/>
            </p:cNvPicPr>
            <p:nvPr/>
          </p:nvPicPr>
          <p:blipFill>
            <a:blip r:embed="rId2"/>
            <a:stretch>
              <a:fillRect/>
            </a:stretch>
          </p:blipFill>
          <p:spPr>
            <a:xfrm>
              <a:off x="1678928" y="2689671"/>
              <a:ext cx="900997" cy="1379689"/>
            </a:xfrm>
            <a:prstGeom prst="rect">
              <a:avLst/>
            </a:prstGeom>
          </p:spPr>
        </p:pic>
        <p:pic>
          <p:nvPicPr>
            <p:cNvPr id="41" name="图片 40"/>
            <p:cNvPicPr>
              <a:picLocks noChangeAspect="1"/>
            </p:cNvPicPr>
            <p:nvPr/>
          </p:nvPicPr>
          <p:blipFill>
            <a:blip r:embed="rId2"/>
            <a:stretch>
              <a:fillRect/>
            </a:stretch>
          </p:blipFill>
          <p:spPr>
            <a:xfrm>
              <a:off x="1678927" y="4338163"/>
              <a:ext cx="900997" cy="1379689"/>
            </a:xfrm>
            <a:prstGeom prst="rect">
              <a:avLst/>
            </a:prstGeom>
          </p:spPr>
        </p:pic>
        <p:pic>
          <p:nvPicPr>
            <p:cNvPr id="42" name="图片 41"/>
            <p:cNvPicPr>
              <a:picLocks noChangeAspect="1"/>
            </p:cNvPicPr>
            <p:nvPr/>
          </p:nvPicPr>
          <p:blipFill>
            <a:blip r:embed="rId2"/>
            <a:stretch>
              <a:fillRect/>
            </a:stretch>
          </p:blipFill>
          <p:spPr>
            <a:xfrm>
              <a:off x="3103339" y="4338163"/>
              <a:ext cx="900997" cy="1379689"/>
            </a:xfrm>
            <a:prstGeom prst="rect">
              <a:avLst/>
            </a:prstGeom>
          </p:spPr>
        </p:pic>
        <p:sp>
          <p:nvSpPr>
            <p:cNvPr id="43" name="椭圆 42"/>
            <p:cNvSpPr/>
            <p:nvPr/>
          </p:nvSpPr>
          <p:spPr>
            <a:xfrm>
              <a:off x="1536995" y="4069360"/>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536994" y="5717852"/>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2961406" y="5717852"/>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Picture 61" descr="envelop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38921" y="3114402"/>
              <a:ext cx="381000"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图片 46"/>
            <p:cNvPicPr>
              <a:picLocks noChangeAspect="1"/>
            </p:cNvPicPr>
            <p:nvPr/>
          </p:nvPicPr>
          <p:blipFill>
            <a:blip r:embed="rId2"/>
            <a:stretch>
              <a:fillRect/>
            </a:stretch>
          </p:blipFill>
          <p:spPr>
            <a:xfrm>
              <a:off x="3103339" y="2689671"/>
              <a:ext cx="900997" cy="1379689"/>
            </a:xfrm>
            <a:prstGeom prst="rect">
              <a:avLst/>
            </a:prstGeom>
          </p:spPr>
        </p:pic>
        <p:sp>
          <p:nvSpPr>
            <p:cNvPr id="48" name="椭圆 47"/>
            <p:cNvSpPr/>
            <p:nvPr/>
          </p:nvSpPr>
          <p:spPr>
            <a:xfrm>
              <a:off x="2961406" y="4069360"/>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Picture 68" descr="fil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946679" y="4595515"/>
              <a:ext cx="36036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64" descr="SQL"/>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79934" y="2948722"/>
              <a:ext cx="3921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66" descr="web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379934" y="4733739"/>
              <a:ext cx="5429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组合 56"/>
          <p:cNvGrpSpPr/>
          <p:nvPr/>
        </p:nvGrpSpPr>
        <p:grpSpPr>
          <a:xfrm>
            <a:off x="8523768" y="4389726"/>
            <a:ext cx="1458562" cy="2129197"/>
            <a:chOff x="1748277" y="1620487"/>
            <a:chExt cx="1265379" cy="2129197"/>
          </a:xfrm>
        </p:grpSpPr>
        <p:pic>
          <p:nvPicPr>
            <p:cNvPr id="58" name="图片 57"/>
            <p:cNvPicPr>
              <a:picLocks noChangeAspect="1"/>
            </p:cNvPicPr>
            <p:nvPr/>
          </p:nvPicPr>
          <p:blipFill>
            <a:blip r:embed="rId2"/>
            <a:stretch>
              <a:fillRect/>
            </a:stretch>
          </p:blipFill>
          <p:spPr>
            <a:xfrm>
              <a:off x="1793315" y="1620487"/>
              <a:ext cx="1175305" cy="1932742"/>
            </a:xfrm>
            <a:prstGeom prst="rect">
              <a:avLst/>
            </a:prstGeom>
            <a:solidFill>
              <a:srgbClr val="0070C0"/>
            </a:solidFill>
          </p:spPr>
        </p:pic>
        <p:sp>
          <p:nvSpPr>
            <p:cNvPr id="59" name="Freeform 59"/>
            <p:cNvSpPr>
              <a:spLocks noEditPoints="1" noChangeArrowheads="1"/>
            </p:cNvSpPr>
            <p:nvPr/>
          </p:nvSpPr>
          <p:spPr bwMode="auto">
            <a:xfrm>
              <a:off x="1840818" y="1715115"/>
              <a:ext cx="329272"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60" name="Freeform 59"/>
            <p:cNvSpPr>
              <a:spLocks noEditPoints="1" noChangeArrowheads="1"/>
            </p:cNvSpPr>
            <p:nvPr/>
          </p:nvSpPr>
          <p:spPr bwMode="auto">
            <a:xfrm>
              <a:off x="2539805" y="1715115"/>
              <a:ext cx="329272"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61" name="Freeform 59"/>
            <p:cNvSpPr>
              <a:spLocks noEditPoints="1" noChangeArrowheads="1"/>
            </p:cNvSpPr>
            <p:nvPr/>
          </p:nvSpPr>
          <p:spPr bwMode="auto">
            <a:xfrm>
              <a:off x="1840818" y="2597663"/>
              <a:ext cx="329272"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sp>
          <p:nvSpPr>
            <p:cNvPr id="62" name="Freeform 59"/>
            <p:cNvSpPr>
              <a:spLocks noEditPoints="1" noChangeArrowheads="1"/>
            </p:cNvSpPr>
            <p:nvPr/>
          </p:nvSpPr>
          <p:spPr bwMode="auto">
            <a:xfrm>
              <a:off x="2555811" y="2618536"/>
              <a:ext cx="329272" cy="670148"/>
            </a:xfrm>
            <a:custGeom>
              <a:avLst/>
              <a:gdLst>
                <a:gd name="T0" fmla="*/ 115 w 1025"/>
                <a:gd name="T1" fmla="*/ 1698 h 1967"/>
                <a:gd name="T2" fmla="*/ 115 w 1025"/>
                <a:gd name="T3" fmla="*/ 1790 h 1967"/>
                <a:gd name="T4" fmla="*/ 909 w 1025"/>
                <a:gd name="T5" fmla="*/ 1790 h 1967"/>
                <a:gd name="T6" fmla="*/ 909 w 1025"/>
                <a:gd name="T7" fmla="*/ 1698 h 1967"/>
                <a:gd name="T8" fmla="*/ 115 w 1025"/>
                <a:gd name="T9" fmla="*/ 1698 h 1967"/>
                <a:gd name="T10" fmla="*/ 115 w 1025"/>
                <a:gd name="T11" fmla="*/ 1548 h 1967"/>
                <a:gd name="T12" fmla="*/ 115 w 1025"/>
                <a:gd name="T13" fmla="*/ 1615 h 1967"/>
                <a:gd name="T14" fmla="*/ 274 w 1025"/>
                <a:gd name="T15" fmla="*/ 1615 h 1967"/>
                <a:gd name="T16" fmla="*/ 274 w 1025"/>
                <a:gd name="T17" fmla="*/ 1548 h 1967"/>
                <a:gd name="T18" fmla="*/ 115 w 1025"/>
                <a:gd name="T19" fmla="*/ 1548 h 1967"/>
                <a:gd name="T20" fmla="*/ 115 w 1025"/>
                <a:gd name="T21" fmla="*/ 1394 h 1967"/>
                <a:gd name="T22" fmla="*/ 115 w 1025"/>
                <a:gd name="T23" fmla="*/ 1465 h 1967"/>
                <a:gd name="T24" fmla="*/ 274 w 1025"/>
                <a:gd name="T25" fmla="*/ 1465 h 1967"/>
                <a:gd name="T26" fmla="*/ 274 w 1025"/>
                <a:gd name="T27" fmla="*/ 1394 h 1967"/>
                <a:gd name="T28" fmla="*/ 115 w 1025"/>
                <a:gd name="T29" fmla="*/ 1394 h 1967"/>
                <a:gd name="T30" fmla="*/ 115 w 1025"/>
                <a:gd name="T31" fmla="*/ 366 h 1967"/>
                <a:gd name="T32" fmla="*/ 115 w 1025"/>
                <a:gd name="T33" fmla="*/ 466 h 1967"/>
                <a:gd name="T34" fmla="*/ 909 w 1025"/>
                <a:gd name="T35" fmla="*/ 466 h 1967"/>
                <a:gd name="T36" fmla="*/ 909 w 1025"/>
                <a:gd name="T37" fmla="*/ 366 h 1967"/>
                <a:gd name="T38" fmla="*/ 115 w 1025"/>
                <a:gd name="T39" fmla="*/ 366 h 1967"/>
                <a:gd name="T40" fmla="*/ 115 w 1025"/>
                <a:gd name="T41" fmla="*/ 201 h 1967"/>
                <a:gd name="T42" fmla="*/ 115 w 1025"/>
                <a:gd name="T43" fmla="*/ 304 h 1967"/>
                <a:gd name="T44" fmla="*/ 909 w 1025"/>
                <a:gd name="T45" fmla="*/ 304 h 1967"/>
                <a:gd name="T46" fmla="*/ 909 w 1025"/>
                <a:gd name="T47" fmla="*/ 201 h 1967"/>
                <a:gd name="T48" fmla="*/ 115 w 1025"/>
                <a:gd name="T49" fmla="*/ 201 h 1967"/>
                <a:gd name="T50" fmla="*/ 135 w 1025"/>
                <a:gd name="T51" fmla="*/ 0 h 1967"/>
                <a:gd name="T52" fmla="*/ 889 w 1025"/>
                <a:gd name="T53" fmla="*/ 0 h 1967"/>
                <a:gd name="T54" fmla="*/ 1025 w 1025"/>
                <a:gd name="T55" fmla="*/ 118 h 1967"/>
                <a:gd name="T56" fmla="*/ 1025 w 1025"/>
                <a:gd name="T57" fmla="*/ 1849 h 1967"/>
                <a:gd name="T58" fmla="*/ 889 w 1025"/>
                <a:gd name="T59" fmla="*/ 1967 h 1967"/>
                <a:gd name="T60" fmla="*/ 135 w 1025"/>
                <a:gd name="T61" fmla="*/ 1967 h 1967"/>
                <a:gd name="T62" fmla="*/ 0 w 1025"/>
                <a:gd name="T63" fmla="*/ 1849 h 1967"/>
                <a:gd name="T64" fmla="*/ 0 w 1025"/>
                <a:gd name="T65" fmla="*/ 118 h 1967"/>
                <a:gd name="T66" fmla="*/ 135 w 1025"/>
                <a:gd name="T67" fmla="*/ 0 h 19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5"/>
                <a:gd name="T103" fmla="*/ 0 h 1967"/>
                <a:gd name="T104" fmla="*/ 1025 w 1025"/>
                <a:gd name="T105" fmla="*/ 1967 h 19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5" h="1967">
                  <a:moveTo>
                    <a:pt x="115" y="1698"/>
                  </a:moveTo>
                  <a:cubicBezTo>
                    <a:pt x="115" y="1766"/>
                    <a:pt x="115" y="1790"/>
                    <a:pt x="115" y="1790"/>
                  </a:cubicBezTo>
                  <a:cubicBezTo>
                    <a:pt x="909" y="1790"/>
                    <a:pt x="909" y="1790"/>
                    <a:pt x="909" y="1790"/>
                  </a:cubicBezTo>
                  <a:cubicBezTo>
                    <a:pt x="909" y="1722"/>
                    <a:pt x="909" y="1698"/>
                    <a:pt x="909" y="1698"/>
                  </a:cubicBezTo>
                  <a:cubicBezTo>
                    <a:pt x="115" y="1698"/>
                    <a:pt x="115" y="1698"/>
                    <a:pt x="115" y="1698"/>
                  </a:cubicBezTo>
                  <a:close/>
                  <a:moveTo>
                    <a:pt x="115" y="1548"/>
                  </a:moveTo>
                  <a:cubicBezTo>
                    <a:pt x="115" y="1615"/>
                    <a:pt x="115" y="1615"/>
                    <a:pt x="115" y="1615"/>
                  </a:cubicBezTo>
                  <a:cubicBezTo>
                    <a:pt x="274" y="1615"/>
                    <a:pt x="274" y="1615"/>
                    <a:pt x="274" y="1615"/>
                  </a:cubicBezTo>
                  <a:cubicBezTo>
                    <a:pt x="274" y="1548"/>
                    <a:pt x="274" y="1548"/>
                    <a:pt x="274" y="1548"/>
                  </a:cubicBezTo>
                  <a:cubicBezTo>
                    <a:pt x="115" y="1548"/>
                    <a:pt x="115" y="1548"/>
                    <a:pt x="115" y="1548"/>
                  </a:cubicBezTo>
                  <a:close/>
                  <a:moveTo>
                    <a:pt x="115" y="1394"/>
                  </a:moveTo>
                  <a:cubicBezTo>
                    <a:pt x="115" y="1465"/>
                    <a:pt x="115" y="1465"/>
                    <a:pt x="115" y="1465"/>
                  </a:cubicBezTo>
                  <a:cubicBezTo>
                    <a:pt x="274" y="1465"/>
                    <a:pt x="274" y="1465"/>
                    <a:pt x="274" y="1465"/>
                  </a:cubicBezTo>
                  <a:cubicBezTo>
                    <a:pt x="274" y="1394"/>
                    <a:pt x="274" y="1394"/>
                    <a:pt x="274" y="1394"/>
                  </a:cubicBezTo>
                  <a:cubicBezTo>
                    <a:pt x="115" y="1394"/>
                    <a:pt x="115" y="1394"/>
                    <a:pt x="115" y="1394"/>
                  </a:cubicBezTo>
                  <a:close/>
                  <a:moveTo>
                    <a:pt x="115" y="366"/>
                  </a:moveTo>
                  <a:cubicBezTo>
                    <a:pt x="115" y="466"/>
                    <a:pt x="115" y="466"/>
                    <a:pt x="115" y="466"/>
                  </a:cubicBezTo>
                  <a:cubicBezTo>
                    <a:pt x="909" y="466"/>
                    <a:pt x="909" y="466"/>
                    <a:pt x="909" y="466"/>
                  </a:cubicBezTo>
                  <a:cubicBezTo>
                    <a:pt x="909" y="366"/>
                    <a:pt x="909" y="366"/>
                    <a:pt x="909" y="366"/>
                  </a:cubicBezTo>
                  <a:cubicBezTo>
                    <a:pt x="115" y="366"/>
                    <a:pt x="115" y="366"/>
                    <a:pt x="115" y="366"/>
                  </a:cubicBezTo>
                  <a:close/>
                  <a:moveTo>
                    <a:pt x="115" y="201"/>
                  </a:moveTo>
                  <a:cubicBezTo>
                    <a:pt x="115" y="304"/>
                    <a:pt x="115" y="304"/>
                    <a:pt x="115" y="304"/>
                  </a:cubicBezTo>
                  <a:cubicBezTo>
                    <a:pt x="909" y="304"/>
                    <a:pt x="909" y="304"/>
                    <a:pt x="909" y="304"/>
                  </a:cubicBezTo>
                  <a:cubicBezTo>
                    <a:pt x="909" y="201"/>
                    <a:pt x="909" y="201"/>
                    <a:pt x="909" y="201"/>
                  </a:cubicBezTo>
                  <a:cubicBezTo>
                    <a:pt x="115" y="201"/>
                    <a:pt x="115" y="201"/>
                    <a:pt x="115" y="201"/>
                  </a:cubicBezTo>
                  <a:close/>
                  <a:moveTo>
                    <a:pt x="135" y="0"/>
                  </a:moveTo>
                  <a:cubicBezTo>
                    <a:pt x="889" y="0"/>
                    <a:pt x="889" y="0"/>
                    <a:pt x="889" y="0"/>
                  </a:cubicBezTo>
                  <a:cubicBezTo>
                    <a:pt x="963" y="0"/>
                    <a:pt x="1025" y="53"/>
                    <a:pt x="1025" y="118"/>
                  </a:cubicBezTo>
                  <a:cubicBezTo>
                    <a:pt x="1025" y="1849"/>
                    <a:pt x="1025" y="1849"/>
                    <a:pt x="1025" y="1849"/>
                  </a:cubicBezTo>
                  <a:cubicBezTo>
                    <a:pt x="1025" y="1914"/>
                    <a:pt x="963" y="1967"/>
                    <a:pt x="889" y="1967"/>
                  </a:cubicBezTo>
                  <a:cubicBezTo>
                    <a:pt x="135" y="1967"/>
                    <a:pt x="135" y="1967"/>
                    <a:pt x="135" y="1967"/>
                  </a:cubicBezTo>
                  <a:cubicBezTo>
                    <a:pt x="62" y="1967"/>
                    <a:pt x="0" y="1914"/>
                    <a:pt x="0" y="1849"/>
                  </a:cubicBezTo>
                  <a:cubicBezTo>
                    <a:pt x="0" y="118"/>
                    <a:pt x="0" y="118"/>
                    <a:pt x="0" y="118"/>
                  </a:cubicBezTo>
                  <a:cubicBezTo>
                    <a:pt x="0" y="53"/>
                    <a:pt x="62" y="0"/>
                    <a:pt x="135" y="0"/>
                  </a:cubicBezTo>
                  <a:close/>
                </a:path>
              </a:pathLst>
            </a:custGeom>
            <a:solidFill>
              <a:srgbClr val="0070C0"/>
            </a:solidFill>
            <a:ln w="15875" cap="flat" cmpd="sng">
              <a:solidFill>
                <a:srgbClr val="FFFFFF"/>
              </a:solidFill>
              <a:miter lim="800000"/>
              <a:headEnd/>
              <a:tailEnd/>
            </a:ln>
            <a:effectLst/>
          </p:spPr>
          <p:txBody>
            <a:bodyPr lIns="91427" tIns="45713" rIns="91427" bIns="45713"/>
            <a:lstStyle/>
            <a:p>
              <a:endParaRPr lang="zh-CN" altLang="zh-CN" sz="1800" b="0">
                <a:solidFill>
                  <a:srgbClr val="FFFFFF"/>
                </a:solidFill>
                <a:latin typeface="Segoe UI" panose="020B0502040204020203" pitchFamily="34" charset="0"/>
                <a:cs typeface="Segoe UI" panose="020B0502040204020203" pitchFamily="34" charset="0"/>
                <a:sym typeface="Segoe UI" panose="020B0502040204020203" pitchFamily="34" charset="0"/>
              </a:endParaRPr>
            </a:p>
          </p:txBody>
        </p:sp>
        <p:pic>
          <p:nvPicPr>
            <p:cNvPr id="63" name="Picture 64" descr="SQ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2587" y="1942279"/>
              <a:ext cx="210200" cy="30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椭圆 63"/>
            <p:cNvSpPr/>
            <p:nvPr/>
          </p:nvSpPr>
          <p:spPr>
            <a:xfrm>
              <a:off x="1748277" y="3567674"/>
              <a:ext cx="1265379" cy="182010"/>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5" name="Picture 61" descr="envelo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04243" y="2010385"/>
              <a:ext cx="200395" cy="148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8" descr="fil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34720" y="2849889"/>
              <a:ext cx="141467" cy="207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66" descr="web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04243" y="2871246"/>
              <a:ext cx="254163" cy="1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8" name="组合 67"/>
          <p:cNvGrpSpPr/>
          <p:nvPr/>
        </p:nvGrpSpPr>
        <p:grpSpPr>
          <a:xfrm>
            <a:off x="6454091" y="5013792"/>
            <a:ext cx="1965062" cy="586246"/>
            <a:chOff x="3049139" y="1662433"/>
            <a:chExt cx="3964674" cy="248612"/>
          </a:xfrm>
        </p:grpSpPr>
        <p:sp>
          <p:nvSpPr>
            <p:cNvPr id="69" name="右箭头 68"/>
            <p:cNvSpPr/>
            <p:nvPr/>
          </p:nvSpPr>
          <p:spPr>
            <a:xfrm>
              <a:off x="3049139" y="1662433"/>
              <a:ext cx="3869159" cy="111261"/>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右箭头 69"/>
            <p:cNvSpPr/>
            <p:nvPr/>
          </p:nvSpPr>
          <p:spPr>
            <a:xfrm rot="10800000">
              <a:off x="3105040" y="1791492"/>
              <a:ext cx="3908773" cy="119553"/>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文本框 70"/>
          <p:cNvSpPr txBox="1"/>
          <p:nvPr/>
        </p:nvSpPr>
        <p:spPr>
          <a:xfrm>
            <a:off x="7053962" y="4779624"/>
            <a:ext cx="1095561" cy="307777"/>
          </a:xfrm>
          <a:prstGeom prst="rect">
            <a:avLst/>
          </a:prstGeom>
          <a:noFill/>
        </p:spPr>
        <p:txBody>
          <a:bodyPr wrap="square" rtlCol="0">
            <a:spAutoFit/>
          </a:bodyPr>
          <a:lstStyle/>
          <a:p>
            <a:r>
              <a:rPr lang="zh-CN" altLang="en-US" sz="1400" b="1" dirty="0">
                <a:solidFill>
                  <a:srgbClr val="FF8A00"/>
                </a:solidFill>
                <a:latin typeface="微软雅黑" panose="020B0503020204020204" pitchFamily="34" charset="-122"/>
                <a:ea typeface="微软雅黑" panose="020B0503020204020204" pitchFamily="34" charset="-122"/>
              </a:rPr>
              <a:t>实时同步</a:t>
            </a:r>
          </a:p>
        </p:txBody>
      </p:sp>
      <p:sp>
        <p:nvSpPr>
          <p:cNvPr id="72" name="文本框 71"/>
          <p:cNvSpPr txBox="1"/>
          <p:nvPr/>
        </p:nvSpPr>
        <p:spPr>
          <a:xfrm>
            <a:off x="6942149" y="5595469"/>
            <a:ext cx="1150687" cy="307777"/>
          </a:xfrm>
          <a:prstGeom prst="rect">
            <a:avLst/>
          </a:prstGeom>
          <a:noFill/>
        </p:spPr>
        <p:txBody>
          <a:bodyPr wrap="square" rtlCol="0">
            <a:spAutoFit/>
          </a:bodyPr>
          <a:lstStyle/>
          <a:p>
            <a:r>
              <a:rPr lang="zh-CN" altLang="en-US" sz="1400" b="1" dirty="0" smtClean="0">
                <a:solidFill>
                  <a:srgbClr val="069396"/>
                </a:solidFill>
                <a:latin typeface="微软雅黑" panose="020B0503020204020204" pitchFamily="34" charset="-122"/>
                <a:ea typeface="微软雅黑" panose="020B0503020204020204" pitchFamily="34" charset="-122"/>
              </a:rPr>
              <a:t>容灾与恢复</a:t>
            </a:r>
            <a:endParaRPr lang="zh-CN" altLang="en-US" sz="1400" b="1" dirty="0">
              <a:solidFill>
                <a:srgbClr val="069396"/>
              </a:solidFill>
              <a:latin typeface="微软雅黑" panose="020B0503020204020204" pitchFamily="34" charset="-122"/>
              <a:ea typeface="微软雅黑" panose="020B0503020204020204" pitchFamily="34" charset="-122"/>
            </a:endParaRPr>
          </a:p>
        </p:txBody>
      </p:sp>
      <p:sp>
        <p:nvSpPr>
          <p:cNvPr id="73" name="Title 1"/>
          <p:cNvSpPr txBox="1">
            <a:spLocks/>
          </p:cNvSpPr>
          <p:nvPr/>
        </p:nvSpPr>
        <p:spPr>
          <a:xfrm>
            <a:off x="244433" y="250093"/>
            <a:ext cx="6086174"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虚拟</a:t>
            </a:r>
            <a:r>
              <a:rPr lang="zh-CN" altLang="en-US" sz="3200" b="1" dirty="0">
                <a:solidFill>
                  <a:schemeClr val="bg2">
                    <a:lumMod val="50000"/>
                  </a:schemeClr>
                </a:solidFill>
                <a:latin typeface="微软雅黑" panose="020B0503020204020204" pitchFamily="34" charset="-122"/>
                <a:ea typeface="微软雅黑" panose="020B0503020204020204" pitchFamily="34" charset="-122"/>
              </a:rPr>
              <a:t>环境</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支持</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更</a:t>
            </a:r>
            <a:r>
              <a:rPr lang="zh-CN" altLang="en-US" sz="3200" b="1" dirty="0">
                <a:solidFill>
                  <a:schemeClr val="bg2">
                    <a:lumMod val="50000"/>
                  </a:schemeClr>
                </a:solidFill>
                <a:latin typeface="微软雅黑" panose="020B0503020204020204" pitchFamily="34" charset="-122"/>
                <a:ea typeface="微软雅黑" panose="020B0503020204020204" pitchFamily="34" charset="-122"/>
              </a:rPr>
              <a:t>低廉的 </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TCO</a:t>
            </a:r>
            <a:endParaRPr lang="en-US" altLang="zh-CN" sz="3200" b="1" dirty="0">
              <a:solidFill>
                <a:schemeClr val="bg2">
                  <a:lumMod val="50000"/>
                </a:schemeClr>
              </a:solidFill>
              <a:latin typeface="微软雅黑" panose="020B0503020204020204" pitchFamily="34" charset="-122"/>
              <a:ea typeface="微软雅黑" panose="020B0503020204020204" pitchFamily="34" charset="-122"/>
            </a:endParaRPr>
          </a:p>
          <a:p>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74" name="Title 1"/>
          <p:cNvSpPr txBox="1">
            <a:spLocks/>
          </p:cNvSpPr>
          <p:nvPr/>
        </p:nvSpPr>
        <p:spPr>
          <a:xfrm>
            <a:off x="1982623" y="1442095"/>
            <a:ext cx="2550017"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b="1" dirty="0" smtClean="0">
                <a:solidFill>
                  <a:srgbClr val="069396"/>
                </a:solidFill>
                <a:latin typeface="微软雅黑" panose="020B0503020204020204" pitchFamily="34" charset="-122"/>
                <a:ea typeface="微软雅黑" panose="020B0503020204020204" pitchFamily="34" charset="-122"/>
              </a:rPr>
              <a:t>完全虚拟化支持</a:t>
            </a:r>
            <a:endParaRPr lang="en-US" sz="2400" b="1" dirty="0">
              <a:solidFill>
                <a:srgbClr val="069396"/>
              </a:solidFill>
              <a:latin typeface="微软雅黑" panose="020B0503020204020204" pitchFamily="34" charset="-122"/>
              <a:ea typeface="微软雅黑" panose="020B0503020204020204" pitchFamily="34" charset="-122"/>
            </a:endParaRPr>
          </a:p>
        </p:txBody>
      </p:sp>
      <p:sp>
        <p:nvSpPr>
          <p:cNvPr id="75" name="Title 1"/>
          <p:cNvSpPr txBox="1">
            <a:spLocks/>
          </p:cNvSpPr>
          <p:nvPr/>
        </p:nvSpPr>
        <p:spPr>
          <a:xfrm>
            <a:off x="1724372" y="4173250"/>
            <a:ext cx="2567014"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b="1" dirty="0" smtClean="0">
                <a:solidFill>
                  <a:srgbClr val="069396"/>
                </a:solidFill>
                <a:latin typeface="微软雅黑" panose="020B0503020204020204" pitchFamily="34" charset="-122"/>
                <a:ea typeface="微软雅黑" panose="020B0503020204020204" pitchFamily="34" charset="-122"/>
              </a:rPr>
              <a:t>目标虚拟化支持</a:t>
            </a:r>
            <a:endParaRPr lang="en-US" sz="2400" b="1" dirty="0">
              <a:solidFill>
                <a:srgbClr val="06939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360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ppt_x"/>
                                          </p:val>
                                        </p:tav>
                                        <p:tav tm="100000">
                                          <p:val>
                                            <p:strVal val="#ppt_x"/>
                                          </p:val>
                                        </p:tav>
                                      </p:tavLst>
                                    </p:anim>
                                    <p:anim calcmode="lin" valueType="num">
                                      <p:cBhvr additive="base">
                                        <p:cTn id="8"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ppt_x"/>
                                          </p:val>
                                        </p:tav>
                                        <p:tav tm="100000">
                                          <p:val>
                                            <p:strVal val="#ppt_x"/>
                                          </p:val>
                                        </p:tav>
                                      </p:tavLst>
                                    </p:anim>
                                    <p:anim calcmode="lin" valueType="num">
                                      <p:cBhvr additive="base">
                                        <p:cTn id="32" dur="5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ppt_x"/>
                                          </p:val>
                                        </p:tav>
                                        <p:tav tm="100000">
                                          <p:val>
                                            <p:strVal val="#ppt_x"/>
                                          </p:val>
                                        </p:tav>
                                      </p:tavLst>
                                    </p:anim>
                                    <p:anim calcmode="lin" valueType="num">
                                      <p:cBhvr additive="base">
                                        <p:cTn id="36" dur="500" fill="hold"/>
                                        <p:tgtEl>
                                          <p:spTgt spid="3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ppt_x"/>
                                          </p:val>
                                        </p:tav>
                                        <p:tav tm="100000">
                                          <p:val>
                                            <p:strVal val="#ppt_x"/>
                                          </p:val>
                                        </p:tav>
                                      </p:tavLst>
                                    </p:anim>
                                    <p:anim calcmode="lin" valueType="num">
                                      <p:cBhvr additive="base">
                                        <p:cTn id="4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fill="hold"/>
                                        <p:tgtEl>
                                          <p:spTgt spid="33"/>
                                        </p:tgtEl>
                                        <p:attrNameLst>
                                          <p:attrName>ppt_x</p:attrName>
                                        </p:attrNameLst>
                                      </p:cBhvr>
                                      <p:tavLst>
                                        <p:tav tm="0">
                                          <p:val>
                                            <p:strVal val="#ppt_x"/>
                                          </p:val>
                                        </p:tav>
                                        <p:tav tm="100000">
                                          <p:val>
                                            <p:strVal val="#ppt_x"/>
                                          </p:val>
                                        </p:tav>
                                      </p:tavLst>
                                    </p:anim>
                                    <p:anim calcmode="lin" valueType="num">
                                      <p:cBhvr additive="base">
                                        <p:cTn id="64" dur="500" fill="hold"/>
                                        <p:tgtEl>
                                          <p:spTgt spid="3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500" fill="hold"/>
                                        <p:tgtEl>
                                          <p:spTgt spid="39"/>
                                        </p:tgtEl>
                                        <p:attrNameLst>
                                          <p:attrName>ppt_x</p:attrName>
                                        </p:attrNameLst>
                                      </p:cBhvr>
                                      <p:tavLst>
                                        <p:tav tm="0">
                                          <p:val>
                                            <p:strVal val="#ppt_x"/>
                                          </p:val>
                                        </p:tav>
                                        <p:tav tm="100000">
                                          <p:val>
                                            <p:strVal val="#ppt_x"/>
                                          </p:val>
                                        </p:tav>
                                      </p:tavLst>
                                    </p:anim>
                                    <p:anim calcmode="lin" valueType="num">
                                      <p:cBhvr additive="base">
                                        <p:cTn id="72"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additive="base">
                                        <p:cTn id="77" dur="500" fill="hold"/>
                                        <p:tgtEl>
                                          <p:spTgt spid="5"/>
                                        </p:tgtEl>
                                        <p:attrNameLst>
                                          <p:attrName>ppt_x</p:attrName>
                                        </p:attrNameLst>
                                      </p:cBhvr>
                                      <p:tavLst>
                                        <p:tav tm="0">
                                          <p:val>
                                            <p:strVal val="#ppt_x"/>
                                          </p:val>
                                        </p:tav>
                                        <p:tav tm="100000">
                                          <p:val>
                                            <p:strVal val="#ppt_x"/>
                                          </p:val>
                                        </p:tav>
                                      </p:tavLst>
                                    </p:anim>
                                    <p:anim calcmode="lin" valueType="num">
                                      <p:cBhvr additive="base">
                                        <p:cTn id="78" dur="500" fill="hold"/>
                                        <p:tgtEl>
                                          <p:spTgt spid="5"/>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ppt_x"/>
                                          </p:val>
                                        </p:tav>
                                        <p:tav tm="100000">
                                          <p:val>
                                            <p:strVal val="#ppt_x"/>
                                          </p:val>
                                        </p:tav>
                                      </p:tavLst>
                                    </p:anim>
                                    <p:anim calcmode="lin" valueType="num">
                                      <p:cBhvr additive="base">
                                        <p:cTn id="82" dur="500" fill="hold"/>
                                        <p:tgtEl>
                                          <p:spTgt spid="11"/>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
                                        </p:tgtEl>
                                        <p:attrNameLst>
                                          <p:attrName>style.visibility</p:attrName>
                                        </p:attrNameLst>
                                      </p:cBhvr>
                                      <p:to>
                                        <p:strVal val="visible"/>
                                      </p:to>
                                    </p:set>
                                    <p:anim calcmode="lin" valueType="num">
                                      <p:cBhvr additive="base">
                                        <p:cTn id="85" dur="500" fill="hold"/>
                                        <p:tgtEl>
                                          <p:spTgt spid="4"/>
                                        </p:tgtEl>
                                        <p:attrNameLst>
                                          <p:attrName>ppt_x</p:attrName>
                                        </p:attrNameLst>
                                      </p:cBhvr>
                                      <p:tavLst>
                                        <p:tav tm="0">
                                          <p:val>
                                            <p:strVal val="#ppt_x"/>
                                          </p:val>
                                        </p:tav>
                                        <p:tav tm="100000">
                                          <p:val>
                                            <p:strVal val="#ppt_x"/>
                                          </p:val>
                                        </p:tav>
                                      </p:tavLst>
                                    </p:anim>
                                    <p:anim calcmode="lin" valueType="num">
                                      <p:cBhvr additive="base">
                                        <p:cTn id="86" dur="500" fill="hold"/>
                                        <p:tgtEl>
                                          <p:spTgt spid="4"/>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10"/>
                                        </p:tgtEl>
                                        <p:attrNameLst>
                                          <p:attrName>style.visibility</p:attrName>
                                        </p:attrNameLst>
                                      </p:cBhvr>
                                      <p:to>
                                        <p:strVal val="visible"/>
                                      </p:to>
                                    </p:set>
                                    <p:anim calcmode="lin" valueType="num">
                                      <p:cBhvr additive="base">
                                        <p:cTn id="89" dur="500" fill="hold"/>
                                        <p:tgtEl>
                                          <p:spTgt spid="10"/>
                                        </p:tgtEl>
                                        <p:attrNameLst>
                                          <p:attrName>ppt_x</p:attrName>
                                        </p:attrNameLst>
                                      </p:cBhvr>
                                      <p:tavLst>
                                        <p:tav tm="0">
                                          <p:val>
                                            <p:strVal val="#ppt_x"/>
                                          </p:val>
                                        </p:tav>
                                        <p:tav tm="100000">
                                          <p:val>
                                            <p:strVal val="#ppt_x"/>
                                          </p:val>
                                        </p:tav>
                                      </p:tavLst>
                                    </p:anim>
                                    <p:anim calcmode="lin" valueType="num">
                                      <p:cBhvr additive="base">
                                        <p:cTn id="90" dur="500" fill="hold"/>
                                        <p:tgtEl>
                                          <p:spTgt spid="10"/>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additive="base">
                                        <p:cTn id="93" dur="500" fill="hold"/>
                                        <p:tgtEl>
                                          <p:spTgt spid="18"/>
                                        </p:tgtEl>
                                        <p:attrNameLst>
                                          <p:attrName>ppt_x</p:attrName>
                                        </p:attrNameLst>
                                      </p:cBhvr>
                                      <p:tavLst>
                                        <p:tav tm="0">
                                          <p:val>
                                            <p:strVal val="#ppt_x"/>
                                          </p:val>
                                        </p:tav>
                                        <p:tav tm="100000">
                                          <p:val>
                                            <p:strVal val="#ppt_x"/>
                                          </p:val>
                                        </p:tav>
                                      </p:tavLst>
                                    </p:anim>
                                    <p:anim calcmode="lin" valueType="num">
                                      <p:cBhvr additive="base">
                                        <p:cTn id="94" dur="500" fill="hold"/>
                                        <p:tgtEl>
                                          <p:spTgt spid="18"/>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 calcmode="lin" valueType="num">
                                      <p:cBhvr additive="base">
                                        <p:cTn id="101" dur="500" fill="hold"/>
                                        <p:tgtEl>
                                          <p:spTgt spid="19"/>
                                        </p:tgtEl>
                                        <p:attrNameLst>
                                          <p:attrName>ppt_x</p:attrName>
                                        </p:attrNameLst>
                                      </p:cBhvr>
                                      <p:tavLst>
                                        <p:tav tm="0">
                                          <p:val>
                                            <p:strVal val="#ppt_x"/>
                                          </p:val>
                                        </p:tav>
                                        <p:tav tm="100000">
                                          <p:val>
                                            <p:strVal val="#ppt_x"/>
                                          </p:val>
                                        </p:tav>
                                      </p:tavLst>
                                    </p:anim>
                                    <p:anim calcmode="lin" valueType="num">
                                      <p:cBhvr additive="base">
                                        <p:cTn id="102" dur="500" fill="hold"/>
                                        <p:tgtEl>
                                          <p:spTgt spid="19"/>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additive="base">
                                        <p:cTn id="105" dur="500" fill="hold"/>
                                        <p:tgtEl>
                                          <p:spTgt spid="24"/>
                                        </p:tgtEl>
                                        <p:attrNameLst>
                                          <p:attrName>ppt_x</p:attrName>
                                        </p:attrNameLst>
                                      </p:cBhvr>
                                      <p:tavLst>
                                        <p:tav tm="0">
                                          <p:val>
                                            <p:strVal val="#ppt_x"/>
                                          </p:val>
                                        </p:tav>
                                        <p:tav tm="100000">
                                          <p:val>
                                            <p:strVal val="#ppt_x"/>
                                          </p:val>
                                        </p:tav>
                                      </p:tavLst>
                                    </p:anim>
                                    <p:anim calcmode="lin" valueType="num">
                                      <p:cBhvr additive="base">
                                        <p:cTn id="10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75"/>
                                        </p:tgtEl>
                                        <p:attrNameLst>
                                          <p:attrName>style.visibility</p:attrName>
                                        </p:attrNameLst>
                                      </p:cBhvr>
                                      <p:to>
                                        <p:strVal val="visible"/>
                                      </p:to>
                                    </p:set>
                                    <p:anim calcmode="lin" valueType="num">
                                      <p:cBhvr additive="base">
                                        <p:cTn id="111" dur="500" fill="hold"/>
                                        <p:tgtEl>
                                          <p:spTgt spid="75"/>
                                        </p:tgtEl>
                                        <p:attrNameLst>
                                          <p:attrName>ppt_x</p:attrName>
                                        </p:attrNameLst>
                                      </p:cBhvr>
                                      <p:tavLst>
                                        <p:tav tm="0">
                                          <p:val>
                                            <p:strVal val="#ppt_x"/>
                                          </p:val>
                                        </p:tav>
                                        <p:tav tm="100000">
                                          <p:val>
                                            <p:strVal val="#ppt_x"/>
                                          </p:val>
                                        </p:tav>
                                      </p:tavLst>
                                    </p:anim>
                                    <p:anim calcmode="lin" valueType="num">
                                      <p:cBhvr additive="base">
                                        <p:cTn id="112"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56"/>
                                        </p:tgtEl>
                                        <p:attrNameLst>
                                          <p:attrName>style.visibility</p:attrName>
                                        </p:attrNameLst>
                                      </p:cBhvr>
                                      <p:to>
                                        <p:strVal val="visible"/>
                                      </p:to>
                                    </p:set>
                                    <p:anim calcmode="lin" valueType="num">
                                      <p:cBhvr additive="base">
                                        <p:cTn id="117" dur="500" fill="hold"/>
                                        <p:tgtEl>
                                          <p:spTgt spid="56"/>
                                        </p:tgtEl>
                                        <p:attrNameLst>
                                          <p:attrName>ppt_x</p:attrName>
                                        </p:attrNameLst>
                                      </p:cBhvr>
                                      <p:tavLst>
                                        <p:tav tm="0">
                                          <p:val>
                                            <p:strVal val="#ppt_x"/>
                                          </p:val>
                                        </p:tav>
                                        <p:tav tm="100000">
                                          <p:val>
                                            <p:strVal val="#ppt_x"/>
                                          </p:val>
                                        </p:tav>
                                      </p:tavLst>
                                    </p:anim>
                                    <p:anim calcmode="lin" valueType="num">
                                      <p:cBhvr additive="base">
                                        <p:cTn id="118"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4" fill="hold" nodeType="clickEffect">
                                  <p:stCondLst>
                                    <p:cond delay="0"/>
                                  </p:stCondLst>
                                  <p:childTnLst>
                                    <p:set>
                                      <p:cBhvr>
                                        <p:cTn id="122" dur="1" fill="hold">
                                          <p:stCondLst>
                                            <p:cond delay="0"/>
                                          </p:stCondLst>
                                        </p:cTn>
                                        <p:tgtEl>
                                          <p:spTgt spid="68"/>
                                        </p:tgtEl>
                                        <p:attrNameLst>
                                          <p:attrName>style.visibility</p:attrName>
                                        </p:attrNameLst>
                                      </p:cBhvr>
                                      <p:to>
                                        <p:strVal val="visible"/>
                                      </p:to>
                                    </p:set>
                                    <p:anim calcmode="lin" valueType="num">
                                      <p:cBhvr additive="base">
                                        <p:cTn id="123" dur="500" fill="hold"/>
                                        <p:tgtEl>
                                          <p:spTgt spid="68"/>
                                        </p:tgtEl>
                                        <p:attrNameLst>
                                          <p:attrName>ppt_x</p:attrName>
                                        </p:attrNameLst>
                                      </p:cBhvr>
                                      <p:tavLst>
                                        <p:tav tm="0">
                                          <p:val>
                                            <p:strVal val="#ppt_x"/>
                                          </p:val>
                                        </p:tav>
                                        <p:tav tm="100000">
                                          <p:val>
                                            <p:strVal val="#ppt_x"/>
                                          </p:val>
                                        </p:tav>
                                      </p:tavLst>
                                    </p:anim>
                                    <p:anim calcmode="lin" valueType="num">
                                      <p:cBhvr additive="base">
                                        <p:cTn id="124" dur="500" fill="hold"/>
                                        <p:tgtEl>
                                          <p:spTgt spid="68"/>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72"/>
                                        </p:tgtEl>
                                        <p:attrNameLst>
                                          <p:attrName>style.visibility</p:attrName>
                                        </p:attrNameLst>
                                      </p:cBhvr>
                                      <p:to>
                                        <p:strVal val="visible"/>
                                      </p:to>
                                    </p:set>
                                    <p:anim calcmode="lin" valueType="num">
                                      <p:cBhvr additive="base">
                                        <p:cTn id="127" dur="500" fill="hold"/>
                                        <p:tgtEl>
                                          <p:spTgt spid="72"/>
                                        </p:tgtEl>
                                        <p:attrNameLst>
                                          <p:attrName>ppt_x</p:attrName>
                                        </p:attrNameLst>
                                      </p:cBhvr>
                                      <p:tavLst>
                                        <p:tav tm="0">
                                          <p:val>
                                            <p:strVal val="#ppt_x"/>
                                          </p:val>
                                        </p:tav>
                                        <p:tav tm="100000">
                                          <p:val>
                                            <p:strVal val="#ppt_x"/>
                                          </p:val>
                                        </p:tav>
                                      </p:tavLst>
                                    </p:anim>
                                    <p:anim calcmode="lin" valueType="num">
                                      <p:cBhvr additive="base">
                                        <p:cTn id="128" dur="500" fill="hold"/>
                                        <p:tgtEl>
                                          <p:spTgt spid="72"/>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71"/>
                                        </p:tgtEl>
                                        <p:attrNameLst>
                                          <p:attrName>style.visibility</p:attrName>
                                        </p:attrNameLst>
                                      </p:cBhvr>
                                      <p:to>
                                        <p:strVal val="visible"/>
                                      </p:to>
                                    </p:set>
                                    <p:anim calcmode="lin" valueType="num">
                                      <p:cBhvr additive="base">
                                        <p:cTn id="131" dur="500" fill="hold"/>
                                        <p:tgtEl>
                                          <p:spTgt spid="71"/>
                                        </p:tgtEl>
                                        <p:attrNameLst>
                                          <p:attrName>ppt_x</p:attrName>
                                        </p:attrNameLst>
                                      </p:cBhvr>
                                      <p:tavLst>
                                        <p:tav tm="0">
                                          <p:val>
                                            <p:strVal val="#ppt_x"/>
                                          </p:val>
                                        </p:tav>
                                        <p:tav tm="100000">
                                          <p:val>
                                            <p:strVal val="#ppt_x"/>
                                          </p:val>
                                        </p:tav>
                                      </p:tavLst>
                                    </p:anim>
                                    <p:anim calcmode="lin" valueType="num">
                                      <p:cBhvr additive="base">
                                        <p:cTn id="132" dur="500" fill="hold"/>
                                        <p:tgtEl>
                                          <p:spTgt spid="71"/>
                                        </p:tgtEl>
                                        <p:attrNameLst>
                                          <p:attrName>ppt_y</p:attrName>
                                        </p:attrNameLst>
                                      </p:cBhvr>
                                      <p:tavLst>
                                        <p:tav tm="0">
                                          <p:val>
                                            <p:strVal val="1+#ppt_h/2"/>
                                          </p:val>
                                        </p:tav>
                                        <p:tav tm="100000">
                                          <p:val>
                                            <p:strVal val="#ppt_y"/>
                                          </p:val>
                                        </p:tav>
                                      </p:tavLst>
                                    </p:anim>
                                  </p:childTnLst>
                                </p:cTn>
                              </p:par>
                              <p:par>
                                <p:cTn id="133" presetID="2" presetClass="entr" presetSubtype="4" fill="hold" nodeType="withEffect">
                                  <p:stCondLst>
                                    <p:cond delay="0"/>
                                  </p:stCondLst>
                                  <p:childTnLst>
                                    <p:set>
                                      <p:cBhvr>
                                        <p:cTn id="134" dur="1" fill="hold">
                                          <p:stCondLst>
                                            <p:cond delay="0"/>
                                          </p:stCondLst>
                                        </p:cTn>
                                        <p:tgtEl>
                                          <p:spTgt spid="57"/>
                                        </p:tgtEl>
                                        <p:attrNameLst>
                                          <p:attrName>style.visibility</p:attrName>
                                        </p:attrNameLst>
                                      </p:cBhvr>
                                      <p:to>
                                        <p:strVal val="visible"/>
                                      </p:to>
                                    </p:set>
                                    <p:anim calcmode="lin" valueType="num">
                                      <p:cBhvr additive="base">
                                        <p:cTn id="135" dur="500" fill="hold"/>
                                        <p:tgtEl>
                                          <p:spTgt spid="57"/>
                                        </p:tgtEl>
                                        <p:attrNameLst>
                                          <p:attrName>ppt_x</p:attrName>
                                        </p:attrNameLst>
                                      </p:cBhvr>
                                      <p:tavLst>
                                        <p:tav tm="0">
                                          <p:val>
                                            <p:strVal val="#ppt_x"/>
                                          </p:val>
                                        </p:tav>
                                        <p:tav tm="100000">
                                          <p:val>
                                            <p:strVal val="#ppt_x"/>
                                          </p:val>
                                        </p:tav>
                                      </p:tavLst>
                                    </p:anim>
                                    <p:anim calcmode="lin" valueType="num">
                                      <p:cBhvr additive="base">
                                        <p:cTn id="13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7" grpId="0" animBg="1"/>
      <p:bldP spid="18" grpId="0" animBg="1"/>
      <p:bldP spid="19" grpId="0" animBg="1"/>
      <p:bldP spid="20" grpId="0" animBg="1"/>
      <p:bldP spid="36" grpId="0"/>
      <p:bldP spid="37" grpId="0"/>
      <p:bldP spid="38" grpId="0"/>
      <p:bldP spid="39" grpId="0"/>
      <p:bldP spid="71" grpId="0"/>
      <p:bldP spid="72" grpId="0"/>
      <p:bldP spid="74" grpId="0"/>
      <p:bldP spid="7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674377" y="1453287"/>
            <a:ext cx="900997" cy="1379689"/>
          </a:xfrm>
          <a:prstGeom prst="rect">
            <a:avLst/>
          </a:prstGeom>
        </p:spPr>
      </p:pic>
      <p:pic>
        <p:nvPicPr>
          <p:cNvPr id="4" name="图片 3"/>
          <p:cNvPicPr>
            <a:picLocks noChangeAspect="1"/>
          </p:cNvPicPr>
          <p:nvPr/>
        </p:nvPicPr>
        <p:blipFill>
          <a:blip r:embed="rId2"/>
          <a:stretch>
            <a:fillRect/>
          </a:stretch>
        </p:blipFill>
        <p:spPr>
          <a:xfrm>
            <a:off x="674376" y="3552544"/>
            <a:ext cx="900997" cy="1379689"/>
          </a:xfrm>
          <a:prstGeom prst="rect">
            <a:avLst/>
          </a:prstGeom>
        </p:spPr>
      </p:pic>
      <p:pic>
        <p:nvPicPr>
          <p:cNvPr id="5" name="图片 4"/>
          <p:cNvPicPr>
            <a:picLocks noChangeAspect="1"/>
          </p:cNvPicPr>
          <p:nvPr/>
        </p:nvPicPr>
        <p:blipFill>
          <a:blip r:embed="rId2"/>
          <a:stretch>
            <a:fillRect/>
          </a:stretch>
        </p:blipFill>
        <p:spPr>
          <a:xfrm>
            <a:off x="2098788" y="3552544"/>
            <a:ext cx="900997" cy="1379689"/>
          </a:xfrm>
          <a:prstGeom prst="rect">
            <a:avLst/>
          </a:prstGeom>
        </p:spPr>
      </p:pic>
      <p:sp>
        <p:nvSpPr>
          <p:cNvPr id="6" name="椭圆 5"/>
          <p:cNvSpPr/>
          <p:nvPr/>
        </p:nvSpPr>
        <p:spPr>
          <a:xfrm>
            <a:off x="532444" y="2832976"/>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32443" y="4932233"/>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956855" y="4932233"/>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icture 61" descr="envelo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4370" y="1878018"/>
            <a:ext cx="381000"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p:cNvPicPr>
            <a:picLocks noChangeAspect="1"/>
          </p:cNvPicPr>
          <p:nvPr/>
        </p:nvPicPr>
        <p:blipFill>
          <a:blip r:embed="rId2"/>
          <a:stretch>
            <a:fillRect/>
          </a:stretch>
        </p:blipFill>
        <p:spPr>
          <a:xfrm>
            <a:off x="2098788" y="1453287"/>
            <a:ext cx="900997" cy="1379689"/>
          </a:xfrm>
          <a:prstGeom prst="rect">
            <a:avLst/>
          </a:prstGeom>
        </p:spPr>
      </p:pic>
      <p:sp>
        <p:nvSpPr>
          <p:cNvPr id="11" name="椭圆 10"/>
          <p:cNvSpPr/>
          <p:nvPr/>
        </p:nvSpPr>
        <p:spPr>
          <a:xfrm>
            <a:off x="1956855" y="2832976"/>
            <a:ext cx="1184857" cy="129155"/>
          </a:xfrm>
          <a:prstGeom prst="ellipse">
            <a:avLst/>
          </a:prstGeom>
          <a:solidFill>
            <a:srgbClr val="5B9BD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icture 68" descr="fi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2128" y="3809896"/>
            <a:ext cx="36036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4" descr="SQ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5383" y="1712338"/>
            <a:ext cx="3921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6" descr="web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75383" y="3948120"/>
            <a:ext cx="5429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25"/>
          <p:cNvPicPr>
            <a:picLocks noChangeAspect="1"/>
          </p:cNvPicPr>
          <p:nvPr/>
        </p:nvPicPr>
        <p:blipFill>
          <a:blip r:embed="rId7"/>
          <a:stretch>
            <a:fillRect/>
          </a:stretch>
        </p:blipFill>
        <p:spPr>
          <a:xfrm>
            <a:off x="5190528" y="2208939"/>
            <a:ext cx="2324609" cy="1587891"/>
          </a:xfrm>
          <a:prstGeom prst="rect">
            <a:avLst/>
          </a:prstGeom>
        </p:spPr>
      </p:pic>
      <p:pic>
        <p:nvPicPr>
          <p:cNvPr id="27" name="图片 26"/>
          <p:cNvPicPr>
            <a:picLocks noChangeAspect="1"/>
          </p:cNvPicPr>
          <p:nvPr/>
        </p:nvPicPr>
        <p:blipFill>
          <a:blip r:embed="rId8"/>
          <a:stretch>
            <a:fillRect/>
          </a:stretch>
        </p:blipFill>
        <p:spPr>
          <a:xfrm>
            <a:off x="9867391" y="2168003"/>
            <a:ext cx="2324609" cy="1587891"/>
          </a:xfrm>
          <a:prstGeom prst="rect">
            <a:avLst/>
          </a:prstGeom>
        </p:spPr>
      </p:pic>
      <p:grpSp>
        <p:nvGrpSpPr>
          <p:cNvPr id="32" name="组合 31"/>
          <p:cNvGrpSpPr/>
          <p:nvPr/>
        </p:nvGrpSpPr>
        <p:grpSpPr>
          <a:xfrm>
            <a:off x="3335565" y="2558999"/>
            <a:ext cx="1803105" cy="1083382"/>
            <a:chOff x="3335565" y="3215828"/>
            <a:chExt cx="1803105" cy="1083382"/>
          </a:xfrm>
        </p:grpSpPr>
        <p:sp>
          <p:nvSpPr>
            <p:cNvPr id="21" name="右箭头 20"/>
            <p:cNvSpPr/>
            <p:nvPr/>
          </p:nvSpPr>
          <p:spPr>
            <a:xfrm>
              <a:off x="3335565" y="3489806"/>
              <a:ext cx="1803105" cy="219310"/>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右箭头 22"/>
            <p:cNvSpPr/>
            <p:nvPr/>
          </p:nvSpPr>
          <p:spPr>
            <a:xfrm rot="10800000">
              <a:off x="3348854" y="3770249"/>
              <a:ext cx="1751179" cy="235079"/>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3754573" y="3215828"/>
              <a:ext cx="1005403" cy="338554"/>
            </a:xfrm>
            <a:prstGeom prst="rect">
              <a:avLst/>
            </a:prstGeom>
            <a:noFill/>
          </p:spPr>
          <p:txBody>
            <a:bodyPr wrap="none" rtlCol="0">
              <a:spAutoFit/>
            </a:bodyPr>
            <a:lstStyle/>
            <a:p>
              <a:r>
                <a:rPr lang="zh-CN" altLang="en-US" sz="1600" b="1" dirty="0">
                  <a:solidFill>
                    <a:srgbClr val="FF8A00"/>
                  </a:solidFill>
                  <a:latin typeface="微软雅黑" panose="020B0503020204020204" pitchFamily="34" charset="-122"/>
                  <a:ea typeface="微软雅黑" panose="020B0503020204020204" pitchFamily="34" charset="-122"/>
                </a:rPr>
                <a:t>实时同步</a:t>
              </a:r>
            </a:p>
          </p:txBody>
        </p:sp>
        <p:sp>
          <p:nvSpPr>
            <p:cNvPr id="29" name="文本框 28"/>
            <p:cNvSpPr txBox="1"/>
            <p:nvPr/>
          </p:nvSpPr>
          <p:spPr>
            <a:xfrm>
              <a:off x="3765304" y="3960656"/>
              <a:ext cx="1005403" cy="338554"/>
            </a:xfrm>
            <a:prstGeom prst="rect">
              <a:avLst/>
            </a:prstGeom>
            <a:noFill/>
          </p:spPr>
          <p:txBody>
            <a:bodyPr wrap="none" rtlCol="0">
              <a:spAutoFit/>
            </a:bodyPr>
            <a:lstStyle/>
            <a:p>
              <a:r>
                <a:rPr lang="zh-CN" altLang="en-US" sz="1600" b="1" dirty="0" smtClean="0">
                  <a:solidFill>
                    <a:srgbClr val="069396"/>
                  </a:solidFill>
                  <a:latin typeface="微软雅黑" panose="020B0503020204020204" pitchFamily="34" charset="-122"/>
                  <a:ea typeface="微软雅黑" panose="020B0503020204020204" pitchFamily="34" charset="-122"/>
                </a:rPr>
                <a:t>监控切换</a:t>
              </a:r>
              <a:endParaRPr lang="zh-CN" altLang="en-US" sz="1600" b="1" dirty="0">
                <a:solidFill>
                  <a:srgbClr val="069396"/>
                </a:solidFill>
                <a:latin typeface="微软雅黑" panose="020B0503020204020204" pitchFamily="34" charset="-122"/>
                <a:ea typeface="微软雅黑" panose="020B0503020204020204" pitchFamily="34" charset="-122"/>
              </a:endParaRPr>
            </a:p>
          </p:txBody>
        </p:sp>
      </p:grpSp>
      <p:sp>
        <p:nvSpPr>
          <p:cNvPr id="30" name="文本框 29"/>
          <p:cNvSpPr txBox="1"/>
          <p:nvPr/>
        </p:nvSpPr>
        <p:spPr>
          <a:xfrm>
            <a:off x="5644946" y="3903834"/>
            <a:ext cx="1415772" cy="338554"/>
          </a:xfrm>
          <a:prstGeom prst="rect">
            <a:avLst/>
          </a:prstGeom>
          <a:noFill/>
        </p:spPr>
        <p:txBody>
          <a:bodyPr wrap="none" rtlCol="0">
            <a:spAutoFit/>
          </a:bodyPr>
          <a:lstStyle/>
          <a:p>
            <a:r>
              <a:rPr lang="zh-CN" altLang="en-US" sz="1600" b="1" dirty="0" smtClean="0">
                <a:solidFill>
                  <a:srgbClr val="069396"/>
                </a:solidFill>
                <a:latin typeface="微软雅黑" panose="020B0503020204020204" pitchFamily="34" charset="-122"/>
                <a:ea typeface="微软雅黑" panose="020B0503020204020204" pitchFamily="34" charset="-122"/>
              </a:rPr>
              <a:t>本地容灾机房</a:t>
            </a:r>
            <a:endParaRPr lang="zh-CN" altLang="en-US" sz="1600" b="1" dirty="0">
              <a:solidFill>
                <a:srgbClr val="069396"/>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0321809" y="3809896"/>
            <a:ext cx="1415772" cy="338554"/>
          </a:xfrm>
          <a:prstGeom prst="rect">
            <a:avLst/>
          </a:prstGeom>
          <a:noFill/>
        </p:spPr>
        <p:txBody>
          <a:bodyPr wrap="none" rtlCol="0">
            <a:spAutoFit/>
          </a:bodyPr>
          <a:lstStyle/>
          <a:p>
            <a:r>
              <a:rPr lang="zh-CN" altLang="en-US" sz="1600" b="1" dirty="0" smtClean="0">
                <a:solidFill>
                  <a:srgbClr val="7030A0"/>
                </a:solidFill>
                <a:latin typeface="微软雅黑" panose="020B0503020204020204" pitchFamily="34" charset="-122"/>
                <a:ea typeface="微软雅黑" panose="020B0503020204020204" pitchFamily="34" charset="-122"/>
              </a:rPr>
              <a:t>异地容灾机房</a:t>
            </a:r>
            <a:endParaRPr lang="zh-CN" altLang="en-US" sz="1600" b="1" dirty="0">
              <a:solidFill>
                <a:srgbClr val="7030A0"/>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7790053" y="2647112"/>
            <a:ext cx="1803105" cy="1083382"/>
            <a:chOff x="3335565" y="3215828"/>
            <a:chExt cx="1803105" cy="1083382"/>
          </a:xfrm>
        </p:grpSpPr>
        <p:sp>
          <p:nvSpPr>
            <p:cNvPr id="34" name="右箭头 33"/>
            <p:cNvSpPr/>
            <p:nvPr/>
          </p:nvSpPr>
          <p:spPr>
            <a:xfrm>
              <a:off x="3335565" y="3489806"/>
              <a:ext cx="1803105" cy="219310"/>
            </a:xfrm>
            <a:prstGeom prst="rightArrow">
              <a:avLst/>
            </a:prstGeom>
            <a:solidFill>
              <a:srgbClr val="FF8A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右箭头 34"/>
            <p:cNvSpPr/>
            <p:nvPr/>
          </p:nvSpPr>
          <p:spPr>
            <a:xfrm rot="10800000">
              <a:off x="3348854" y="3770249"/>
              <a:ext cx="1751179" cy="235079"/>
            </a:xfrm>
            <a:prstGeom prst="rightArrow">
              <a:avLst/>
            </a:prstGeom>
            <a:solidFill>
              <a:srgbClr val="0693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3754573" y="3215828"/>
              <a:ext cx="1005403" cy="338554"/>
            </a:xfrm>
            <a:prstGeom prst="rect">
              <a:avLst/>
            </a:prstGeom>
            <a:noFill/>
          </p:spPr>
          <p:txBody>
            <a:bodyPr wrap="none" rtlCol="0">
              <a:spAutoFit/>
            </a:bodyPr>
            <a:lstStyle/>
            <a:p>
              <a:r>
                <a:rPr lang="zh-CN" altLang="en-US" sz="1600" b="1" dirty="0">
                  <a:solidFill>
                    <a:srgbClr val="FF8A00"/>
                  </a:solidFill>
                  <a:latin typeface="微软雅黑" panose="020B0503020204020204" pitchFamily="34" charset="-122"/>
                  <a:ea typeface="微软雅黑" panose="020B0503020204020204" pitchFamily="34" charset="-122"/>
                </a:rPr>
                <a:t>实时同步</a:t>
              </a:r>
            </a:p>
          </p:txBody>
        </p:sp>
        <p:sp>
          <p:nvSpPr>
            <p:cNvPr id="37" name="文本框 36"/>
            <p:cNvSpPr txBox="1"/>
            <p:nvPr/>
          </p:nvSpPr>
          <p:spPr>
            <a:xfrm>
              <a:off x="3765304" y="3960656"/>
              <a:ext cx="1005403" cy="338554"/>
            </a:xfrm>
            <a:prstGeom prst="rect">
              <a:avLst/>
            </a:prstGeom>
            <a:noFill/>
          </p:spPr>
          <p:txBody>
            <a:bodyPr wrap="none" rtlCol="0">
              <a:spAutoFit/>
            </a:bodyPr>
            <a:lstStyle/>
            <a:p>
              <a:r>
                <a:rPr lang="zh-CN" altLang="en-US" sz="1600" b="1" dirty="0" smtClean="0">
                  <a:solidFill>
                    <a:srgbClr val="069396"/>
                  </a:solidFill>
                  <a:latin typeface="微软雅黑" panose="020B0503020204020204" pitchFamily="34" charset="-122"/>
                  <a:ea typeface="微软雅黑" panose="020B0503020204020204" pitchFamily="34" charset="-122"/>
                </a:rPr>
                <a:t>容灾恢复</a:t>
              </a:r>
              <a:endParaRPr lang="zh-CN" altLang="en-US" sz="1600" b="1" dirty="0">
                <a:solidFill>
                  <a:srgbClr val="069396"/>
                </a:solidFill>
                <a:latin typeface="微软雅黑" panose="020B0503020204020204" pitchFamily="34" charset="-122"/>
                <a:ea typeface="微软雅黑" panose="020B0503020204020204" pitchFamily="34" charset="-122"/>
              </a:endParaRPr>
            </a:p>
          </p:txBody>
        </p:sp>
      </p:grpSp>
      <p:pic>
        <p:nvPicPr>
          <p:cNvPr id="38" name="Picture 21" descr="cloud_01"/>
          <p:cNvPicPr>
            <a:picLocks noChangeAspect="1" noChangeArrowheads="1"/>
          </p:cNvPicPr>
          <p:nvPr/>
        </p:nvPicPr>
        <p:blipFill>
          <a:blip r:embed="rId9" cstate="print">
            <a:grayscl/>
          </a:blip>
          <a:srcRect/>
          <a:stretch>
            <a:fillRect/>
          </a:stretch>
        </p:blipFill>
        <p:spPr bwMode="auto">
          <a:xfrm>
            <a:off x="8193547" y="2981509"/>
            <a:ext cx="998727" cy="381915"/>
          </a:xfrm>
          <a:prstGeom prst="rect">
            <a:avLst/>
          </a:prstGeom>
          <a:noFill/>
        </p:spPr>
      </p:pic>
      <p:sp>
        <p:nvSpPr>
          <p:cNvPr id="39" name="文本框 38"/>
          <p:cNvSpPr txBox="1"/>
          <p:nvPr/>
        </p:nvSpPr>
        <p:spPr>
          <a:xfrm>
            <a:off x="8418291" y="3040723"/>
            <a:ext cx="608403" cy="307777"/>
          </a:xfrm>
          <a:prstGeom prst="rect">
            <a:avLst/>
          </a:prstGeom>
          <a:noFill/>
        </p:spPr>
        <p:txBody>
          <a:bodyPr wrap="square" rtlCol="0">
            <a:spAutoFit/>
          </a:bodyPr>
          <a:lstStyle/>
          <a:p>
            <a:r>
              <a:rPr lang="en-US" altLang="zh-CN" sz="1400" dirty="0" smtClean="0">
                <a:solidFill>
                  <a:srgbClr val="00B0F0"/>
                </a:solidFill>
              </a:rPr>
              <a:t>WAN</a:t>
            </a:r>
            <a:endParaRPr lang="zh-CN" altLang="en-US" sz="1400" dirty="0">
              <a:solidFill>
                <a:srgbClr val="00B0F0"/>
              </a:solidFill>
            </a:endParaRPr>
          </a:p>
        </p:txBody>
      </p:sp>
      <p:sp>
        <p:nvSpPr>
          <p:cNvPr id="40" name="文本框 39"/>
          <p:cNvSpPr txBox="1"/>
          <p:nvPr/>
        </p:nvSpPr>
        <p:spPr>
          <a:xfrm>
            <a:off x="4224270" y="1453287"/>
            <a:ext cx="1420676" cy="461665"/>
          </a:xfrm>
          <a:prstGeom prst="rect">
            <a:avLst/>
          </a:prstGeom>
          <a:noFill/>
        </p:spPr>
        <p:txBody>
          <a:bodyPr wrap="square" rtlCol="0">
            <a:spAutoFit/>
          </a:bodyPr>
          <a:lstStyle/>
          <a:p>
            <a:r>
              <a:rPr lang="zh-CN" altLang="en-US" sz="2400" b="1" dirty="0" smtClean="0">
                <a:solidFill>
                  <a:srgbClr val="069396"/>
                </a:solidFill>
                <a:latin typeface="微软雅黑" panose="020B0503020204020204" pitchFamily="34" charset="-122"/>
                <a:ea typeface="微软雅黑" panose="020B0503020204020204" pitchFamily="34" charset="-122"/>
              </a:rPr>
              <a:t>本地容灾</a:t>
            </a:r>
            <a:endParaRPr lang="zh-CN" altLang="en-US" sz="2400" b="1" dirty="0">
              <a:solidFill>
                <a:srgbClr val="069396"/>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8711762" y="1412457"/>
            <a:ext cx="1420676" cy="461665"/>
          </a:xfrm>
          <a:prstGeom prst="rect">
            <a:avLst/>
          </a:prstGeom>
          <a:noFill/>
        </p:spPr>
        <p:txBody>
          <a:bodyPr wrap="square" rtlCol="0">
            <a:spAutoFit/>
          </a:bodyPr>
          <a:lstStyle/>
          <a:p>
            <a:r>
              <a:rPr lang="zh-CN" altLang="en-US" sz="2400" b="1" dirty="0" smtClean="0">
                <a:solidFill>
                  <a:srgbClr val="8E2B9C"/>
                </a:solidFill>
                <a:latin typeface="微软雅黑" panose="020B0503020204020204" pitchFamily="34" charset="-122"/>
                <a:ea typeface="微软雅黑" panose="020B0503020204020204" pitchFamily="34" charset="-122"/>
              </a:rPr>
              <a:t>异地容灾</a:t>
            </a:r>
            <a:endParaRPr lang="zh-CN" altLang="en-US" sz="2400" b="1" dirty="0">
              <a:solidFill>
                <a:srgbClr val="8E2B9C"/>
              </a:solidFill>
              <a:latin typeface="微软雅黑" panose="020B0503020204020204" pitchFamily="34" charset="-122"/>
              <a:ea typeface="微软雅黑" panose="020B0503020204020204" pitchFamily="34" charset="-122"/>
            </a:endParaRPr>
          </a:p>
        </p:txBody>
      </p:sp>
      <p:sp>
        <p:nvSpPr>
          <p:cNvPr id="42" name="Title 1"/>
          <p:cNvSpPr txBox="1">
            <a:spLocks/>
          </p:cNvSpPr>
          <p:nvPr/>
        </p:nvSpPr>
        <p:spPr>
          <a:xfrm>
            <a:off x="244433" y="250093"/>
            <a:ext cx="6086174"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数据级联保护</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2791111" y="5318602"/>
            <a:ext cx="3055897" cy="1200329"/>
          </a:xfrm>
          <a:prstGeom prst="rect">
            <a:avLst/>
          </a:prstGeom>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字节级及多磁盘同时写入技术保障数据最高效率</a:t>
            </a:r>
            <a:r>
              <a:rPr lang="zh-CN" altLang="en-US" b="1" dirty="0" smtClean="0">
                <a:solidFill>
                  <a:srgbClr val="C00000"/>
                </a:solidFill>
                <a:latin typeface="微软雅黑" panose="020B0503020204020204" pitchFamily="34" charset="-122"/>
                <a:ea typeface="微软雅黑" panose="020B0503020204020204" pitchFamily="34" charset="-122"/>
              </a:rPr>
              <a:t>传输，同时支持</a:t>
            </a:r>
            <a:r>
              <a:rPr lang="zh-CN" altLang="en-US" b="1" dirty="0">
                <a:solidFill>
                  <a:srgbClr val="C00000"/>
                </a:solidFill>
                <a:latin typeface="微软雅黑" panose="020B0503020204020204" pitchFamily="34" charset="-122"/>
                <a:ea typeface="微软雅黑" panose="020B0503020204020204" pitchFamily="34" charset="-122"/>
              </a:rPr>
              <a:t>数据传输 </a:t>
            </a:r>
            <a:r>
              <a:rPr lang="en-US" altLang="zh-CN" b="1" dirty="0" smtClean="0">
                <a:solidFill>
                  <a:srgbClr val="C00000"/>
                </a:solidFill>
                <a:latin typeface="微软雅黑" panose="020B0503020204020204" pitchFamily="34" charset="-122"/>
                <a:ea typeface="微软雅黑" panose="020B0503020204020204" pitchFamily="34" charset="-122"/>
              </a:rPr>
              <a:t>AES </a:t>
            </a:r>
            <a:r>
              <a:rPr lang="en-US" altLang="zh-CN" b="1" dirty="0">
                <a:solidFill>
                  <a:srgbClr val="C00000"/>
                </a:solidFill>
                <a:latin typeface="微软雅黑" panose="020B0503020204020204" pitchFamily="34" charset="-122"/>
                <a:ea typeface="微软雅黑" panose="020B0503020204020204" pitchFamily="34" charset="-122"/>
              </a:rPr>
              <a:t>128</a:t>
            </a:r>
            <a:r>
              <a:rPr lang="zh-CN" altLang="en-US" b="1" dirty="0">
                <a:solidFill>
                  <a:srgbClr val="C00000"/>
                </a:solidFill>
                <a:latin typeface="微软雅黑" panose="020B0503020204020204" pitchFamily="34" charset="-122"/>
                <a:ea typeface="微软雅黑" panose="020B0503020204020204" pitchFamily="34" charset="-122"/>
              </a:rPr>
              <a:t>位和</a:t>
            </a:r>
            <a:r>
              <a:rPr lang="en-US" altLang="zh-CN" b="1" dirty="0">
                <a:solidFill>
                  <a:srgbClr val="C00000"/>
                </a:solidFill>
                <a:latin typeface="微软雅黑" panose="020B0503020204020204" pitchFamily="34" charset="-122"/>
                <a:ea typeface="微软雅黑" panose="020B0503020204020204" pitchFamily="34" charset="-122"/>
              </a:rPr>
              <a:t>256</a:t>
            </a:r>
            <a:r>
              <a:rPr lang="zh-CN" altLang="en-US" b="1" dirty="0">
                <a:solidFill>
                  <a:srgbClr val="C00000"/>
                </a:solidFill>
                <a:latin typeface="微软雅黑" panose="020B0503020204020204" pitchFamily="34" charset="-122"/>
                <a:ea typeface="微软雅黑" panose="020B0503020204020204" pitchFamily="34" charset="-122"/>
              </a:rPr>
              <a:t>位加密</a:t>
            </a:r>
          </a:p>
        </p:txBody>
      </p:sp>
      <p:sp>
        <p:nvSpPr>
          <p:cNvPr id="44" name="Right Arrow 11"/>
          <p:cNvSpPr>
            <a:spLocks noChangeArrowheads="1"/>
          </p:cNvSpPr>
          <p:nvPr/>
        </p:nvSpPr>
        <p:spPr bwMode="auto">
          <a:xfrm rot="16200000">
            <a:off x="3890815" y="4123072"/>
            <a:ext cx="1292906" cy="752439"/>
          </a:xfrm>
          <a:prstGeom prst="rightArrow">
            <a:avLst>
              <a:gd name="adj1" fmla="val 50000"/>
              <a:gd name="adj2" fmla="val 49985"/>
            </a:avLst>
          </a:prstGeom>
          <a:gradFill rotWithShape="1">
            <a:gsLst>
              <a:gs pos="0">
                <a:schemeClr val="bg1">
                  <a:gamma/>
                  <a:tint val="0"/>
                  <a:invGamma/>
                  <a:alpha val="0"/>
                </a:schemeClr>
              </a:gs>
              <a:gs pos="100000">
                <a:schemeClr val="bg1">
                  <a:alpha val="50000"/>
                </a:schemeClr>
              </a:gs>
            </a:gsLst>
            <a:lin ang="0" scaled="1"/>
          </a:gradFill>
          <a:ln w="9525" algn="ctr">
            <a:solidFill>
              <a:srgbClr val="D21B00"/>
            </a:solidFill>
            <a:miter lim="800000"/>
            <a:headEnd/>
            <a:tailEnd/>
          </a:ln>
          <a:effectLst>
            <a:innerShdw blurRad="63500" dist="50800" dir="16200000">
              <a:prstClr val="black">
                <a:alpha val="50000"/>
              </a:prstClr>
            </a:innerShdw>
          </a:effectLst>
        </p:spPr>
        <p:txBody>
          <a:bodyPr lIns="146444" tIns="0" rIns="0" bIns="73221" anchor="ctr"/>
          <a:lstStyle/>
          <a:p>
            <a:pPr defTabSz="1097035" fontAlgn="base">
              <a:spcBef>
                <a:spcPct val="0"/>
              </a:spcBef>
              <a:spcAft>
                <a:spcPct val="0"/>
              </a:spcAft>
              <a:defRPr/>
            </a:pPr>
            <a:endParaRPr lang="en-US" sz="1600" b="1">
              <a:solidFill>
                <a:prstClr val="black"/>
              </a:solidFill>
              <a:cs typeface="Segoe UI" pitchFamily="34" charset="0"/>
            </a:endParaRPr>
          </a:p>
        </p:txBody>
      </p:sp>
      <p:sp>
        <p:nvSpPr>
          <p:cNvPr id="47" name="Right Arrow 11"/>
          <p:cNvSpPr>
            <a:spLocks noChangeArrowheads="1"/>
          </p:cNvSpPr>
          <p:nvPr/>
        </p:nvSpPr>
        <p:spPr bwMode="auto">
          <a:xfrm rot="16200000">
            <a:off x="8458783" y="4123072"/>
            <a:ext cx="1292906" cy="752439"/>
          </a:xfrm>
          <a:prstGeom prst="rightArrow">
            <a:avLst>
              <a:gd name="adj1" fmla="val 50000"/>
              <a:gd name="adj2" fmla="val 49985"/>
            </a:avLst>
          </a:prstGeom>
          <a:gradFill rotWithShape="1">
            <a:gsLst>
              <a:gs pos="0">
                <a:schemeClr val="bg1">
                  <a:gamma/>
                  <a:tint val="0"/>
                  <a:invGamma/>
                  <a:alpha val="0"/>
                </a:schemeClr>
              </a:gs>
              <a:gs pos="100000">
                <a:schemeClr val="bg1">
                  <a:alpha val="50000"/>
                </a:schemeClr>
              </a:gs>
            </a:gsLst>
            <a:lin ang="0" scaled="1"/>
          </a:gradFill>
          <a:ln w="9525" algn="ctr">
            <a:solidFill>
              <a:srgbClr val="D21B00"/>
            </a:solidFill>
            <a:miter lim="800000"/>
            <a:headEnd/>
            <a:tailEnd/>
          </a:ln>
          <a:effectLst>
            <a:innerShdw blurRad="63500" dist="50800" dir="16200000">
              <a:prstClr val="black">
                <a:alpha val="50000"/>
              </a:prstClr>
            </a:innerShdw>
          </a:effectLst>
        </p:spPr>
        <p:txBody>
          <a:bodyPr lIns="146444" tIns="0" rIns="0" bIns="73221" anchor="ctr"/>
          <a:lstStyle/>
          <a:p>
            <a:pPr defTabSz="1097035" fontAlgn="base">
              <a:spcBef>
                <a:spcPct val="0"/>
              </a:spcBef>
              <a:spcAft>
                <a:spcPct val="0"/>
              </a:spcAft>
              <a:defRPr/>
            </a:pPr>
            <a:endParaRPr lang="en-US" sz="1600" b="1">
              <a:solidFill>
                <a:prstClr val="black"/>
              </a:solidFill>
              <a:cs typeface="Segoe UI" pitchFamily="34" charset="0"/>
            </a:endParaRPr>
          </a:p>
        </p:txBody>
      </p:sp>
      <p:sp>
        <p:nvSpPr>
          <p:cNvPr id="48" name="矩形 47"/>
          <p:cNvSpPr/>
          <p:nvPr/>
        </p:nvSpPr>
        <p:spPr>
          <a:xfrm>
            <a:off x="6803912" y="5318602"/>
            <a:ext cx="4879755" cy="1477328"/>
          </a:xfrm>
          <a:prstGeom prst="rect">
            <a:avLst/>
          </a:prstGeom>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支持网络自动负载均衡，智能分析网络占用情况，调整软件对网络资源的占用；通过数据压缩技术，实现有限带宽环境下的高速备份，降低了远程异地容灾对带宽的要求，减少网络压力及传输时间。</a:t>
            </a:r>
          </a:p>
        </p:txBody>
      </p:sp>
    </p:spTree>
    <p:extLst>
      <p:ext uri="{BB962C8B-B14F-4D97-AF65-F5344CB8AC3E}">
        <p14:creationId xmlns:p14="http://schemas.microsoft.com/office/powerpoint/2010/main" val="635543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500" fill="hold"/>
                                        <p:tgtEl>
                                          <p:spTgt spid="40"/>
                                        </p:tgtEl>
                                        <p:attrNameLst>
                                          <p:attrName>ppt_x</p:attrName>
                                        </p:attrNameLst>
                                      </p:cBhvr>
                                      <p:tavLst>
                                        <p:tav tm="0">
                                          <p:val>
                                            <p:strVal val="#ppt_x"/>
                                          </p:val>
                                        </p:tav>
                                        <p:tav tm="100000">
                                          <p:val>
                                            <p:strVal val="#ppt_x"/>
                                          </p:val>
                                        </p:tav>
                                      </p:tavLst>
                                    </p:anim>
                                    <p:anim calcmode="lin" valueType="num">
                                      <p:cBhvr additive="base">
                                        <p:cTn id="70"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fill="hold"/>
                                        <p:tgtEl>
                                          <p:spTgt spid="32"/>
                                        </p:tgtEl>
                                        <p:attrNameLst>
                                          <p:attrName>ppt_x</p:attrName>
                                        </p:attrNameLst>
                                      </p:cBhvr>
                                      <p:tavLst>
                                        <p:tav tm="0">
                                          <p:val>
                                            <p:strVal val="#ppt_x"/>
                                          </p:val>
                                        </p:tav>
                                        <p:tav tm="100000">
                                          <p:val>
                                            <p:strVal val="#ppt_x"/>
                                          </p:val>
                                        </p:tav>
                                      </p:tavLst>
                                    </p:anim>
                                    <p:anim calcmode="lin" valueType="num">
                                      <p:cBhvr additive="base">
                                        <p:cTn id="76" dur="500" fill="hold"/>
                                        <p:tgtEl>
                                          <p:spTgt spid="32"/>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fill="hold"/>
                                        <p:tgtEl>
                                          <p:spTgt spid="26"/>
                                        </p:tgtEl>
                                        <p:attrNameLst>
                                          <p:attrName>ppt_x</p:attrName>
                                        </p:attrNameLst>
                                      </p:cBhvr>
                                      <p:tavLst>
                                        <p:tav tm="0">
                                          <p:val>
                                            <p:strVal val="#ppt_x"/>
                                          </p:val>
                                        </p:tav>
                                        <p:tav tm="100000">
                                          <p:val>
                                            <p:strVal val="#ppt_x"/>
                                          </p:val>
                                        </p:tav>
                                      </p:tavLst>
                                    </p:anim>
                                    <p:anim calcmode="lin" valueType="num">
                                      <p:cBhvr additive="base">
                                        <p:cTn id="80" dur="500" fill="hold"/>
                                        <p:tgtEl>
                                          <p:spTgt spid="2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500" fill="hold"/>
                                        <p:tgtEl>
                                          <p:spTgt spid="30"/>
                                        </p:tgtEl>
                                        <p:attrNameLst>
                                          <p:attrName>ppt_x</p:attrName>
                                        </p:attrNameLst>
                                      </p:cBhvr>
                                      <p:tavLst>
                                        <p:tav tm="0">
                                          <p:val>
                                            <p:strVal val="#ppt_x"/>
                                          </p:val>
                                        </p:tav>
                                        <p:tav tm="100000">
                                          <p:val>
                                            <p:strVal val="#ppt_x"/>
                                          </p:val>
                                        </p:tav>
                                      </p:tavLst>
                                    </p:anim>
                                    <p:anim calcmode="lin" valueType="num">
                                      <p:cBhvr additive="base">
                                        <p:cTn id="8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41"/>
                                        </p:tgtEl>
                                        <p:attrNameLst>
                                          <p:attrName>style.visibility</p:attrName>
                                        </p:attrNameLst>
                                      </p:cBhvr>
                                      <p:to>
                                        <p:strVal val="visible"/>
                                      </p:to>
                                    </p:set>
                                    <p:anim calcmode="lin" valueType="num">
                                      <p:cBhvr additive="base">
                                        <p:cTn id="89" dur="500" fill="hold"/>
                                        <p:tgtEl>
                                          <p:spTgt spid="41"/>
                                        </p:tgtEl>
                                        <p:attrNameLst>
                                          <p:attrName>ppt_x</p:attrName>
                                        </p:attrNameLst>
                                      </p:cBhvr>
                                      <p:tavLst>
                                        <p:tav tm="0">
                                          <p:val>
                                            <p:strVal val="#ppt_x"/>
                                          </p:val>
                                        </p:tav>
                                        <p:tav tm="100000">
                                          <p:val>
                                            <p:strVal val="#ppt_x"/>
                                          </p:val>
                                        </p:tav>
                                      </p:tavLst>
                                    </p:anim>
                                    <p:anim calcmode="lin" valueType="num">
                                      <p:cBhvr additive="base">
                                        <p:cTn id="90" dur="500" fill="hold"/>
                                        <p:tgtEl>
                                          <p:spTgt spid="41"/>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33"/>
                                        </p:tgtEl>
                                        <p:attrNameLst>
                                          <p:attrName>style.visibility</p:attrName>
                                        </p:attrNameLst>
                                      </p:cBhvr>
                                      <p:to>
                                        <p:strVal val="visible"/>
                                      </p:to>
                                    </p:set>
                                    <p:anim calcmode="lin" valueType="num">
                                      <p:cBhvr additive="base">
                                        <p:cTn id="93" dur="500" fill="hold"/>
                                        <p:tgtEl>
                                          <p:spTgt spid="33"/>
                                        </p:tgtEl>
                                        <p:attrNameLst>
                                          <p:attrName>ppt_x</p:attrName>
                                        </p:attrNameLst>
                                      </p:cBhvr>
                                      <p:tavLst>
                                        <p:tav tm="0">
                                          <p:val>
                                            <p:strVal val="#ppt_x"/>
                                          </p:val>
                                        </p:tav>
                                        <p:tav tm="100000">
                                          <p:val>
                                            <p:strVal val="#ppt_x"/>
                                          </p:val>
                                        </p:tav>
                                      </p:tavLst>
                                    </p:anim>
                                    <p:anim calcmode="lin" valueType="num">
                                      <p:cBhvr additive="base">
                                        <p:cTn id="94" dur="500" fill="hold"/>
                                        <p:tgtEl>
                                          <p:spTgt spid="33"/>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500" fill="hold"/>
                                        <p:tgtEl>
                                          <p:spTgt spid="27"/>
                                        </p:tgtEl>
                                        <p:attrNameLst>
                                          <p:attrName>ppt_x</p:attrName>
                                        </p:attrNameLst>
                                      </p:cBhvr>
                                      <p:tavLst>
                                        <p:tav tm="0">
                                          <p:val>
                                            <p:strVal val="#ppt_x"/>
                                          </p:val>
                                        </p:tav>
                                        <p:tav tm="100000">
                                          <p:val>
                                            <p:strVal val="#ppt_x"/>
                                          </p:val>
                                        </p:tav>
                                      </p:tavLst>
                                    </p:anim>
                                    <p:anim calcmode="lin" valueType="num">
                                      <p:cBhvr additive="base">
                                        <p:cTn id="98" dur="500" fill="hold"/>
                                        <p:tgtEl>
                                          <p:spTgt spid="27"/>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31"/>
                                        </p:tgtEl>
                                        <p:attrNameLst>
                                          <p:attrName>style.visibility</p:attrName>
                                        </p:attrNameLst>
                                      </p:cBhvr>
                                      <p:to>
                                        <p:strVal val="visible"/>
                                      </p:to>
                                    </p:set>
                                    <p:anim calcmode="lin" valueType="num">
                                      <p:cBhvr additive="base">
                                        <p:cTn id="101" dur="500" fill="hold"/>
                                        <p:tgtEl>
                                          <p:spTgt spid="31"/>
                                        </p:tgtEl>
                                        <p:attrNameLst>
                                          <p:attrName>ppt_x</p:attrName>
                                        </p:attrNameLst>
                                      </p:cBhvr>
                                      <p:tavLst>
                                        <p:tav tm="0">
                                          <p:val>
                                            <p:strVal val="#ppt_x"/>
                                          </p:val>
                                        </p:tav>
                                        <p:tav tm="100000">
                                          <p:val>
                                            <p:strVal val="#ppt_x"/>
                                          </p:val>
                                        </p:tav>
                                      </p:tavLst>
                                    </p:anim>
                                    <p:anim calcmode="lin" valueType="num">
                                      <p:cBhvr additive="base">
                                        <p:cTn id="102" dur="500" fill="hold"/>
                                        <p:tgtEl>
                                          <p:spTgt spid="31"/>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39"/>
                                        </p:tgtEl>
                                        <p:attrNameLst>
                                          <p:attrName>style.visibility</p:attrName>
                                        </p:attrNameLst>
                                      </p:cBhvr>
                                      <p:to>
                                        <p:strVal val="visible"/>
                                      </p:to>
                                    </p:set>
                                    <p:anim calcmode="lin" valueType="num">
                                      <p:cBhvr additive="base">
                                        <p:cTn id="105" dur="500" fill="hold"/>
                                        <p:tgtEl>
                                          <p:spTgt spid="39"/>
                                        </p:tgtEl>
                                        <p:attrNameLst>
                                          <p:attrName>ppt_x</p:attrName>
                                        </p:attrNameLst>
                                      </p:cBhvr>
                                      <p:tavLst>
                                        <p:tav tm="0">
                                          <p:val>
                                            <p:strVal val="#ppt_x"/>
                                          </p:val>
                                        </p:tav>
                                        <p:tav tm="100000">
                                          <p:val>
                                            <p:strVal val="#ppt_x"/>
                                          </p:val>
                                        </p:tav>
                                      </p:tavLst>
                                    </p:anim>
                                    <p:anim calcmode="lin" valueType="num">
                                      <p:cBhvr additive="base">
                                        <p:cTn id="106" dur="500" fill="hold"/>
                                        <p:tgtEl>
                                          <p:spTgt spid="39"/>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38"/>
                                        </p:tgtEl>
                                        <p:attrNameLst>
                                          <p:attrName>style.visibility</p:attrName>
                                        </p:attrNameLst>
                                      </p:cBhvr>
                                      <p:to>
                                        <p:strVal val="visible"/>
                                      </p:to>
                                    </p:set>
                                    <p:anim calcmode="lin" valueType="num">
                                      <p:cBhvr additive="base">
                                        <p:cTn id="109" dur="500" fill="hold"/>
                                        <p:tgtEl>
                                          <p:spTgt spid="38"/>
                                        </p:tgtEl>
                                        <p:attrNameLst>
                                          <p:attrName>ppt_x</p:attrName>
                                        </p:attrNameLst>
                                      </p:cBhvr>
                                      <p:tavLst>
                                        <p:tav tm="0">
                                          <p:val>
                                            <p:strVal val="#ppt_x"/>
                                          </p:val>
                                        </p:tav>
                                        <p:tav tm="100000">
                                          <p:val>
                                            <p:strVal val="#ppt_x"/>
                                          </p:val>
                                        </p:tav>
                                      </p:tavLst>
                                    </p:anim>
                                    <p:anim calcmode="lin" valueType="num">
                                      <p:cBhvr additive="base">
                                        <p:cTn id="11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14" presetClass="entr" presetSubtype="10" fill="hold" grpId="0" nodeType="click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randombar(horizontal)">
                                      <p:cBhvr>
                                        <p:cTn id="115" dur="500"/>
                                        <p:tgtEl>
                                          <p:spTgt spid="44"/>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randombar(horizontal)">
                                      <p:cBhvr>
                                        <p:cTn id="118" dur="500"/>
                                        <p:tgtEl>
                                          <p:spTgt spid="43"/>
                                        </p:tgtEl>
                                      </p:cBhvr>
                                    </p:animEffect>
                                  </p:childTnLst>
                                </p:cTn>
                              </p:par>
                            </p:childTnLst>
                          </p:cTn>
                        </p:par>
                      </p:childTnLst>
                    </p:cTn>
                  </p:par>
                  <p:par>
                    <p:cTn id="119" fill="hold">
                      <p:stCondLst>
                        <p:cond delay="indefinite"/>
                      </p:stCondLst>
                      <p:childTnLst>
                        <p:par>
                          <p:cTn id="120" fill="hold">
                            <p:stCondLst>
                              <p:cond delay="0"/>
                            </p:stCondLst>
                            <p:childTnLst>
                              <p:par>
                                <p:cTn id="121" presetID="14" presetClass="entr" presetSubtype="10" fill="hold" grpId="0" nodeType="clickEffect">
                                  <p:stCondLst>
                                    <p:cond delay="0"/>
                                  </p:stCondLst>
                                  <p:childTnLst>
                                    <p:set>
                                      <p:cBhvr>
                                        <p:cTn id="122" dur="1" fill="hold">
                                          <p:stCondLst>
                                            <p:cond delay="0"/>
                                          </p:stCondLst>
                                        </p:cTn>
                                        <p:tgtEl>
                                          <p:spTgt spid="48"/>
                                        </p:tgtEl>
                                        <p:attrNameLst>
                                          <p:attrName>style.visibility</p:attrName>
                                        </p:attrNameLst>
                                      </p:cBhvr>
                                      <p:to>
                                        <p:strVal val="visible"/>
                                      </p:to>
                                    </p:set>
                                    <p:animEffect transition="in" filter="randombar(horizontal)">
                                      <p:cBhvr>
                                        <p:cTn id="123" dur="500"/>
                                        <p:tgtEl>
                                          <p:spTgt spid="48"/>
                                        </p:tgtEl>
                                      </p:cBhvr>
                                    </p:animEffect>
                                  </p:childTnLst>
                                </p:cTn>
                              </p:par>
                              <p:par>
                                <p:cTn id="124" presetID="14" presetClass="entr" presetSubtype="10" fill="hold" grpId="0" nodeType="with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randombar(horizontal)">
                                      <p:cBhvr>
                                        <p:cTn id="12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30" grpId="0"/>
      <p:bldP spid="31" grpId="0"/>
      <p:bldP spid="39" grpId="0"/>
      <p:bldP spid="40" grpId="0"/>
      <p:bldP spid="41" grpId="0"/>
      <p:bldP spid="43" grpId="0"/>
      <p:bldP spid="44" grpId="0" animBg="1"/>
      <p:bldP spid="47" grpId="0" animBg="1"/>
      <p:bldP spid="4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1F497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8310" y="149409"/>
            <a:ext cx="4383433" cy="888606"/>
          </a:xfrm>
          <a:prstGeom prst="rect">
            <a:avLst/>
          </a:prstGeom>
        </p:spPr>
        <p:txBody>
          <a:bodyPr>
            <a:noAutofit/>
          </a:bodyPr>
          <a:lstStyle/>
          <a:p>
            <a:r>
              <a:rPr lang="zh-CN" altLang="en-US" sz="3200" b="1" dirty="0" smtClean="0">
                <a:latin typeface="微软雅黑" panose="020B0503020204020204" pitchFamily="34" charset="-122"/>
                <a:ea typeface="微软雅黑" panose="020B0503020204020204" pitchFamily="34" charset="-122"/>
              </a:rPr>
              <a:t>瑞信</a:t>
            </a:r>
            <a:r>
              <a:rPr lang="en-US" altLang="zh-CN" sz="3200" b="1" dirty="0" smtClean="0">
                <a:latin typeface="微软雅黑" panose="020B0503020204020204" pitchFamily="34" charset="-122"/>
                <a:ea typeface="微软雅黑" panose="020B0503020204020204" pitchFamily="34" charset="-122"/>
              </a:rPr>
              <a:t>CDP</a:t>
            </a:r>
            <a:r>
              <a:rPr lang="zh-CN" altLang="en-US" sz="3200" b="1" dirty="0" smtClean="0">
                <a:latin typeface="微软雅黑" panose="020B0503020204020204" pitchFamily="34" charset="-122"/>
                <a:ea typeface="微软雅黑" panose="020B0503020204020204" pitchFamily="34" charset="-122"/>
              </a:rPr>
              <a:t>资源监控系统</a:t>
            </a:r>
            <a:endParaRPr lang="en-US" sz="3200" b="1" dirty="0">
              <a:latin typeface="微软雅黑" panose="020B0503020204020204" pitchFamily="34" charset="-122"/>
              <a:ea typeface="微软雅黑" panose="020B0503020204020204" pitchFamily="34" charset="-122"/>
            </a:endParaRPr>
          </a:p>
        </p:txBody>
      </p:sp>
      <p:sp>
        <p:nvSpPr>
          <p:cNvPr id="58" name="Rectangle 57"/>
          <p:cNvSpPr/>
          <p:nvPr/>
        </p:nvSpPr>
        <p:spPr bwMode="auto">
          <a:xfrm>
            <a:off x="6311423" y="2144102"/>
            <a:ext cx="5185405" cy="1266844"/>
          </a:xfrm>
          <a:prstGeom prst="rect">
            <a:avLst/>
          </a:prstGeom>
          <a:solidFill>
            <a:srgbClr val="00B0F0">
              <a:alpha val="75000"/>
            </a:srgb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121901" tIns="60950" rIns="121901" bIns="60950"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1218667">
              <a:defRPr/>
            </a:pPr>
            <a:endParaRPr lang="en-US" sz="3200" kern="0" dirty="0">
              <a:gradFill>
                <a:gsLst>
                  <a:gs pos="0">
                    <a:srgbClr val="000000"/>
                  </a:gs>
                  <a:gs pos="100000">
                    <a:srgbClr val="000000"/>
                  </a:gs>
                </a:gsLst>
                <a:lin ang="5400000" scaled="0"/>
              </a:gradFill>
              <a:latin typeface="Segoe"/>
            </a:endParaRPr>
          </a:p>
        </p:txBody>
      </p:sp>
      <p:sp>
        <p:nvSpPr>
          <p:cNvPr id="59" name="Rectangle 58"/>
          <p:cNvSpPr/>
          <p:nvPr/>
        </p:nvSpPr>
        <p:spPr bwMode="auto">
          <a:xfrm>
            <a:off x="695176" y="2144102"/>
            <a:ext cx="5194672" cy="1266844"/>
          </a:xfrm>
          <a:prstGeom prst="rect">
            <a:avLst/>
          </a:prstGeom>
          <a:solidFill>
            <a:srgbClr val="00B0F0">
              <a:alpha val="75000"/>
            </a:srgb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121901" tIns="60950" rIns="121901" bIns="60950"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1218667">
              <a:defRPr/>
            </a:pPr>
            <a:endParaRPr lang="en-US" sz="3200" kern="0" dirty="0">
              <a:gradFill>
                <a:gsLst>
                  <a:gs pos="0">
                    <a:srgbClr val="000000"/>
                  </a:gs>
                  <a:gs pos="100000">
                    <a:srgbClr val="000000"/>
                  </a:gs>
                </a:gsLst>
                <a:lin ang="5400000" scaled="0"/>
              </a:gradFill>
              <a:latin typeface="Segoe"/>
            </a:endParaRPr>
          </a:p>
        </p:txBody>
      </p:sp>
      <p:sp>
        <p:nvSpPr>
          <p:cNvPr id="60" name="Rectangle 59"/>
          <p:cNvSpPr/>
          <p:nvPr/>
        </p:nvSpPr>
        <p:spPr bwMode="auto">
          <a:xfrm>
            <a:off x="6311423" y="3463541"/>
            <a:ext cx="5185405" cy="1322161"/>
          </a:xfrm>
          <a:prstGeom prst="rect">
            <a:avLst/>
          </a:prstGeom>
          <a:solidFill>
            <a:srgbClr val="00B0F0">
              <a:alpha val="75000"/>
            </a:srgb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121901" tIns="60950" rIns="121901" bIns="60950"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1218667">
              <a:defRPr/>
            </a:pPr>
            <a:endParaRPr lang="en-US" sz="3200" kern="0" dirty="0">
              <a:gradFill>
                <a:gsLst>
                  <a:gs pos="0">
                    <a:srgbClr val="000000"/>
                  </a:gs>
                  <a:gs pos="100000">
                    <a:srgbClr val="000000"/>
                  </a:gs>
                </a:gsLst>
                <a:lin ang="5400000" scaled="0"/>
              </a:gradFill>
              <a:latin typeface="Segoe"/>
            </a:endParaRPr>
          </a:p>
        </p:txBody>
      </p:sp>
      <p:sp>
        <p:nvSpPr>
          <p:cNvPr id="61" name="Rectangle 60"/>
          <p:cNvSpPr/>
          <p:nvPr/>
        </p:nvSpPr>
        <p:spPr bwMode="auto">
          <a:xfrm>
            <a:off x="695176" y="3463539"/>
            <a:ext cx="5194672" cy="1322160"/>
          </a:xfrm>
          <a:prstGeom prst="rect">
            <a:avLst/>
          </a:prstGeom>
          <a:solidFill>
            <a:srgbClr val="00B0F0">
              <a:alpha val="75000"/>
            </a:srgb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121901" tIns="60950" rIns="121901" bIns="60950"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1218667">
              <a:defRPr/>
            </a:pPr>
            <a:endParaRPr lang="en-US" sz="3200" kern="0" dirty="0">
              <a:gradFill>
                <a:gsLst>
                  <a:gs pos="0">
                    <a:srgbClr val="000000"/>
                  </a:gs>
                  <a:gs pos="100000">
                    <a:srgbClr val="000000"/>
                  </a:gs>
                </a:gsLst>
                <a:lin ang="5400000" scaled="0"/>
              </a:gradFill>
              <a:latin typeface="Segoe"/>
            </a:endParaRPr>
          </a:p>
        </p:txBody>
      </p:sp>
      <p:sp>
        <p:nvSpPr>
          <p:cNvPr id="62" name="Pie 61"/>
          <p:cNvSpPr/>
          <p:nvPr/>
        </p:nvSpPr>
        <p:spPr>
          <a:xfrm>
            <a:off x="4457510" y="1787762"/>
            <a:ext cx="1633921" cy="1633921"/>
          </a:xfrm>
          <a:prstGeom prst="pieWedge">
            <a:avLst/>
          </a:prstGeom>
          <a:solidFill>
            <a:srgbClr val="FF8A00"/>
          </a:solidFill>
          <a:ln w="6350">
            <a:solidFill>
              <a:srgbClr val="000000">
                <a:alpha val="31000"/>
              </a:srgbClr>
            </a:solidFill>
            <a:round/>
            <a:headEnd/>
            <a:tailEnd/>
          </a:ln>
        </p:spPr>
        <p:txBody>
          <a:bodyPr lIns="91446" tIns="45724" rIns="91446" bIns="45724"/>
          <a:lstStyle/>
          <a:p>
            <a:pPr defTabSz="914460">
              <a:defRPr/>
            </a:pPr>
            <a:endParaRPr lang="en-US" kern="0">
              <a:solidFill>
                <a:sysClr val="windowText" lastClr="000000"/>
              </a:solidFill>
            </a:endParaRPr>
          </a:p>
        </p:txBody>
      </p:sp>
      <p:sp>
        <p:nvSpPr>
          <p:cNvPr id="63" name="Pie 62"/>
          <p:cNvSpPr/>
          <p:nvPr/>
        </p:nvSpPr>
        <p:spPr>
          <a:xfrm rot="5400000">
            <a:off x="6116105" y="1787761"/>
            <a:ext cx="1633921" cy="1633921"/>
          </a:xfrm>
          <a:prstGeom prst="pieWedge">
            <a:avLst/>
          </a:prstGeom>
          <a:solidFill>
            <a:srgbClr val="FF8A00"/>
          </a:solidFill>
          <a:ln w="6350" cap="flat">
            <a:solidFill>
              <a:srgbClr val="000000">
                <a:alpha val="31000"/>
              </a:srgbClr>
            </a:solidFill>
            <a:prstDash val="solid"/>
            <a:miter lim="800000"/>
            <a:headEnd/>
            <a:tailEnd/>
          </a:ln>
        </p:spPr>
        <p:txBody>
          <a:bodyPr lIns="91446" tIns="45724" rIns="91446" bIns="45724"/>
          <a:lstStyle/>
          <a:p>
            <a:pPr defTabSz="914460">
              <a:defRPr/>
            </a:pPr>
            <a:endParaRPr lang="en-US" kern="0">
              <a:solidFill>
                <a:sysClr val="windowText" lastClr="000000"/>
              </a:solidFill>
            </a:endParaRPr>
          </a:p>
        </p:txBody>
      </p:sp>
      <p:sp>
        <p:nvSpPr>
          <p:cNvPr id="68" name="Pie 67"/>
          <p:cNvSpPr/>
          <p:nvPr/>
        </p:nvSpPr>
        <p:spPr>
          <a:xfrm rot="10800000">
            <a:off x="6116102" y="3450842"/>
            <a:ext cx="1633921" cy="1633921"/>
          </a:xfrm>
          <a:prstGeom prst="pieWedge">
            <a:avLst/>
          </a:prstGeom>
          <a:solidFill>
            <a:srgbClr val="FF8A00"/>
          </a:solidFill>
          <a:ln w="6350" cap="flat">
            <a:solidFill>
              <a:srgbClr val="000000">
                <a:alpha val="31000"/>
              </a:srgbClr>
            </a:solidFill>
            <a:prstDash val="solid"/>
            <a:miter lim="800000"/>
            <a:headEnd/>
            <a:tailEnd/>
          </a:ln>
        </p:spPr>
        <p:txBody>
          <a:bodyPr lIns="91446" tIns="45724" rIns="91446" bIns="45724"/>
          <a:lstStyle/>
          <a:p>
            <a:pPr defTabSz="914460">
              <a:defRPr/>
            </a:pPr>
            <a:endParaRPr lang="en-US" kern="0">
              <a:solidFill>
                <a:sysClr val="windowText" lastClr="000000"/>
              </a:solidFill>
            </a:endParaRPr>
          </a:p>
        </p:txBody>
      </p:sp>
      <p:sp>
        <p:nvSpPr>
          <p:cNvPr id="70" name="Pie 69"/>
          <p:cNvSpPr/>
          <p:nvPr/>
        </p:nvSpPr>
        <p:spPr>
          <a:xfrm rot="16200000">
            <a:off x="4457512" y="3450841"/>
            <a:ext cx="1633921" cy="1633921"/>
          </a:xfrm>
          <a:prstGeom prst="pieWedge">
            <a:avLst/>
          </a:prstGeom>
          <a:solidFill>
            <a:srgbClr val="FF8A00"/>
          </a:solidFill>
          <a:ln w="6350">
            <a:solidFill>
              <a:srgbClr val="000000">
                <a:alpha val="31000"/>
              </a:srgbClr>
            </a:solidFill>
            <a:round/>
            <a:headEnd/>
            <a:tailEnd/>
          </a:ln>
        </p:spPr>
        <p:txBody>
          <a:bodyPr lIns="91446" tIns="45724" rIns="91446" bIns="45724"/>
          <a:lstStyle/>
          <a:p>
            <a:pPr defTabSz="914460">
              <a:defRPr/>
            </a:pPr>
            <a:endParaRPr lang="en-US" kern="0">
              <a:solidFill>
                <a:sysClr val="windowText" lastClr="000000"/>
              </a:solidFill>
            </a:endParaRPr>
          </a:p>
        </p:txBody>
      </p:sp>
      <p:sp>
        <p:nvSpPr>
          <p:cNvPr id="72" name="TextBox 45"/>
          <p:cNvSpPr txBox="1"/>
          <p:nvPr/>
        </p:nvSpPr>
        <p:spPr>
          <a:xfrm>
            <a:off x="4811744" y="2570128"/>
            <a:ext cx="1007949" cy="476501"/>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lnSpc>
                <a:spcPct val="90000"/>
              </a:lnSpc>
            </a:pPr>
            <a:r>
              <a:rPr lang="zh-CN" alt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硬件设备</a:t>
            </a:r>
            <a:endParaRPr lang="en-US" altLang="zh-CN" sz="1500" b="1" dirty="0" smtClean="0">
              <a:solidFill>
                <a:schemeClr val="bg1">
                  <a:lumMod val="85000"/>
                  <a:lumOff val="15000"/>
                </a:schemeClr>
              </a:solidFill>
              <a:latin typeface="微软雅黑" panose="020B0503020204020204" pitchFamily="34" charset="-122"/>
              <a:ea typeface="微软雅黑" panose="020B0503020204020204" pitchFamily="34" charset="-122"/>
            </a:endParaRPr>
          </a:p>
          <a:p>
            <a:pPr algn="r">
              <a:lnSpc>
                <a:spcPct val="90000"/>
              </a:lnSpc>
            </a:pPr>
            <a:r>
              <a:rPr lang="zh-CN" alt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运行情况</a:t>
            </a:r>
            <a:endParaRPr lang="en-US" sz="1500" b="1" dirty="0">
              <a:solidFill>
                <a:schemeClr val="bg1">
                  <a:lumMod val="85000"/>
                  <a:lumOff val="15000"/>
                </a:schemeClr>
              </a:solidFill>
              <a:latin typeface="微软雅黑" panose="020B0503020204020204" pitchFamily="34" charset="-122"/>
              <a:ea typeface="微软雅黑" panose="020B0503020204020204" pitchFamily="34" charset="-122"/>
            </a:endParaRPr>
          </a:p>
        </p:txBody>
      </p:sp>
      <p:sp>
        <p:nvSpPr>
          <p:cNvPr id="74" name="TextBox 46"/>
          <p:cNvSpPr txBox="1"/>
          <p:nvPr/>
        </p:nvSpPr>
        <p:spPr>
          <a:xfrm>
            <a:off x="6402255" y="2583776"/>
            <a:ext cx="1020831" cy="351237"/>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nSpc>
                <a:spcPct val="90000"/>
              </a:lnSpc>
            </a:pPr>
            <a:r>
              <a:rPr lang="zh-CN" alt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操作系统</a:t>
            </a:r>
            <a:endParaRPr lang="en-US" altLang="zh-CN" sz="1500" b="1" dirty="0" smtClean="0">
              <a:solidFill>
                <a:schemeClr val="bg1">
                  <a:lumMod val="85000"/>
                  <a:lumOff val="15000"/>
                </a:schemeClr>
              </a:solidFill>
              <a:latin typeface="微软雅黑" panose="020B0503020204020204" pitchFamily="34" charset="-122"/>
              <a:ea typeface="微软雅黑" panose="020B0503020204020204" pitchFamily="34" charset="-122"/>
            </a:endParaRPr>
          </a:p>
          <a:p>
            <a:pPr>
              <a:lnSpc>
                <a:spcPct val="90000"/>
              </a:lnSpc>
            </a:pPr>
            <a:r>
              <a:rPr lang="zh-CN" alt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运行情况</a:t>
            </a:r>
            <a:endParaRPr lang="en-US" sz="1500" b="1" dirty="0">
              <a:solidFill>
                <a:schemeClr val="bg1">
                  <a:lumMod val="85000"/>
                  <a:lumOff val="15000"/>
                </a:schemeClr>
              </a:solidFill>
              <a:latin typeface="微软雅黑" panose="020B0503020204020204" pitchFamily="34" charset="-122"/>
              <a:ea typeface="微软雅黑" panose="020B0503020204020204" pitchFamily="34" charset="-122"/>
            </a:endParaRPr>
          </a:p>
        </p:txBody>
      </p:sp>
      <p:sp>
        <p:nvSpPr>
          <p:cNvPr id="75" name="TextBox 47"/>
          <p:cNvSpPr txBox="1"/>
          <p:nvPr/>
        </p:nvSpPr>
        <p:spPr>
          <a:xfrm>
            <a:off x="4921694" y="4017552"/>
            <a:ext cx="1020831" cy="351237"/>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lnSpc>
                <a:spcPct val="90000"/>
              </a:lnSpc>
            </a:pPr>
            <a:r>
              <a:rPr lang="zh-CN" alt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业务及应用</a:t>
            </a:r>
            <a:endParaRPr lang="en-US" altLang="zh-CN" sz="1500" b="1" dirty="0" smtClean="0">
              <a:solidFill>
                <a:schemeClr val="bg1">
                  <a:lumMod val="85000"/>
                  <a:lumOff val="15000"/>
                </a:schemeClr>
              </a:solidFill>
              <a:latin typeface="微软雅黑" panose="020B0503020204020204" pitchFamily="34" charset="-122"/>
              <a:ea typeface="微软雅黑" panose="020B0503020204020204" pitchFamily="34" charset="-122"/>
            </a:endParaRPr>
          </a:p>
          <a:p>
            <a:pPr algn="ctr">
              <a:lnSpc>
                <a:spcPct val="90000"/>
              </a:lnSpc>
            </a:pPr>
            <a:r>
              <a:rPr lang="zh-CN" alt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运行情况</a:t>
            </a:r>
            <a:endParaRPr lang="en-US" sz="1500" b="1" dirty="0">
              <a:solidFill>
                <a:schemeClr val="bg1">
                  <a:lumMod val="85000"/>
                  <a:lumOff val="15000"/>
                </a:schemeClr>
              </a:solidFill>
              <a:latin typeface="微软雅黑" panose="020B0503020204020204" pitchFamily="34" charset="-122"/>
              <a:ea typeface="微软雅黑" panose="020B0503020204020204" pitchFamily="34" charset="-122"/>
            </a:endParaRPr>
          </a:p>
        </p:txBody>
      </p:sp>
      <p:sp>
        <p:nvSpPr>
          <p:cNvPr id="76" name="TextBox 48"/>
          <p:cNvSpPr txBox="1"/>
          <p:nvPr/>
        </p:nvSpPr>
        <p:spPr>
          <a:xfrm>
            <a:off x="6307226" y="4000621"/>
            <a:ext cx="1152025" cy="332399"/>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lnSpc>
                <a:spcPct val="90000"/>
              </a:lnSpc>
            </a:pPr>
            <a:r>
              <a:rPr lang="zh-CN" alt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用户行为</a:t>
            </a:r>
            <a:r>
              <a:rPr 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 &amp;</a:t>
            </a:r>
            <a:r>
              <a:rPr lang="zh-CN" alt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网络</a:t>
            </a:r>
            <a:endParaRPr lang="en-US" altLang="zh-CN" sz="1500" b="1" dirty="0" smtClean="0">
              <a:solidFill>
                <a:schemeClr val="bg1">
                  <a:lumMod val="85000"/>
                  <a:lumOff val="15000"/>
                </a:schemeClr>
              </a:solidFill>
              <a:latin typeface="微软雅黑" panose="020B0503020204020204" pitchFamily="34" charset="-122"/>
              <a:ea typeface="微软雅黑" panose="020B0503020204020204" pitchFamily="34" charset="-122"/>
            </a:endParaRPr>
          </a:p>
          <a:p>
            <a:pPr algn="ctr">
              <a:lnSpc>
                <a:spcPct val="90000"/>
              </a:lnSpc>
            </a:pPr>
            <a:r>
              <a:rPr lang="zh-CN" altLang="en-US" sz="1500" b="1" dirty="0" smtClean="0">
                <a:solidFill>
                  <a:schemeClr val="bg1">
                    <a:lumMod val="85000"/>
                    <a:lumOff val="15000"/>
                  </a:schemeClr>
                </a:solidFill>
                <a:latin typeface="微软雅黑" panose="020B0503020204020204" pitchFamily="34" charset="-122"/>
                <a:ea typeface="微软雅黑" panose="020B0503020204020204" pitchFamily="34" charset="-122"/>
              </a:rPr>
              <a:t>运行情况</a:t>
            </a:r>
            <a:endParaRPr lang="en-US" sz="1500" b="1" dirty="0">
              <a:solidFill>
                <a:schemeClr val="bg1">
                  <a:lumMod val="85000"/>
                  <a:lumOff val="15000"/>
                </a:schemeClr>
              </a:solidFill>
              <a:latin typeface="微软雅黑" panose="020B0503020204020204" pitchFamily="34" charset="-122"/>
              <a:ea typeface="微软雅黑" panose="020B0503020204020204" pitchFamily="34" charset="-122"/>
            </a:endParaRPr>
          </a:p>
        </p:txBody>
      </p:sp>
      <p:sp>
        <p:nvSpPr>
          <p:cNvPr id="79" name="Text Box 4"/>
          <p:cNvSpPr txBox="1">
            <a:spLocks noChangeArrowheads="1"/>
          </p:cNvSpPr>
          <p:nvPr/>
        </p:nvSpPr>
        <p:spPr bwMode="auto">
          <a:xfrm>
            <a:off x="898069" y="2198694"/>
            <a:ext cx="3401787" cy="1127775"/>
          </a:xfrm>
          <a:prstGeom prst="rect">
            <a:avLst/>
          </a:prstGeom>
          <a:noFill/>
          <a:ln w="9525" algn="ctr">
            <a:noFill/>
            <a:miter lim="800000"/>
            <a:headEnd/>
            <a:tailEnd/>
          </a:ln>
          <a:effectLst/>
        </p:spPr>
        <p:txBody>
          <a:bodyPr wrap="square" lIns="92076" tIns="46040" rIns="92076" bIns="46040"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服务器及存储设备使用状</a:t>
            </a:r>
            <a:endParaRPr lang="en-US" altLang="zh-CN" b="1" kern="0" dirty="0" smtClean="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资源使用率</a:t>
            </a:r>
            <a:endParaRPr lang="en-US" altLang="zh-CN" b="1" kern="0" dirty="0" smtClean="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设备日志</a:t>
            </a:r>
            <a:endParaRPr lang="en-US" altLang="zh-CN" b="1" kern="0" dirty="0" smtClean="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设备使用寿命</a:t>
            </a:r>
            <a:endParaRPr lang="en-US" b="1" kern="0" dirty="0">
              <a:solidFill>
                <a:srgbClr val="FFFFFF"/>
              </a:solidFill>
              <a:latin typeface="微软雅黑" panose="020B0503020204020204" pitchFamily="34" charset="-122"/>
              <a:ea typeface="微软雅黑" panose="020B0503020204020204" pitchFamily="34" charset="-122"/>
            </a:endParaRPr>
          </a:p>
        </p:txBody>
      </p:sp>
      <p:sp>
        <p:nvSpPr>
          <p:cNvPr id="80" name="Text Box 4"/>
          <p:cNvSpPr txBox="1">
            <a:spLocks noChangeArrowheads="1"/>
          </p:cNvSpPr>
          <p:nvPr/>
        </p:nvSpPr>
        <p:spPr bwMode="auto">
          <a:xfrm>
            <a:off x="8497729" y="2333173"/>
            <a:ext cx="2536859" cy="888699"/>
          </a:xfrm>
          <a:prstGeom prst="rect">
            <a:avLst/>
          </a:prstGeom>
          <a:noFill/>
          <a:ln w="9525" algn="ctr">
            <a:noFill/>
            <a:miter lim="800000"/>
            <a:headEnd/>
            <a:tailEnd/>
          </a:ln>
          <a:effectLst/>
        </p:spPr>
        <p:txBody>
          <a:bodyPr wrap="square" lIns="92076" tIns="46040" rIns="92076" bIns="46040"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操作系统运行日志</a:t>
            </a:r>
            <a:endParaRPr lang="en-US" altLang="zh-CN" b="1" kern="0" dirty="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操作系统热点进程</a:t>
            </a:r>
            <a:endParaRPr lang="en-US" altLang="zh-CN" b="1" kern="0" dirty="0" smtClean="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操作系统用户</a:t>
            </a:r>
            <a:endParaRPr lang="en-US" b="1" kern="0" dirty="0">
              <a:solidFill>
                <a:srgbClr val="FFFFFF"/>
              </a:solidFill>
              <a:latin typeface="微软雅黑" panose="020B0503020204020204" pitchFamily="34" charset="-122"/>
              <a:ea typeface="微软雅黑" panose="020B0503020204020204" pitchFamily="34" charset="-122"/>
            </a:endParaRPr>
          </a:p>
        </p:txBody>
      </p:sp>
      <p:sp>
        <p:nvSpPr>
          <p:cNvPr id="81" name="Text Box 4"/>
          <p:cNvSpPr txBox="1">
            <a:spLocks noChangeArrowheads="1"/>
          </p:cNvSpPr>
          <p:nvPr/>
        </p:nvSpPr>
        <p:spPr bwMode="auto">
          <a:xfrm>
            <a:off x="8516522" y="3576419"/>
            <a:ext cx="2797472" cy="896580"/>
          </a:xfrm>
          <a:prstGeom prst="rect">
            <a:avLst/>
          </a:prstGeom>
          <a:noFill/>
          <a:ln w="9525" algn="ctr">
            <a:noFill/>
            <a:miter lim="800000"/>
            <a:headEnd/>
            <a:tailEnd/>
          </a:ln>
          <a:effectLst/>
        </p:spPr>
        <p:txBody>
          <a:bodyPr wrap="square" lIns="92076" tIns="46040" rIns="92076" bIns="46040"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用户及管理员安全行为</a:t>
            </a:r>
            <a:endParaRPr lang="en-US" b="1" kern="0" dirty="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网络端口及节点检测</a:t>
            </a:r>
            <a:endParaRPr lang="en-US" b="1" kern="0" dirty="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网络流量及网络负载</a:t>
            </a:r>
            <a:endParaRPr lang="en-US" b="1" kern="0" dirty="0">
              <a:solidFill>
                <a:srgbClr val="FFFFFF"/>
              </a:solidFill>
              <a:latin typeface="微软雅黑" panose="020B0503020204020204" pitchFamily="34" charset="-122"/>
              <a:ea typeface="微软雅黑" panose="020B0503020204020204" pitchFamily="34" charset="-122"/>
            </a:endParaRPr>
          </a:p>
        </p:txBody>
      </p:sp>
      <p:sp>
        <p:nvSpPr>
          <p:cNvPr id="82" name="Text Box 4"/>
          <p:cNvSpPr txBox="1">
            <a:spLocks noChangeArrowheads="1"/>
          </p:cNvSpPr>
          <p:nvPr/>
        </p:nvSpPr>
        <p:spPr bwMode="auto">
          <a:xfrm>
            <a:off x="898070" y="3581588"/>
            <a:ext cx="2537583" cy="891413"/>
          </a:xfrm>
          <a:prstGeom prst="rect">
            <a:avLst/>
          </a:prstGeom>
          <a:noFill/>
          <a:ln w="9525" algn="ctr">
            <a:noFill/>
            <a:miter lim="800000"/>
            <a:headEnd/>
            <a:tailEnd/>
          </a:ln>
          <a:effectLst/>
        </p:spPr>
        <p:txBody>
          <a:bodyPr wrap="square" lIns="92076" tIns="46040" rIns="92076" bIns="46040"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152383" indent="-152383" defTabSz="1219068" fontAlgn="base">
              <a:lnSpc>
                <a:spcPct val="90000"/>
              </a:lnSpc>
              <a:buClr>
                <a:srgbClr val="000000"/>
              </a:buClr>
              <a:buSzPct val="100000"/>
              <a:buFont typeface="Arial" pitchFamily="34" charset="0"/>
              <a:buChar char="•"/>
              <a:defRPr/>
            </a:pPr>
            <a:r>
              <a:rPr lang="zh-CN" altLang="en-US" b="1" kern="0" dirty="0">
                <a:solidFill>
                  <a:srgbClr val="FFFFFF"/>
                </a:solidFill>
                <a:latin typeface="微软雅黑" panose="020B0503020204020204" pitchFamily="34" charset="-122"/>
                <a:ea typeface="微软雅黑" panose="020B0503020204020204" pitchFamily="34" charset="-122"/>
              </a:rPr>
              <a:t>应用进程</a:t>
            </a:r>
            <a:endParaRPr lang="en-US" altLang="zh-CN" b="1" kern="0" dirty="0" smtClean="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smtClean="0">
                <a:solidFill>
                  <a:srgbClr val="FFFFFF"/>
                </a:solidFill>
                <a:latin typeface="微软雅黑" panose="020B0503020204020204" pitchFamily="34" charset="-122"/>
                <a:ea typeface="微软雅黑" panose="020B0503020204020204" pitchFamily="34" charset="-122"/>
              </a:rPr>
              <a:t>应用</a:t>
            </a:r>
            <a:r>
              <a:rPr lang="zh-CN" altLang="en-US" b="1" kern="0" dirty="0">
                <a:solidFill>
                  <a:srgbClr val="FFFFFF"/>
                </a:solidFill>
                <a:latin typeface="微软雅黑" panose="020B0503020204020204" pitchFamily="34" charset="-122"/>
                <a:ea typeface="微软雅黑" panose="020B0503020204020204" pitchFamily="34" charset="-122"/>
              </a:rPr>
              <a:t>数据库</a:t>
            </a:r>
            <a:endParaRPr lang="en-US" altLang="zh-CN" b="1" kern="0" dirty="0" smtClean="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a:solidFill>
                  <a:srgbClr val="FFFFFF"/>
                </a:solidFill>
                <a:latin typeface="微软雅黑" panose="020B0503020204020204" pitchFamily="34" charset="-122"/>
                <a:ea typeface="微软雅黑" panose="020B0503020204020204" pitchFamily="34" charset="-122"/>
              </a:rPr>
              <a:t>应用</a:t>
            </a:r>
            <a:r>
              <a:rPr lang="zh-CN" altLang="en-US" b="1" kern="0" dirty="0" smtClean="0">
                <a:solidFill>
                  <a:srgbClr val="FFFFFF"/>
                </a:solidFill>
                <a:latin typeface="微软雅黑" panose="020B0503020204020204" pitchFamily="34" charset="-122"/>
                <a:ea typeface="微软雅黑" panose="020B0503020204020204" pitchFamily="34" charset="-122"/>
              </a:rPr>
              <a:t>服务</a:t>
            </a:r>
            <a:endParaRPr lang="en-US" altLang="zh-CN" b="1" kern="0" dirty="0" smtClean="0">
              <a:solidFill>
                <a:srgbClr val="FFFFFF"/>
              </a:solidFill>
              <a:latin typeface="微软雅黑" panose="020B0503020204020204" pitchFamily="34" charset="-122"/>
              <a:ea typeface="微软雅黑" panose="020B0503020204020204" pitchFamily="34" charset="-122"/>
            </a:endParaRPr>
          </a:p>
          <a:p>
            <a:pPr marL="152383" indent="-152383" defTabSz="1219068" fontAlgn="base">
              <a:lnSpc>
                <a:spcPct val="90000"/>
              </a:lnSpc>
              <a:buClr>
                <a:srgbClr val="000000"/>
              </a:buClr>
              <a:buSzPct val="100000"/>
              <a:buFont typeface="Arial" pitchFamily="34" charset="0"/>
              <a:buChar char="•"/>
              <a:defRPr/>
            </a:pPr>
            <a:r>
              <a:rPr lang="zh-CN" altLang="en-US" b="1" kern="0" dirty="0">
                <a:solidFill>
                  <a:srgbClr val="FFFFFF"/>
                </a:solidFill>
                <a:latin typeface="微软雅黑" panose="020B0503020204020204" pitchFamily="34" charset="-122"/>
                <a:ea typeface="微软雅黑" panose="020B0503020204020204" pitchFamily="34" charset="-122"/>
              </a:rPr>
              <a:t>应用中间件</a:t>
            </a:r>
            <a:endParaRPr lang="en-US" b="1" kern="0" dirty="0">
              <a:solidFill>
                <a:srgbClr val="FFFFFF"/>
              </a:solidFill>
              <a:latin typeface="微软雅黑" panose="020B0503020204020204" pitchFamily="34" charset="-122"/>
              <a:ea typeface="微软雅黑" panose="020B0503020204020204" pitchFamily="34" charset="-122"/>
            </a:endParaRPr>
          </a:p>
        </p:txBody>
      </p:sp>
      <p:pic>
        <p:nvPicPr>
          <p:cNvPr id="31" name="Picture 3" descr="C:\Users\Jonahs\Dropbox\Projects SCOTT\MEET Windows Azure\source\Background\tile-icon-bigdat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5320" y="5601296"/>
            <a:ext cx="638782" cy="638616"/>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1186537" y="6244434"/>
            <a:ext cx="936347" cy="369332"/>
          </a:xfrm>
          <a:prstGeom prst="rect">
            <a:avLst/>
          </a:prstGeom>
        </p:spPr>
        <p:txBody>
          <a:bodyPr wrap="none">
            <a:spAutoFit/>
          </a:bodyPr>
          <a:lstStyle/>
          <a:p>
            <a:pPr algn="ctr" defTabSz="685495" fontAlgn="base">
              <a:spcBef>
                <a:spcPct val="0"/>
              </a:spcBef>
              <a:spcAft>
                <a:spcPct val="0"/>
              </a:spcAft>
            </a:pPr>
            <a:r>
              <a:rPr lang="en-US" altLang="zh-CN" dirty="0">
                <a:gradFill>
                  <a:gsLst>
                    <a:gs pos="0">
                      <a:srgbClr val="FFFFFF"/>
                    </a:gs>
                    <a:gs pos="100000">
                      <a:srgbClr val="FFFFFF"/>
                    </a:gs>
                  </a:gsLst>
                  <a:lin ang="5400000" scaled="0"/>
                </a:gradFill>
              </a:rPr>
              <a:t>big data</a:t>
            </a:r>
          </a:p>
        </p:txBody>
      </p:sp>
      <p:pic>
        <p:nvPicPr>
          <p:cNvPr id="33" name="Picture 6" descr="C:\Users\Jonahs\Dropbox\Projects SCOTT\MEET Windows Azure\source\Background\tile-icon-databas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5018" y="5601296"/>
            <a:ext cx="638782" cy="63861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2675741" y="6248291"/>
            <a:ext cx="1037335" cy="369332"/>
          </a:xfrm>
          <a:prstGeom prst="rect">
            <a:avLst/>
          </a:prstGeom>
        </p:spPr>
        <p:txBody>
          <a:bodyPr wrap="none">
            <a:spAutoFit/>
          </a:bodyPr>
          <a:lstStyle/>
          <a:p>
            <a:r>
              <a:rPr lang="en-US" altLang="zh-CN" dirty="0">
                <a:gradFill>
                  <a:gsLst>
                    <a:gs pos="0">
                      <a:srgbClr val="FFFFFF"/>
                    </a:gs>
                    <a:gs pos="100000">
                      <a:srgbClr val="FFFFFF"/>
                    </a:gs>
                  </a:gsLst>
                  <a:lin ang="5400000" scaled="0"/>
                </a:gradFill>
              </a:rPr>
              <a:t>database</a:t>
            </a:r>
            <a:endParaRPr lang="zh-CN" altLang="en-US" dirty="0"/>
          </a:p>
        </p:txBody>
      </p:sp>
      <p:pic>
        <p:nvPicPr>
          <p:cNvPr id="35" name="Picture 2" descr="C:\Users\Jonahs\Dropbox\Projects SCOTT\MEET Windows Azure\source\Background\tile-icon-stor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67055" y="5599112"/>
            <a:ext cx="638782" cy="638616"/>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4465210" y="6189352"/>
            <a:ext cx="876907" cy="369332"/>
          </a:xfrm>
          <a:prstGeom prst="rect">
            <a:avLst/>
          </a:prstGeom>
        </p:spPr>
        <p:txBody>
          <a:bodyPr wrap="none">
            <a:spAutoFit/>
          </a:bodyPr>
          <a:lstStyle/>
          <a:p>
            <a:r>
              <a:rPr lang="en-US" altLang="zh-CN" dirty="0">
                <a:gradFill>
                  <a:gsLst>
                    <a:gs pos="0">
                      <a:srgbClr val="FFFFFF"/>
                    </a:gs>
                    <a:gs pos="100000">
                      <a:srgbClr val="FFFFFF"/>
                    </a:gs>
                  </a:gsLst>
                  <a:lin ang="5400000" scaled="0"/>
                </a:gradFill>
              </a:rPr>
              <a:t>storage</a:t>
            </a:r>
            <a:endParaRPr lang="zh-CN" altLang="en-US" dirty="0"/>
          </a:p>
        </p:txBody>
      </p:sp>
      <p:pic>
        <p:nvPicPr>
          <p:cNvPr id="37" name="Picture 10" descr="C:\Users\Jonahs\Dropbox\Projects SCOTT\MEET Windows Azure\source\Background\tile-icon-network.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1479" y="5626368"/>
            <a:ext cx="638782" cy="638616"/>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6094251" y="6190850"/>
            <a:ext cx="1250535" cy="369332"/>
          </a:xfrm>
          <a:prstGeom prst="rect">
            <a:avLst/>
          </a:prstGeom>
        </p:spPr>
        <p:txBody>
          <a:bodyPr wrap="none">
            <a:spAutoFit/>
          </a:bodyPr>
          <a:lstStyle/>
          <a:p>
            <a:r>
              <a:rPr lang="en-US" altLang="zh-CN" dirty="0">
                <a:gradFill>
                  <a:gsLst>
                    <a:gs pos="0">
                      <a:srgbClr val="FFFFFF"/>
                    </a:gs>
                    <a:gs pos="100000">
                      <a:srgbClr val="FFFFFF"/>
                    </a:gs>
                  </a:gsLst>
                  <a:lin ang="5400000" scaled="0"/>
                </a:gradFill>
              </a:rPr>
              <a:t>networking</a:t>
            </a:r>
            <a:endParaRPr lang="zh-CN" altLang="en-US" dirty="0"/>
          </a:p>
        </p:txBody>
      </p:sp>
      <p:pic>
        <p:nvPicPr>
          <p:cNvPr id="39" name="Picture 4" descr="C:\Users\Jonahs\Dropbox\Projects SCOTT\MEET Windows Azure\source\Background\tile-icon-cach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46364" y="5586590"/>
            <a:ext cx="638782" cy="638616"/>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8043190" y="6189928"/>
            <a:ext cx="894476" cy="369332"/>
          </a:xfrm>
          <a:prstGeom prst="rect">
            <a:avLst/>
          </a:prstGeom>
        </p:spPr>
        <p:txBody>
          <a:bodyPr wrap="none">
            <a:spAutoFit/>
          </a:bodyPr>
          <a:lstStyle/>
          <a:p>
            <a:r>
              <a:rPr lang="en-US" altLang="zh-CN" dirty="0">
                <a:gradFill>
                  <a:gsLst>
                    <a:gs pos="0">
                      <a:srgbClr val="FFFFFF"/>
                    </a:gs>
                    <a:gs pos="100000">
                      <a:srgbClr val="FFFFFF"/>
                    </a:gs>
                  </a:gsLst>
                  <a:lin ang="5400000" scaled="0"/>
                </a:gradFill>
              </a:rPr>
              <a:t>caching</a:t>
            </a:r>
            <a:endParaRPr lang="zh-CN" altLang="en-US" dirty="0"/>
          </a:p>
        </p:txBody>
      </p:sp>
      <p:pic>
        <p:nvPicPr>
          <p:cNvPr id="41" name="Picture 5" descr="C:\Users\Jonahs\Dropbox\Projects SCOTT\MEET Windows Azure\source\Background\tile-icon-CDN.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79625" y="5547611"/>
            <a:ext cx="638782" cy="638616"/>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9888354" y="6184287"/>
            <a:ext cx="599844" cy="369332"/>
          </a:xfrm>
          <a:prstGeom prst="rect">
            <a:avLst/>
          </a:prstGeom>
        </p:spPr>
        <p:txBody>
          <a:bodyPr wrap="none">
            <a:spAutoFit/>
          </a:bodyPr>
          <a:lstStyle/>
          <a:p>
            <a:pPr algn="ctr" defTabSz="685495" fontAlgn="base">
              <a:spcBef>
                <a:spcPct val="0"/>
              </a:spcBef>
              <a:spcAft>
                <a:spcPct val="0"/>
              </a:spcAft>
            </a:pPr>
            <a:r>
              <a:rPr lang="en-US" altLang="zh-CN" dirty="0">
                <a:gradFill>
                  <a:gsLst>
                    <a:gs pos="0">
                      <a:srgbClr val="FFFFFF"/>
                    </a:gs>
                    <a:gs pos="100000">
                      <a:srgbClr val="FFFFFF"/>
                    </a:gs>
                  </a:gsLst>
                  <a:lin ang="5400000" scaled="0"/>
                </a:gradFill>
              </a:rPr>
              <a:t>CDN</a:t>
            </a:r>
          </a:p>
        </p:txBody>
      </p:sp>
      <p:sp>
        <p:nvSpPr>
          <p:cNvPr id="43" name="Title 1"/>
          <p:cNvSpPr txBox="1">
            <a:spLocks/>
          </p:cNvSpPr>
          <p:nvPr/>
        </p:nvSpPr>
        <p:spPr>
          <a:xfrm>
            <a:off x="3307886" y="820525"/>
            <a:ext cx="5948656" cy="88860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latin typeface="微软雅黑" panose="020B0503020204020204" pitchFamily="34" charset="-122"/>
                <a:ea typeface="微软雅黑" panose="020B0503020204020204" pitchFamily="34" charset="-122"/>
              </a:rPr>
              <a:t>为</a:t>
            </a:r>
            <a:r>
              <a:rPr lang="en-US" sz="2400" dirty="0" smtClean="0">
                <a:latin typeface="微软雅黑" panose="020B0503020204020204" pitchFamily="34" charset="-122"/>
                <a:ea typeface="微软雅黑" panose="020B0503020204020204" pitchFamily="34" charset="-122"/>
              </a:rPr>
              <a:t>IT</a:t>
            </a:r>
            <a:r>
              <a:rPr lang="zh-CN" altLang="en-US" sz="2400" dirty="0" smtClean="0">
                <a:latin typeface="微软雅黑" panose="020B0503020204020204" pitchFamily="34" charset="-122"/>
                <a:ea typeface="微软雅黑" panose="020B0503020204020204" pitchFamily="34" charset="-122"/>
              </a:rPr>
              <a:t>管理人员提供最可靠的风险管控依据</a:t>
            </a:r>
            <a:endParaRPr lang="en-US" sz="2400"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09125772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500" fill="hold"/>
                                        <p:tgtEl>
                                          <p:spTgt spid="62"/>
                                        </p:tgtEl>
                                        <p:attrNameLst>
                                          <p:attrName>ppt_x</p:attrName>
                                        </p:attrNameLst>
                                      </p:cBhvr>
                                      <p:tavLst>
                                        <p:tav tm="0">
                                          <p:val>
                                            <p:strVal val="#ppt_x"/>
                                          </p:val>
                                        </p:tav>
                                        <p:tav tm="100000">
                                          <p:val>
                                            <p:strVal val="#ppt_x"/>
                                          </p:val>
                                        </p:tav>
                                      </p:tavLst>
                                    </p:anim>
                                    <p:anim calcmode="lin" valueType="num">
                                      <p:cBhvr additive="base">
                                        <p:cTn id="46" dur="500" fill="hold"/>
                                        <p:tgtEl>
                                          <p:spTgt spid="6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2"/>
                                        </p:tgtEl>
                                        <p:attrNameLst>
                                          <p:attrName>style.visibility</p:attrName>
                                        </p:attrNameLst>
                                      </p:cBhvr>
                                      <p:to>
                                        <p:strVal val="visible"/>
                                      </p:to>
                                    </p:set>
                                    <p:anim calcmode="lin" valueType="num">
                                      <p:cBhvr additive="base">
                                        <p:cTn id="49" dur="500" fill="hold"/>
                                        <p:tgtEl>
                                          <p:spTgt spid="72"/>
                                        </p:tgtEl>
                                        <p:attrNameLst>
                                          <p:attrName>ppt_x</p:attrName>
                                        </p:attrNameLst>
                                      </p:cBhvr>
                                      <p:tavLst>
                                        <p:tav tm="0">
                                          <p:val>
                                            <p:strVal val="#ppt_x"/>
                                          </p:val>
                                        </p:tav>
                                        <p:tav tm="100000">
                                          <p:val>
                                            <p:strVal val="#ppt_x"/>
                                          </p:val>
                                        </p:tav>
                                      </p:tavLst>
                                    </p:anim>
                                    <p:anim calcmode="lin" valueType="num">
                                      <p:cBhvr additive="base">
                                        <p:cTn id="50"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500" fill="hold"/>
                                        <p:tgtEl>
                                          <p:spTgt spid="59"/>
                                        </p:tgtEl>
                                        <p:attrNameLst>
                                          <p:attrName>ppt_x</p:attrName>
                                        </p:attrNameLst>
                                      </p:cBhvr>
                                      <p:tavLst>
                                        <p:tav tm="0">
                                          <p:val>
                                            <p:strVal val="#ppt_x"/>
                                          </p:val>
                                        </p:tav>
                                        <p:tav tm="100000">
                                          <p:val>
                                            <p:strVal val="#ppt_x"/>
                                          </p:val>
                                        </p:tav>
                                      </p:tavLst>
                                    </p:anim>
                                    <p:anim calcmode="lin" valueType="num">
                                      <p:cBhvr additive="base">
                                        <p:cTn id="56" dur="5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ppt_x"/>
                                          </p:val>
                                        </p:tav>
                                        <p:tav tm="100000">
                                          <p:val>
                                            <p:strVal val="#ppt_x"/>
                                          </p:val>
                                        </p:tav>
                                      </p:tavLst>
                                    </p:anim>
                                    <p:anim calcmode="lin" valueType="num">
                                      <p:cBhvr additive="base">
                                        <p:cTn id="60"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63"/>
                                        </p:tgtEl>
                                        <p:attrNameLst>
                                          <p:attrName>style.visibility</p:attrName>
                                        </p:attrNameLst>
                                      </p:cBhvr>
                                      <p:to>
                                        <p:strVal val="visible"/>
                                      </p:to>
                                    </p:set>
                                    <p:anim calcmode="lin" valueType="num">
                                      <p:cBhvr additive="base">
                                        <p:cTn id="65" dur="500" fill="hold"/>
                                        <p:tgtEl>
                                          <p:spTgt spid="63"/>
                                        </p:tgtEl>
                                        <p:attrNameLst>
                                          <p:attrName>ppt_x</p:attrName>
                                        </p:attrNameLst>
                                      </p:cBhvr>
                                      <p:tavLst>
                                        <p:tav tm="0">
                                          <p:val>
                                            <p:strVal val="#ppt_x"/>
                                          </p:val>
                                        </p:tav>
                                        <p:tav tm="100000">
                                          <p:val>
                                            <p:strVal val="#ppt_x"/>
                                          </p:val>
                                        </p:tav>
                                      </p:tavLst>
                                    </p:anim>
                                    <p:anim calcmode="lin" valueType="num">
                                      <p:cBhvr additive="base">
                                        <p:cTn id="66" dur="500" fill="hold"/>
                                        <p:tgtEl>
                                          <p:spTgt spid="6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4"/>
                                        </p:tgtEl>
                                        <p:attrNameLst>
                                          <p:attrName>style.visibility</p:attrName>
                                        </p:attrNameLst>
                                      </p:cBhvr>
                                      <p:to>
                                        <p:strVal val="visible"/>
                                      </p:to>
                                    </p:set>
                                    <p:anim calcmode="lin" valueType="num">
                                      <p:cBhvr additive="base">
                                        <p:cTn id="69" dur="500" fill="hold"/>
                                        <p:tgtEl>
                                          <p:spTgt spid="74"/>
                                        </p:tgtEl>
                                        <p:attrNameLst>
                                          <p:attrName>ppt_x</p:attrName>
                                        </p:attrNameLst>
                                      </p:cBhvr>
                                      <p:tavLst>
                                        <p:tav tm="0">
                                          <p:val>
                                            <p:strVal val="#ppt_x"/>
                                          </p:val>
                                        </p:tav>
                                        <p:tav tm="100000">
                                          <p:val>
                                            <p:strVal val="#ppt_x"/>
                                          </p:val>
                                        </p:tav>
                                      </p:tavLst>
                                    </p:anim>
                                    <p:anim calcmode="lin" valueType="num">
                                      <p:cBhvr additive="base">
                                        <p:cTn id="70"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58"/>
                                        </p:tgtEl>
                                        <p:attrNameLst>
                                          <p:attrName>style.visibility</p:attrName>
                                        </p:attrNameLst>
                                      </p:cBhvr>
                                      <p:to>
                                        <p:strVal val="visible"/>
                                      </p:to>
                                    </p:set>
                                    <p:anim calcmode="lin" valueType="num">
                                      <p:cBhvr additive="base">
                                        <p:cTn id="75" dur="500" fill="hold"/>
                                        <p:tgtEl>
                                          <p:spTgt spid="58"/>
                                        </p:tgtEl>
                                        <p:attrNameLst>
                                          <p:attrName>ppt_x</p:attrName>
                                        </p:attrNameLst>
                                      </p:cBhvr>
                                      <p:tavLst>
                                        <p:tav tm="0">
                                          <p:val>
                                            <p:strVal val="#ppt_x"/>
                                          </p:val>
                                        </p:tav>
                                        <p:tav tm="100000">
                                          <p:val>
                                            <p:strVal val="#ppt_x"/>
                                          </p:val>
                                        </p:tav>
                                      </p:tavLst>
                                    </p:anim>
                                    <p:anim calcmode="lin" valueType="num">
                                      <p:cBhvr additive="base">
                                        <p:cTn id="76" dur="500" fill="hold"/>
                                        <p:tgtEl>
                                          <p:spTgt spid="58"/>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additive="base">
                                        <p:cTn id="79" dur="500" fill="hold"/>
                                        <p:tgtEl>
                                          <p:spTgt spid="80"/>
                                        </p:tgtEl>
                                        <p:attrNameLst>
                                          <p:attrName>ppt_x</p:attrName>
                                        </p:attrNameLst>
                                      </p:cBhvr>
                                      <p:tavLst>
                                        <p:tav tm="0">
                                          <p:val>
                                            <p:strVal val="#ppt_x"/>
                                          </p:val>
                                        </p:tav>
                                        <p:tav tm="100000">
                                          <p:val>
                                            <p:strVal val="#ppt_x"/>
                                          </p:val>
                                        </p:tav>
                                      </p:tavLst>
                                    </p:anim>
                                    <p:anim calcmode="lin" valueType="num">
                                      <p:cBhvr additive="base">
                                        <p:cTn id="80"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70"/>
                                        </p:tgtEl>
                                        <p:attrNameLst>
                                          <p:attrName>style.visibility</p:attrName>
                                        </p:attrNameLst>
                                      </p:cBhvr>
                                      <p:to>
                                        <p:strVal val="visible"/>
                                      </p:to>
                                    </p:set>
                                    <p:anim calcmode="lin" valueType="num">
                                      <p:cBhvr additive="base">
                                        <p:cTn id="85" dur="500" fill="hold"/>
                                        <p:tgtEl>
                                          <p:spTgt spid="70"/>
                                        </p:tgtEl>
                                        <p:attrNameLst>
                                          <p:attrName>ppt_x</p:attrName>
                                        </p:attrNameLst>
                                      </p:cBhvr>
                                      <p:tavLst>
                                        <p:tav tm="0">
                                          <p:val>
                                            <p:strVal val="#ppt_x"/>
                                          </p:val>
                                        </p:tav>
                                        <p:tav tm="100000">
                                          <p:val>
                                            <p:strVal val="#ppt_x"/>
                                          </p:val>
                                        </p:tav>
                                      </p:tavLst>
                                    </p:anim>
                                    <p:anim calcmode="lin" valueType="num">
                                      <p:cBhvr additive="base">
                                        <p:cTn id="86" dur="500" fill="hold"/>
                                        <p:tgtEl>
                                          <p:spTgt spid="7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75"/>
                                        </p:tgtEl>
                                        <p:attrNameLst>
                                          <p:attrName>style.visibility</p:attrName>
                                        </p:attrNameLst>
                                      </p:cBhvr>
                                      <p:to>
                                        <p:strVal val="visible"/>
                                      </p:to>
                                    </p:set>
                                    <p:anim calcmode="lin" valueType="num">
                                      <p:cBhvr additive="base">
                                        <p:cTn id="89" dur="500" fill="hold"/>
                                        <p:tgtEl>
                                          <p:spTgt spid="75"/>
                                        </p:tgtEl>
                                        <p:attrNameLst>
                                          <p:attrName>ppt_x</p:attrName>
                                        </p:attrNameLst>
                                      </p:cBhvr>
                                      <p:tavLst>
                                        <p:tav tm="0">
                                          <p:val>
                                            <p:strVal val="#ppt_x"/>
                                          </p:val>
                                        </p:tav>
                                        <p:tav tm="100000">
                                          <p:val>
                                            <p:strVal val="#ppt_x"/>
                                          </p:val>
                                        </p:tav>
                                      </p:tavLst>
                                    </p:anim>
                                    <p:anim calcmode="lin" valueType="num">
                                      <p:cBhvr additive="base">
                                        <p:cTn id="90"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82"/>
                                        </p:tgtEl>
                                        <p:attrNameLst>
                                          <p:attrName>style.visibility</p:attrName>
                                        </p:attrNameLst>
                                      </p:cBhvr>
                                      <p:to>
                                        <p:strVal val="visible"/>
                                      </p:to>
                                    </p:set>
                                    <p:anim calcmode="lin" valueType="num">
                                      <p:cBhvr additive="base">
                                        <p:cTn id="95" dur="500" fill="hold"/>
                                        <p:tgtEl>
                                          <p:spTgt spid="82"/>
                                        </p:tgtEl>
                                        <p:attrNameLst>
                                          <p:attrName>ppt_x</p:attrName>
                                        </p:attrNameLst>
                                      </p:cBhvr>
                                      <p:tavLst>
                                        <p:tav tm="0">
                                          <p:val>
                                            <p:strVal val="#ppt_x"/>
                                          </p:val>
                                        </p:tav>
                                        <p:tav tm="100000">
                                          <p:val>
                                            <p:strVal val="#ppt_x"/>
                                          </p:val>
                                        </p:tav>
                                      </p:tavLst>
                                    </p:anim>
                                    <p:anim calcmode="lin" valueType="num">
                                      <p:cBhvr additive="base">
                                        <p:cTn id="96" dur="500" fill="hold"/>
                                        <p:tgtEl>
                                          <p:spTgt spid="82"/>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additive="base">
                                        <p:cTn id="99" dur="500" fill="hold"/>
                                        <p:tgtEl>
                                          <p:spTgt spid="61"/>
                                        </p:tgtEl>
                                        <p:attrNameLst>
                                          <p:attrName>ppt_x</p:attrName>
                                        </p:attrNameLst>
                                      </p:cBhvr>
                                      <p:tavLst>
                                        <p:tav tm="0">
                                          <p:val>
                                            <p:strVal val="#ppt_x"/>
                                          </p:val>
                                        </p:tav>
                                        <p:tav tm="100000">
                                          <p:val>
                                            <p:strVal val="#ppt_x"/>
                                          </p:val>
                                        </p:tav>
                                      </p:tavLst>
                                    </p:anim>
                                    <p:anim calcmode="lin" valueType="num">
                                      <p:cBhvr additive="base">
                                        <p:cTn id="100"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68"/>
                                        </p:tgtEl>
                                        <p:attrNameLst>
                                          <p:attrName>style.visibility</p:attrName>
                                        </p:attrNameLst>
                                      </p:cBhvr>
                                      <p:to>
                                        <p:strVal val="visible"/>
                                      </p:to>
                                    </p:set>
                                    <p:anim calcmode="lin" valueType="num">
                                      <p:cBhvr additive="base">
                                        <p:cTn id="105" dur="500" fill="hold"/>
                                        <p:tgtEl>
                                          <p:spTgt spid="68"/>
                                        </p:tgtEl>
                                        <p:attrNameLst>
                                          <p:attrName>ppt_x</p:attrName>
                                        </p:attrNameLst>
                                      </p:cBhvr>
                                      <p:tavLst>
                                        <p:tav tm="0">
                                          <p:val>
                                            <p:strVal val="#ppt_x"/>
                                          </p:val>
                                        </p:tav>
                                        <p:tav tm="100000">
                                          <p:val>
                                            <p:strVal val="#ppt_x"/>
                                          </p:val>
                                        </p:tav>
                                      </p:tavLst>
                                    </p:anim>
                                    <p:anim calcmode="lin" valueType="num">
                                      <p:cBhvr additive="base">
                                        <p:cTn id="106" dur="500" fill="hold"/>
                                        <p:tgtEl>
                                          <p:spTgt spid="68"/>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76"/>
                                        </p:tgtEl>
                                        <p:attrNameLst>
                                          <p:attrName>style.visibility</p:attrName>
                                        </p:attrNameLst>
                                      </p:cBhvr>
                                      <p:to>
                                        <p:strVal val="visible"/>
                                      </p:to>
                                    </p:set>
                                    <p:anim calcmode="lin" valueType="num">
                                      <p:cBhvr additive="base">
                                        <p:cTn id="109" dur="500" fill="hold"/>
                                        <p:tgtEl>
                                          <p:spTgt spid="76"/>
                                        </p:tgtEl>
                                        <p:attrNameLst>
                                          <p:attrName>ppt_x</p:attrName>
                                        </p:attrNameLst>
                                      </p:cBhvr>
                                      <p:tavLst>
                                        <p:tav tm="0">
                                          <p:val>
                                            <p:strVal val="#ppt_x"/>
                                          </p:val>
                                        </p:tav>
                                        <p:tav tm="100000">
                                          <p:val>
                                            <p:strVal val="#ppt_x"/>
                                          </p:val>
                                        </p:tav>
                                      </p:tavLst>
                                    </p:anim>
                                    <p:anim calcmode="lin" valueType="num">
                                      <p:cBhvr additive="base">
                                        <p:cTn id="110"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60"/>
                                        </p:tgtEl>
                                        <p:attrNameLst>
                                          <p:attrName>style.visibility</p:attrName>
                                        </p:attrNameLst>
                                      </p:cBhvr>
                                      <p:to>
                                        <p:strVal val="visible"/>
                                      </p:to>
                                    </p:set>
                                    <p:anim calcmode="lin" valueType="num">
                                      <p:cBhvr additive="base">
                                        <p:cTn id="115" dur="500" fill="hold"/>
                                        <p:tgtEl>
                                          <p:spTgt spid="60"/>
                                        </p:tgtEl>
                                        <p:attrNameLst>
                                          <p:attrName>ppt_x</p:attrName>
                                        </p:attrNameLst>
                                      </p:cBhvr>
                                      <p:tavLst>
                                        <p:tav tm="0">
                                          <p:val>
                                            <p:strVal val="#ppt_x"/>
                                          </p:val>
                                        </p:tav>
                                        <p:tav tm="100000">
                                          <p:val>
                                            <p:strVal val="#ppt_x"/>
                                          </p:val>
                                        </p:tav>
                                      </p:tavLst>
                                    </p:anim>
                                    <p:anim calcmode="lin" valueType="num">
                                      <p:cBhvr additive="base">
                                        <p:cTn id="116" dur="500" fill="hold"/>
                                        <p:tgtEl>
                                          <p:spTgt spid="60"/>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81"/>
                                        </p:tgtEl>
                                        <p:attrNameLst>
                                          <p:attrName>style.visibility</p:attrName>
                                        </p:attrNameLst>
                                      </p:cBhvr>
                                      <p:to>
                                        <p:strVal val="visible"/>
                                      </p:to>
                                    </p:set>
                                    <p:anim calcmode="lin" valueType="num">
                                      <p:cBhvr additive="base">
                                        <p:cTn id="119" dur="500" fill="hold"/>
                                        <p:tgtEl>
                                          <p:spTgt spid="81"/>
                                        </p:tgtEl>
                                        <p:attrNameLst>
                                          <p:attrName>ppt_x</p:attrName>
                                        </p:attrNameLst>
                                      </p:cBhvr>
                                      <p:tavLst>
                                        <p:tav tm="0">
                                          <p:val>
                                            <p:strVal val="#ppt_x"/>
                                          </p:val>
                                        </p:tav>
                                        <p:tav tm="100000">
                                          <p:val>
                                            <p:strVal val="#ppt_x"/>
                                          </p:val>
                                        </p:tav>
                                      </p:tavLst>
                                    </p:anim>
                                    <p:anim calcmode="lin" valueType="num">
                                      <p:cBhvr additive="base">
                                        <p:cTn id="120"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3" grpId="0" animBg="1"/>
      <p:bldP spid="68" grpId="0" animBg="1"/>
      <p:bldP spid="70" grpId="0" animBg="1"/>
      <p:bldP spid="72" grpId="0"/>
      <p:bldP spid="74" grpId="0"/>
      <p:bldP spid="75" grpId="0"/>
      <p:bldP spid="76" grpId="0"/>
      <p:bldP spid="79" grpId="0"/>
      <p:bldP spid="80" grpId="0"/>
      <p:bldP spid="81" grpId="0"/>
      <p:bldP spid="82" grpId="0"/>
      <p:bldP spid="3" grpId="0"/>
      <p:bldP spid="4" grpId="0"/>
      <p:bldP spid="8" grpId="0"/>
      <p:bldP spid="9" grpId="0"/>
      <p:bldP spid="10"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061" y="286462"/>
            <a:ext cx="3693813" cy="791711"/>
          </a:xfrm>
        </p:spPr>
        <p:txBody>
          <a:bodyPr>
            <a:noAutofit/>
          </a:bodyPr>
          <a:lstStyle/>
          <a:p>
            <a:r>
              <a:rPr lang="zh-CN" altLang="en-US" sz="3200" b="1" dirty="0" smtClean="0">
                <a:latin typeface="微软雅黑" panose="020B0503020204020204" pitchFamily="34" charset="-122"/>
                <a:ea typeface="微软雅黑" panose="020B0503020204020204" pitchFamily="34" charset="-122"/>
              </a:rPr>
              <a:t>主流</a:t>
            </a:r>
            <a:r>
              <a:rPr lang="en-US" altLang="zh-CN" sz="3200" b="1" dirty="0" smtClean="0">
                <a:latin typeface="微软雅黑" panose="020B0503020204020204" pitchFamily="34" charset="-122"/>
                <a:ea typeface="微软雅黑" panose="020B0503020204020204" pitchFamily="34" charset="-122"/>
              </a:rPr>
              <a:t>IT</a:t>
            </a:r>
            <a:r>
              <a:rPr lang="zh-CN" altLang="en-US" sz="3200" b="1" dirty="0" smtClean="0">
                <a:latin typeface="微软雅黑" panose="020B0503020204020204" pitchFamily="34" charset="-122"/>
                <a:ea typeface="微软雅黑" panose="020B0503020204020204" pitchFamily="34" charset="-122"/>
              </a:rPr>
              <a:t>环境</a:t>
            </a:r>
            <a:r>
              <a:rPr lang="zh-CN" altLang="en-US" sz="3200" b="1" dirty="0">
                <a:latin typeface="微软雅黑" panose="020B0503020204020204" pitchFamily="34" charset="-122"/>
                <a:ea typeface="微软雅黑" panose="020B0503020204020204" pitchFamily="34" charset="-122"/>
              </a:rPr>
              <a:t>全</a:t>
            </a:r>
            <a:r>
              <a:rPr lang="zh-CN" altLang="en-US" sz="3200" b="1" dirty="0" smtClean="0">
                <a:latin typeface="微软雅黑" panose="020B0503020204020204" pitchFamily="34" charset="-122"/>
                <a:ea typeface="微软雅黑" panose="020B0503020204020204" pitchFamily="34" charset="-122"/>
              </a:rPr>
              <a:t>兼容</a:t>
            </a:r>
            <a:endParaRPr lang="en-US" sz="3200" b="1" dirty="0">
              <a:latin typeface="微软雅黑" panose="020B0503020204020204" pitchFamily="34" charset="-122"/>
              <a:ea typeface="微软雅黑" panose="020B0503020204020204" pitchFamily="34" charset="-122"/>
            </a:endParaRPr>
          </a:p>
        </p:txBody>
      </p:sp>
      <p:sp>
        <p:nvSpPr>
          <p:cNvPr id="4" name="Rectangle 3"/>
          <p:cNvSpPr/>
          <p:nvPr/>
        </p:nvSpPr>
        <p:spPr>
          <a:xfrm>
            <a:off x="684391" y="5091015"/>
            <a:ext cx="10823219" cy="850911"/>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lIns="91448" tIns="182896" rIns="91448" bIns="182896" rtlCol="0" anchor="ctr"/>
          <a:lstStyle/>
          <a:p>
            <a:pPr algn="ctr"/>
            <a:r>
              <a:rPr lang="en-US" altLang="zh-CN" sz="2800" dirty="0" smtClean="0">
                <a:solidFill>
                  <a:schemeClr val="tx1"/>
                </a:solidFill>
                <a:latin typeface="Segoe UI Light" pitchFamily="34" charset="0"/>
                <a:cs typeface="Segoe UI Light" pitchFamily="34" charset="0"/>
              </a:rPr>
              <a:t>Storage &amp; Net</a:t>
            </a:r>
            <a:endParaRPr lang="en-GB" sz="2800" dirty="0">
              <a:solidFill>
                <a:schemeClr val="tx1"/>
              </a:solidFill>
              <a:latin typeface="Segoe UI Light" pitchFamily="34" charset="0"/>
              <a:cs typeface="Segoe UI Light" pitchFamily="34" charset="0"/>
            </a:endParaRPr>
          </a:p>
        </p:txBody>
      </p:sp>
      <p:sp>
        <p:nvSpPr>
          <p:cNvPr id="5" name="Rectangle 4"/>
          <p:cNvSpPr/>
          <p:nvPr/>
        </p:nvSpPr>
        <p:spPr>
          <a:xfrm>
            <a:off x="684391" y="4199263"/>
            <a:ext cx="10823219" cy="850911"/>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lIns="91448" tIns="182896" rIns="91448" bIns="182896" rtlCol="0" anchor="ctr"/>
          <a:lstStyle/>
          <a:p>
            <a:pPr algn="ctr"/>
            <a:r>
              <a:rPr lang="en-US" altLang="zh-CN" sz="2800" dirty="0" smtClean="0">
                <a:solidFill>
                  <a:schemeClr val="tx1"/>
                </a:solidFill>
                <a:latin typeface="Segoe UI Light" pitchFamily="34" charset="0"/>
                <a:cs typeface="Segoe UI Light" pitchFamily="34" charset="0"/>
              </a:rPr>
              <a:t>Hypervisor </a:t>
            </a:r>
            <a:endParaRPr lang="en-GB" sz="2800" dirty="0">
              <a:solidFill>
                <a:schemeClr val="tx1"/>
              </a:solidFill>
              <a:latin typeface="Segoe UI Light" pitchFamily="34" charset="0"/>
              <a:cs typeface="Segoe UI Light" pitchFamily="34" charset="0"/>
            </a:endParaRPr>
          </a:p>
        </p:txBody>
      </p:sp>
      <p:sp>
        <p:nvSpPr>
          <p:cNvPr id="6" name="Rectangle 5"/>
          <p:cNvSpPr/>
          <p:nvPr/>
        </p:nvSpPr>
        <p:spPr>
          <a:xfrm>
            <a:off x="684391" y="3307509"/>
            <a:ext cx="10823219" cy="850911"/>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lIns="91448" tIns="182896" rIns="91448" bIns="182896" rtlCol="0" anchor="ctr"/>
          <a:lstStyle/>
          <a:p>
            <a:pPr algn="ctr"/>
            <a:r>
              <a:rPr lang="en-GB" sz="2800" dirty="0">
                <a:solidFill>
                  <a:schemeClr val="tx1"/>
                </a:solidFill>
                <a:latin typeface="Segoe UI Light" pitchFamily="34" charset="0"/>
                <a:cs typeface="Segoe UI Light" pitchFamily="34" charset="0"/>
              </a:rPr>
              <a:t>OS</a:t>
            </a:r>
          </a:p>
        </p:txBody>
      </p:sp>
      <p:sp>
        <p:nvSpPr>
          <p:cNvPr id="7" name="Rectangle 6"/>
          <p:cNvSpPr/>
          <p:nvPr/>
        </p:nvSpPr>
        <p:spPr>
          <a:xfrm>
            <a:off x="684391" y="2415755"/>
            <a:ext cx="10823219" cy="850911"/>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lIns="91448" tIns="182896" rIns="91448" bIns="182896" rtlCol="0" anchor="ctr"/>
          <a:lstStyle/>
          <a:p>
            <a:pPr algn="ctr"/>
            <a:r>
              <a:rPr lang="en-GB" sz="2800" dirty="0" smtClean="0">
                <a:solidFill>
                  <a:schemeClr val="tx1"/>
                </a:solidFill>
                <a:latin typeface="Segoe UI Light" pitchFamily="34" charset="0"/>
                <a:cs typeface="Segoe UI Light" pitchFamily="34" charset="0"/>
              </a:rPr>
              <a:t>DATEBASE</a:t>
            </a:r>
            <a:endParaRPr lang="en-GB" sz="2800" dirty="0">
              <a:solidFill>
                <a:schemeClr val="tx1"/>
              </a:solidFill>
              <a:latin typeface="Segoe UI Light" pitchFamily="34" charset="0"/>
              <a:cs typeface="Segoe UI Light" pitchFamily="34" charset="0"/>
            </a:endParaRPr>
          </a:p>
        </p:txBody>
      </p:sp>
      <p:sp>
        <p:nvSpPr>
          <p:cNvPr id="8" name="Rectangle 7"/>
          <p:cNvSpPr/>
          <p:nvPr/>
        </p:nvSpPr>
        <p:spPr>
          <a:xfrm>
            <a:off x="684391" y="1524002"/>
            <a:ext cx="10823219" cy="850911"/>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lIns="91448" tIns="182896" rIns="91448" bIns="182896" rtlCol="0" anchor="ctr"/>
          <a:lstStyle/>
          <a:p>
            <a:pPr algn="ctr"/>
            <a:r>
              <a:rPr lang="en-GB" sz="2800" dirty="0">
                <a:solidFill>
                  <a:schemeClr val="tx1"/>
                </a:solidFill>
                <a:latin typeface="Segoe UI Light" pitchFamily="34" charset="0"/>
                <a:cs typeface="Segoe UI Light" pitchFamily="34" charset="0"/>
              </a:rPr>
              <a:t>Application Frameworks</a:t>
            </a:r>
          </a:p>
        </p:txBody>
      </p:sp>
      <p:grpSp>
        <p:nvGrpSpPr>
          <p:cNvPr id="20" name="Group 19"/>
          <p:cNvGrpSpPr/>
          <p:nvPr/>
        </p:nvGrpSpPr>
        <p:grpSpPr>
          <a:xfrm>
            <a:off x="683596" y="5143098"/>
            <a:ext cx="10823219" cy="850911"/>
            <a:chOff x="684212" y="5091014"/>
            <a:chExt cx="10820400" cy="850910"/>
          </a:xfrm>
        </p:grpSpPr>
        <p:sp>
          <p:nvSpPr>
            <p:cNvPr id="21" name="Rectangle 20"/>
            <p:cNvSpPr/>
            <p:nvPr/>
          </p:nvSpPr>
          <p:spPr>
            <a:xfrm>
              <a:off x="684212" y="5091014"/>
              <a:ext cx="10820400" cy="850910"/>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tIns="243840" bIns="243840" rtlCol="0" anchor="ctr"/>
            <a:lstStyle/>
            <a:p>
              <a:pPr algn="ctr"/>
              <a:endParaRPr lang="en-GB" sz="2800" dirty="0">
                <a:solidFill>
                  <a:schemeClr val="tx1"/>
                </a:solidFill>
                <a:latin typeface="Segoe UI Light" pitchFamily="34" charset="0"/>
                <a:cs typeface="Segoe UI Light" pitchFamily="34" charset="0"/>
              </a:endParaRPr>
            </a:p>
          </p:txBody>
        </p:sp>
        <p:pic>
          <p:nvPicPr>
            <p:cNvPr id="22" name="Picture 3" descr="C:\Users\scorosen\AppData\Local\Microsoft\Windows\Temporary Internet Files\Content.Outlook\QDXNTWDS\HP_Logo.png"/>
            <p:cNvPicPr>
              <a:picLocks noChangeAspect="1" noChangeArrowheads="1"/>
            </p:cNvPicPr>
            <p:nvPr/>
          </p:nvPicPr>
          <p:blipFill>
            <a:blip r:embed="rId2" cstate="print">
              <a:lum bright="100000"/>
              <a:extLst>
                <a:ext uri="{28A0092B-C50C-407E-A947-70E740481C1C}">
                  <a14:useLocalDpi xmlns:a14="http://schemas.microsoft.com/office/drawing/2010/main" val="0"/>
                </a:ext>
              </a:extLst>
            </a:blip>
            <a:srcRect l="22471" t="11905" r="22078" b="13095"/>
            <a:stretch>
              <a:fillRect/>
            </a:stretch>
          </p:blipFill>
          <p:spPr bwMode="auto">
            <a:xfrm>
              <a:off x="836612" y="5182942"/>
              <a:ext cx="609600" cy="61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 descr="\\NAS\Data\Asset.Repository\Logos\Company Logos\Dell.png"/>
            <p:cNvPicPr>
              <a:picLocks noChangeAspect="1" noChangeArrowheads="1"/>
            </p:cNvPicPr>
            <p:nvPr/>
          </p:nvPicPr>
          <p:blipFill>
            <a:blip r:embed="rId3" cstate="print">
              <a:lum bright="100000"/>
            </a:blip>
            <a:srcRect/>
            <a:stretch>
              <a:fillRect/>
            </a:stretch>
          </p:blipFill>
          <p:spPr bwMode="auto">
            <a:xfrm>
              <a:off x="1584591" y="5341295"/>
              <a:ext cx="968334" cy="302724"/>
            </a:xfrm>
            <a:prstGeom prst="rect">
              <a:avLst/>
            </a:prstGeom>
            <a:noFill/>
            <a:ln>
              <a:noFill/>
            </a:ln>
          </p:spPr>
        </p:pic>
        <p:pic>
          <p:nvPicPr>
            <p:cNvPr id="24" name="Picture 4" descr="\\NAS\Data\Asset.Repository\Logos\Fujitsu[1].png"/>
            <p:cNvPicPr>
              <a:picLocks noChangeAspect="1" noChangeArrowheads="1"/>
            </p:cNvPicPr>
            <p:nvPr/>
          </p:nvPicPr>
          <p:blipFill>
            <a:blip r:embed="rId4" cstate="print">
              <a:lum bright="100000"/>
            </a:blip>
            <a:srcRect/>
            <a:stretch>
              <a:fillRect/>
            </a:stretch>
          </p:blipFill>
          <p:spPr bwMode="auto">
            <a:xfrm>
              <a:off x="2691304" y="5181600"/>
              <a:ext cx="1066800" cy="510931"/>
            </a:xfrm>
            <a:prstGeom prst="rect">
              <a:avLst/>
            </a:prstGeom>
            <a:noFill/>
            <a:ln>
              <a:noFill/>
            </a:ln>
          </p:spPr>
        </p:pic>
        <p:pic>
          <p:nvPicPr>
            <p:cNvPr id="25" name="Picture 6" descr="\\NAS\Data\Asset.Repository\Logos\Hitachi[1].png"/>
            <p:cNvPicPr>
              <a:picLocks noChangeAspect="1" noChangeArrowheads="1"/>
            </p:cNvPicPr>
            <p:nvPr/>
          </p:nvPicPr>
          <p:blipFill>
            <a:blip r:embed="rId5" cstate="print">
              <a:lum bright="100000"/>
            </a:blip>
            <a:srcRect/>
            <a:stretch>
              <a:fillRect/>
            </a:stretch>
          </p:blipFill>
          <p:spPr bwMode="auto">
            <a:xfrm>
              <a:off x="3896483" y="5307899"/>
              <a:ext cx="1295400" cy="372876"/>
            </a:xfrm>
            <a:prstGeom prst="rect">
              <a:avLst/>
            </a:prstGeom>
            <a:noFill/>
            <a:ln>
              <a:noFill/>
            </a:ln>
          </p:spPr>
        </p:pic>
        <p:pic>
          <p:nvPicPr>
            <p:cNvPr id="26" name="Picture 1" descr="\\NAS\Data\Asset.Repository\Logos\IBM.png"/>
            <p:cNvPicPr>
              <a:picLocks noChangeAspect="1" noChangeArrowheads="1"/>
            </p:cNvPicPr>
            <p:nvPr/>
          </p:nvPicPr>
          <p:blipFill>
            <a:blip r:embed="rId6" cstate="print">
              <a:lum bright="100000"/>
            </a:blip>
            <a:srcRect/>
            <a:stretch>
              <a:fillRect/>
            </a:stretch>
          </p:blipFill>
          <p:spPr bwMode="auto">
            <a:xfrm>
              <a:off x="6599535" y="5325809"/>
              <a:ext cx="824305" cy="333697"/>
            </a:xfrm>
            <a:prstGeom prst="rect">
              <a:avLst/>
            </a:prstGeom>
            <a:noFill/>
            <a:ln>
              <a:noFill/>
            </a:ln>
          </p:spPr>
        </p:pic>
        <p:pic>
          <p:nvPicPr>
            <p:cNvPr id="27" name="Picture 9" descr="http://www.voicespaces.co.za/images/Nec-logo.png"/>
            <p:cNvPicPr>
              <a:picLocks noChangeAspect="1" noChangeArrowheads="1"/>
            </p:cNvPicPr>
            <p:nvPr/>
          </p:nvPicPr>
          <p:blipFill>
            <a:blip r:embed="rId7" cstate="print">
              <a:lum bright="100000"/>
              <a:extLst>
                <a:ext uri="{28A0092B-C50C-407E-A947-70E740481C1C}">
                  <a14:useLocalDpi xmlns:a14="http://schemas.microsoft.com/office/drawing/2010/main" val="0"/>
                </a:ext>
              </a:extLst>
            </a:blip>
            <a:srcRect/>
            <a:stretch>
              <a:fillRect/>
            </a:stretch>
          </p:blipFill>
          <p:spPr bwMode="auto">
            <a:xfrm>
              <a:off x="7562218" y="5329646"/>
              <a:ext cx="1071833" cy="326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5" descr="\\NAS\Data\Asset.Repository\Logos\NetApp[2].png"/>
            <p:cNvPicPr>
              <a:picLocks noChangeAspect="1" noChangeArrowheads="1"/>
            </p:cNvPicPr>
            <p:nvPr/>
          </p:nvPicPr>
          <p:blipFill>
            <a:blip r:embed="rId8" cstate="print">
              <a:lum bright="100000"/>
            </a:blip>
            <a:srcRect/>
            <a:stretch>
              <a:fillRect/>
            </a:stretch>
          </p:blipFill>
          <p:spPr bwMode="auto">
            <a:xfrm>
              <a:off x="8772429" y="5291650"/>
              <a:ext cx="1523829" cy="402015"/>
            </a:xfrm>
            <a:prstGeom prst="rect">
              <a:avLst/>
            </a:prstGeom>
            <a:noFill/>
            <a:ln>
              <a:noFill/>
            </a:ln>
          </p:spPr>
        </p:pic>
        <p:pic>
          <p:nvPicPr>
            <p:cNvPr id="29" name="Picture 3" descr="\\NAS\Data\Asset.Repository\Logos\Cisco.png"/>
            <p:cNvPicPr>
              <a:picLocks noChangeAspect="1" noChangeArrowheads="1"/>
            </p:cNvPicPr>
            <p:nvPr/>
          </p:nvPicPr>
          <p:blipFill>
            <a:blip r:embed="rId9" cstate="print">
              <a:lum bright="100000"/>
            </a:blip>
            <a:srcRect/>
            <a:stretch>
              <a:fillRect/>
            </a:stretch>
          </p:blipFill>
          <p:spPr bwMode="auto">
            <a:xfrm>
              <a:off x="10434636" y="5249670"/>
              <a:ext cx="917576" cy="485974"/>
            </a:xfrm>
            <a:prstGeom prst="rect">
              <a:avLst/>
            </a:prstGeom>
            <a:noFill/>
            <a:ln>
              <a:noFill/>
            </a:ln>
          </p:spPr>
        </p:pic>
        <p:pic>
          <p:nvPicPr>
            <p:cNvPr id="30" name="Picture 2" descr="EMC"/>
            <p:cNvPicPr>
              <a:picLocks noChangeAspect="1" noChangeArrowheads="1"/>
            </p:cNvPicPr>
            <p:nvPr/>
          </p:nvPicPr>
          <p:blipFill>
            <a:blip r:embed="rId10">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5330262" y="5273675"/>
              <a:ext cx="1130895" cy="4413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 name="Group 30"/>
          <p:cNvGrpSpPr/>
          <p:nvPr/>
        </p:nvGrpSpPr>
        <p:grpSpPr>
          <a:xfrm>
            <a:off x="683596" y="4201223"/>
            <a:ext cx="10823219" cy="850911"/>
            <a:chOff x="684212" y="4199261"/>
            <a:chExt cx="10820400" cy="850910"/>
          </a:xfrm>
        </p:grpSpPr>
        <p:sp>
          <p:nvSpPr>
            <p:cNvPr id="32" name="Rectangle 31"/>
            <p:cNvSpPr/>
            <p:nvPr/>
          </p:nvSpPr>
          <p:spPr>
            <a:xfrm>
              <a:off x="684212" y="4199261"/>
              <a:ext cx="10820400" cy="850910"/>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tIns="243840" bIns="243840" rtlCol="0" anchor="ctr"/>
            <a:lstStyle/>
            <a:p>
              <a:pPr algn="ctr"/>
              <a:endParaRPr lang="en-GB" sz="2800" dirty="0">
                <a:solidFill>
                  <a:schemeClr val="tx1"/>
                </a:solidFill>
                <a:latin typeface="Segoe UI Light" pitchFamily="34" charset="0"/>
                <a:cs typeface="Segoe UI Light" pitchFamily="34" charset="0"/>
              </a:endParaRPr>
            </a:p>
          </p:txBody>
        </p:sp>
        <p:pic>
          <p:nvPicPr>
            <p:cNvPr id="33" name="Picture 2" descr="Microsoft logo and tagline"/>
            <p:cNvPicPr>
              <a:picLocks noChangeAspect="1" noChangeArrowheads="1"/>
            </p:cNvPicPr>
            <p:nvPr/>
          </p:nvPicPr>
          <p:blipFill rotWithShape="1">
            <a:blip r:embed="rId12" cstate="email">
              <a:extLst>
                <a:ext uri="{28A0092B-C50C-407E-A947-70E740481C1C}">
                  <a14:useLocalDpi xmlns:a14="http://schemas.microsoft.com/office/drawing/2010/main"/>
                </a:ext>
              </a:extLst>
            </a:blip>
            <a:srcRect/>
            <a:stretch/>
          </p:blipFill>
          <p:spPr bwMode="gray">
            <a:xfrm>
              <a:off x="2665412" y="4430302"/>
              <a:ext cx="2311890" cy="388828"/>
            </a:xfrm>
            <a:prstGeom prst="rect">
              <a:avLst/>
            </a:prstGeom>
            <a:noFill/>
            <a:ln>
              <a:noFill/>
            </a:ln>
          </p:spPr>
        </p:pic>
        <p:pic>
          <p:nvPicPr>
            <p:cNvPr id="34" name="Picture 2" descr="http://xen.org/images/logos/CITRIX_logo.png"/>
            <p:cNvPicPr>
              <a:picLocks noChangeAspect="1" noChangeArrowheads="1"/>
            </p:cNvPicPr>
            <p:nvPr/>
          </p:nvPicPr>
          <p:blipFill>
            <a:blip r:embed="rId13" cstate="print">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5288200" y="4318665"/>
              <a:ext cx="1571598" cy="63433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descr="http://theitbros.com/wp-content/uploads/2011/02/vmware-logo.png"/>
            <p:cNvPicPr>
              <a:picLocks noChangeAspect="1" noChangeArrowheads="1"/>
            </p:cNvPicPr>
            <p:nvPr/>
          </p:nvPicPr>
          <p:blipFill rotWithShape="1">
            <a:blip r:embed="rId15" cstate="print">
              <a:extLst>
                <a:ext uri="{BEBA8EAE-BF5A-486C-A8C5-ECC9F3942E4B}">
                  <a14:imgProps xmlns:a14="http://schemas.microsoft.com/office/drawing/2010/main">
                    <a14:imgLayer r:embed="rId16">
                      <a14:imgEffect>
                        <a14:backgroundRemoval t="30667" b="63556" l="1250" r="99375">
                          <a14:foregroundMark x1="3750" y1="34889" x2="3750" y2="34889"/>
                          <a14:foregroundMark x1="3854" y1="34889" x2="9063" y2="58000"/>
                          <a14:foregroundMark x1="41771" y1="42222" x2="41771" y2="42222"/>
                          <a14:foregroundMark x1="68438" y1="34667" x2="68438" y2="34667"/>
                          <a14:foregroundMark x1="76875" y1="36889" x2="76875" y2="36889"/>
                          <a14:foregroundMark x1="87708" y1="36000" x2="87708" y2="36000"/>
                        </a14:backgroundRemoval>
                      </a14:imgEffect>
                      <a14:imgEffect>
                        <a14:brightnessContrast bright="100000"/>
                      </a14:imgEffect>
                    </a14:imgLayer>
                  </a14:imgProps>
                </a:ext>
                <a:ext uri="{28A0092B-C50C-407E-A947-70E740481C1C}">
                  <a14:useLocalDpi xmlns:a14="http://schemas.microsoft.com/office/drawing/2010/main" val="0"/>
                </a:ext>
              </a:extLst>
            </a:blip>
            <a:srcRect t="29105" b="32546"/>
            <a:stretch/>
          </p:blipFill>
          <p:spPr bwMode="auto">
            <a:xfrm>
              <a:off x="7194076" y="4430302"/>
              <a:ext cx="2163014" cy="38882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6" name="Group 35"/>
          <p:cNvGrpSpPr/>
          <p:nvPr/>
        </p:nvGrpSpPr>
        <p:grpSpPr>
          <a:xfrm>
            <a:off x="684391" y="3161463"/>
            <a:ext cx="10823219" cy="1143000"/>
            <a:chOff x="684212" y="3161463"/>
            <a:chExt cx="10820400" cy="1143000"/>
          </a:xfrm>
        </p:grpSpPr>
        <p:sp>
          <p:nvSpPr>
            <p:cNvPr id="37" name="Rectangle 36"/>
            <p:cNvSpPr/>
            <p:nvPr/>
          </p:nvSpPr>
          <p:spPr>
            <a:xfrm>
              <a:off x="684212" y="3307508"/>
              <a:ext cx="10820400" cy="850910"/>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tIns="243840" bIns="243840" rtlCol="0" anchor="ctr"/>
            <a:lstStyle/>
            <a:p>
              <a:pPr algn="ctr"/>
              <a:endParaRPr lang="en-GB" sz="2800" dirty="0">
                <a:solidFill>
                  <a:schemeClr val="tx1"/>
                </a:solidFill>
                <a:latin typeface="Segoe UI Light" pitchFamily="34" charset="0"/>
                <a:cs typeface="Segoe UI Light" pitchFamily="34" charset="0"/>
              </a:endParaRPr>
            </a:p>
          </p:txBody>
        </p:sp>
        <p:pic>
          <p:nvPicPr>
            <p:cNvPr id="38" name="Picture 2" descr="D:\SkyDrive\Documents - Work\Images\Product Logos\ws_rgb_r.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589213" y="3509627"/>
              <a:ext cx="2514599" cy="446672"/>
            </a:xfrm>
            <a:prstGeom prst="rect">
              <a:avLst/>
            </a:prstGeom>
            <a:noFill/>
            <a:extLst>
              <a:ext uri="{909E8E84-426E-40DD-AFC4-6F175D3DCCD1}">
                <a14:hiddenFill xmlns:a14="http://schemas.microsoft.com/office/drawing/2010/main">
                  <a:solidFill>
                    <a:srgbClr val="FFFFFF"/>
                  </a:solidFill>
                </a14:hiddenFill>
              </a:ext>
            </a:extLst>
          </p:spPr>
        </p:pic>
        <p:grpSp>
          <p:nvGrpSpPr>
            <p:cNvPr id="39" name="Group 86"/>
            <p:cNvGrpSpPr/>
            <p:nvPr/>
          </p:nvGrpSpPr>
          <p:grpSpPr>
            <a:xfrm>
              <a:off x="5300410" y="3276600"/>
              <a:ext cx="914400" cy="914400"/>
              <a:chOff x="9599612" y="3047163"/>
              <a:chExt cx="914400" cy="914400"/>
            </a:xfrm>
          </p:grpSpPr>
          <p:pic>
            <p:nvPicPr>
              <p:cNvPr id="42" name="Picture 4" descr="C:\Users\sigurdg\Desktop\RedHat.png"/>
              <p:cNvPicPr>
                <a:picLocks noChangeAspect="1" noChangeArrowheads="1"/>
              </p:cNvPicPr>
              <p:nvPr/>
            </p:nvPicPr>
            <p:blipFill rotWithShape="1">
              <a:blip r:embed="rId18" cstate="print">
                <a:lum bright="100000"/>
              </a:blip>
              <a:srcRect l="36842" t="12033" b="26374"/>
              <a:stretch/>
            </p:blipFill>
            <p:spPr bwMode="auto">
              <a:xfrm>
                <a:off x="9599612" y="3069808"/>
                <a:ext cx="914400" cy="891755"/>
              </a:xfrm>
              <a:prstGeom prst="rect">
                <a:avLst/>
              </a:prstGeom>
              <a:noFill/>
            </p:spPr>
          </p:pic>
          <p:pic>
            <p:nvPicPr>
              <p:cNvPr id="43" name="Picture 4" descr="C:\Users\sigurdg\Desktop\RedHat.png"/>
              <p:cNvPicPr>
                <a:picLocks noChangeAspect="1" noChangeArrowheads="1"/>
              </p:cNvPicPr>
              <p:nvPr/>
            </p:nvPicPr>
            <p:blipFill rotWithShape="1">
              <a:blip r:embed="rId18" cstate="print">
                <a:lum bright="100000"/>
              </a:blip>
              <a:srcRect t="27822" r="63158" b="17675"/>
              <a:stretch/>
            </p:blipFill>
            <p:spPr bwMode="auto">
              <a:xfrm>
                <a:off x="9675812" y="3047163"/>
                <a:ext cx="533400" cy="789096"/>
              </a:xfrm>
              <a:prstGeom prst="rect">
                <a:avLst/>
              </a:prstGeom>
              <a:noFill/>
            </p:spPr>
          </p:pic>
        </p:grpSp>
        <p:pic>
          <p:nvPicPr>
            <p:cNvPr id="40" name="Picture 5" descr="C:\Users\sigurdg\Desktop\SuSe.png"/>
            <p:cNvPicPr>
              <a:picLocks noChangeAspect="1" noChangeArrowheads="1"/>
            </p:cNvPicPr>
            <p:nvPr/>
          </p:nvPicPr>
          <p:blipFill>
            <a:blip r:embed="rId19" cstate="print">
              <a:lum bright="100000"/>
            </a:blip>
            <a:srcRect/>
            <a:stretch>
              <a:fillRect/>
            </a:stretch>
          </p:blipFill>
          <p:spPr bwMode="auto">
            <a:xfrm>
              <a:off x="6411408" y="3161463"/>
              <a:ext cx="1143000" cy="1143000"/>
            </a:xfrm>
            <a:prstGeom prst="rect">
              <a:avLst/>
            </a:prstGeom>
            <a:noFill/>
          </p:spPr>
        </p:pic>
        <p:pic>
          <p:nvPicPr>
            <p:cNvPr id="41" name="Picture 3" descr="C:\Users\sigurdg\Desktop\centOS.png"/>
            <p:cNvPicPr>
              <a:picLocks noChangeAspect="1" noChangeArrowheads="1"/>
            </p:cNvPicPr>
            <p:nvPr/>
          </p:nvPicPr>
          <p:blipFill rotWithShape="1">
            <a:blip r:embed="rId20" cstate="print">
              <a:lum bright="100000"/>
            </a:blip>
            <a:srcRect t="29061" b="22483"/>
            <a:stretch/>
          </p:blipFill>
          <p:spPr bwMode="auto">
            <a:xfrm>
              <a:off x="7751006" y="3452598"/>
              <a:ext cx="1427794" cy="691851"/>
            </a:xfrm>
            <a:prstGeom prst="rect">
              <a:avLst/>
            </a:prstGeom>
            <a:noFill/>
          </p:spPr>
        </p:pic>
      </p:grpSp>
      <p:sp>
        <p:nvSpPr>
          <p:cNvPr id="45" name="Rectangle 44"/>
          <p:cNvSpPr/>
          <p:nvPr/>
        </p:nvSpPr>
        <p:spPr>
          <a:xfrm>
            <a:off x="683596" y="2417472"/>
            <a:ext cx="10823219" cy="850911"/>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tIns="243840" bIns="243840" rtlCol="0" anchor="ctr"/>
          <a:lstStyle/>
          <a:p>
            <a:pPr algn="ctr"/>
            <a:r>
              <a:rPr lang="en-GB" sz="2800" dirty="0" smtClean="0">
                <a:solidFill>
                  <a:schemeClr val="tx1"/>
                </a:solidFill>
                <a:latin typeface="Segoe UI Light" pitchFamily="34" charset="0"/>
                <a:cs typeface="Segoe UI Light" pitchFamily="34" charset="0"/>
              </a:rPr>
              <a:t> </a:t>
            </a:r>
            <a:r>
              <a:rPr lang="en-US" altLang="zh-CN" sz="2800" dirty="0" err="1" smtClean="0">
                <a:solidFill>
                  <a:schemeClr val="tx1"/>
                </a:solidFill>
                <a:latin typeface="Rockwell Extra Bold" panose="02060903040505020403" pitchFamily="18" charset="0"/>
                <a:cs typeface="Segoe UI Light" pitchFamily="34" charset="0"/>
              </a:rPr>
              <a:t>Sql</a:t>
            </a:r>
            <a:r>
              <a:rPr lang="en-US" altLang="zh-CN" sz="2800" dirty="0" smtClean="0">
                <a:solidFill>
                  <a:schemeClr val="tx1"/>
                </a:solidFill>
                <a:latin typeface="Rockwell Extra Bold" panose="02060903040505020403" pitchFamily="18" charset="0"/>
                <a:cs typeface="Segoe UI Light" pitchFamily="34" charset="0"/>
              </a:rPr>
              <a:t> server    Oracle   </a:t>
            </a:r>
            <a:r>
              <a:rPr lang="en-US" altLang="zh-CN" sz="2800" dirty="0" err="1" smtClean="0">
                <a:solidFill>
                  <a:schemeClr val="tx1"/>
                </a:solidFill>
                <a:latin typeface="Rockwell Extra Bold" panose="02060903040505020403" pitchFamily="18" charset="0"/>
                <a:cs typeface="Segoe UI Light" pitchFamily="34" charset="0"/>
              </a:rPr>
              <a:t>Mysql</a:t>
            </a:r>
            <a:r>
              <a:rPr lang="en-US" altLang="zh-CN" sz="2800" dirty="0" smtClean="0">
                <a:solidFill>
                  <a:schemeClr val="tx1"/>
                </a:solidFill>
                <a:latin typeface="Rockwell Extra Bold" panose="02060903040505020403" pitchFamily="18" charset="0"/>
                <a:cs typeface="Segoe UI Light" pitchFamily="34" charset="0"/>
              </a:rPr>
              <a:t>   Sybase  DB2 </a:t>
            </a:r>
            <a:endParaRPr lang="en-GB" sz="2800" dirty="0">
              <a:solidFill>
                <a:schemeClr val="tx1"/>
              </a:solidFill>
              <a:latin typeface="Rockwell Extra Bold" panose="02060903040505020403" pitchFamily="18" charset="0"/>
              <a:cs typeface="Segoe UI Light" pitchFamily="34" charset="0"/>
            </a:endParaRPr>
          </a:p>
        </p:txBody>
      </p:sp>
      <p:grpSp>
        <p:nvGrpSpPr>
          <p:cNvPr id="50" name="Group 49"/>
          <p:cNvGrpSpPr/>
          <p:nvPr/>
        </p:nvGrpSpPr>
        <p:grpSpPr>
          <a:xfrm>
            <a:off x="684391" y="1524002"/>
            <a:ext cx="10823219" cy="850911"/>
            <a:chOff x="684212" y="1524000"/>
            <a:chExt cx="10820400" cy="850910"/>
          </a:xfrm>
        </p:grpSpPr>
        <p:sp>
          <p:nvSpPr>
            <p:cNvPr id="51" name="Rectangle 50"/>
            <p:cNvSpPr/>
            <p:nvPr/>
          </p:nvSpPr>
          <p:spPr>
            <a:xfrm>
              <a:off x="684212" y="1524000"/>
              <a:ext cx="10820400" cy="850910"/>
            </a:xfrm>
            <a:prstGeom prst="rect">
              <a:avLst/>
            </a:prstGeom>
            <a:solidFill>
              <a:schemeClr val="bg2">
                <a:lumMod val="75000"/>
              </a:schemeClr>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tIns="243840" bIns="243840" rtlCol="0" anchor="ctr"/>
            <a:lstStyle/>
            <a:p>
              <a:pPr algn="ctr"/>
              <a:endParaRPr lang="en-GB" sz="2800" dirty="0">
                <a:solidFill>
                  <a:schemeClr val="tx1"/>
                </a:solidFill>
                <a:latin typeface="Segoe UI Light" pitchFamily="34" charset="0"/>
                <a:cs typeface="Segoe UI Light" pitchFamily="34" charset="0"/>
              </a:endParaRPr>
            </a:p>
          </p:txBody>
        </p:sp>
        <p:pic>
          <p:nvPicPr>
            <p:cNvPr id="52" name="Picture 2" descr="https://mediabank.partners.extranet.microsoft.com/Assets/Active/M-Q/Microsoft_.NET/Microsoft_NET_ADO_.NET/Logos+Logotypes/NET-ADO_bL.png"/>
            <p:cNvPicPr>
              <a:picLocks noChangeAspect="1" noChangeArrowheads="1"/>
            </p:cNvPicPr>
            <p:nvPr/>
          </p:nvPicPr>
          <p:blipFill>
            <a:blip r:embed="rId21" cstate="print">
              <a:lum bright="100000" contrast="100000"/>
              <a:alphaModFix/>
            </a:blip>
            <a:srcRect r="31488"/>
            <a:stretch>
              <a:fillRect/>
            </a:stretch>
          </p:blipFill>
          <p:spPr bwMode="auto">
            <a:xfrm>
              <a:off x="3947867" y="1722830"/>
              <a:ext cx="1546167" cy="446748"/>
            </a:xfrm>
            <a:prstGeom prst="rect">
              <a:avLst/>
            </a:prstGeom>
            <a:noFill/>
          </p:spPr>
        </p:pic>
        <p:pic>
          <p:nvPicPr>
            <p:cNvPr id="53" name="Picture 4" descr="http://www.jbase.com/new/products/images/java.png"/>
            <p:cNvPicPr>
              <a:picLocks noChangeAspect="1" noChangeArrowheads="1"/>
            </p:cNvPicPr>
            <p:nvPr/>
          </p:nvPicPr>
          <p:blipFill>
            <a:blip r:embed="rId22" cstate="print">
              <a:lum bright="100000" contrast="100000"/>
            </a:blip>
            <a:srcRect/>
            <a:stretch>
              <a:fillRect/>
            </a:stretch>
          </p:blipFill>
          <p:spPr bwMode="auto">
            <a:xfrm>
              <a:off x="5877692" y="1645865"/>
              <a:ext cx="322024" cy="600678"/>
            </a:xfrm>
            <a:prstGeom prst="rect">
              <a:avLst/>
            </a:prstGeom>
            <a:noFill/>
          </p:spPr>
        </p:pic>
        <p:pic>
          <p:nvPicPr>
            <p:cNvPr id="54" name="Picture 53" descr="PHP.png"/>
            <p:cNvPicPr>
              <a:picLocks noChangeAspect="1"/>
            </p:cNvPicPr>
            <p:nvPr/>
          </p:nvPicPr>
          <p:blipFill>
            <a:blip r:embed="rId23" cstate="print"/>
            <a:stretch>
              <a:fillRect/>
            </a:stretch>
          </p:blipFill>
          <p:spPr>
            <a:xfrm>
              <a:off x="6583374" y="1740097"/>
              <a:ext cx="783975" cy="412215"/>
            </a:xfrm>
            <a:prstGeom prst="rect">
              <a:avLst/>
            </a:prstGeom>
            <a:noFill/>
          </p:spPr>
        </p:pic>
        <p:pic>
          <p:nvPicPr>
            <p:cNvPr id="55" name="Picture 3"/>
            <p:cNvPicPr>
              <a:picLocks noChangeAspect="1" noChangeArrowheads="1"/>
            </p:cNvPicPr>
            <p:nvPr/>
          </p:nvPicPr>
          <p:blipFill>
            <a:blip r:embed="rId24" cstate="print">
              <a:lum bright="100000"/>
            </a:blip>
            <a:srcRect/>
            <a:stretch>
              <a:fillRect/>
            </a:stretch>
          </p:blipFill>
          <p:spPr bwMode="auto">
            <a:xfrm>
              <a:off x="7751006" y="1655692"/>
              <a:ext cx="581025" cy="581025"/>
            </a:xfrm>
            <a:prstGeom prst="rect">
              <a:avLst/>
            </a:prstGeom>
            <a:noFill/>
            <a:ln w="9525">
              <a:noFill/>
              <a:miter lim="800000"/>
              <a:headEnd/>
              <a:tailEnd/>
            </a:ln>
            <a:effectLst/>
          </p:spPr>
        </p:pic>
      </p:grpSp>
    </p:spTree>
    <p:extLst>
      <p:ext uri="{BB962C8B-B14F-4D97-AF65-F5344CB8AC3E}">
        <p14:creationId xmlns:p14="http://schemas.microsoft.com/office/powerpoint/2010/main" val="23446755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4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247" y="283200"/>
            <a:ext cx="4230173" cy="609399"/>
          </a:xfrm>
        </p:spPr>
        <p:txBody>
          <a:bodyPr>
            <a:normAutofit/>
          </a:bodyPr>
          <a:lstStyle/>
          <a:p>
            <a:r>
              <a:rPr lang="zh-CN" altLang="en-US" sz="3200" b="1" dirty="0">
                <a:solidFill>
                  <a:schemeClr val="tx1">
                    <a:alpha val="99000"/>
                  </a:schemeClr>
                </a:solidFill>
                <a:latin typeface="微软雅黑" panose="020B0503020204020204" pitchFamily="34" charset="-122"/>
                <a:ea typeface="微软雅黑" panose="020B0503020204020204" pitchFamily="34" charset="-122"/>
              </a:rPr>
              <a:t>瑞</a:t>
            </a:r>
            <a:r>
              <a:rPr lang="zh-CN" altLang="en-US" sz="3200" b="1" dirty="0" smtClean="0">
                <a:solidFill>
                  <a:schemeClr val="tx1">
                    <a:alpha val="99000"/>
                  </a:schemeClr>
                </a:solidFill>
                <a:latin typeface="微软雅黑" panose="020B0503020204020204" pitchFamily="34" charset="-122"/>
                <a:ea typeface="微软雅黑" panose="020B0503020204020204" pitchFamily="34" charset="-122"/>
              </a:rPr>
              <a:t>信</a:t>
            </a:r>
            <a:r>
              <a:rPr lang="en-US" altLang="zh-CN" sz="3200" b="1" dirty="0" smtClean="0">
                <a:solidFill>
                  <a:schemeClr val="tx1">
                    <a:alpha val="99000"/>
                  </a:schemeClr>
                </a:solidFill>
                <a:latin typeface="微软雅黑" panose="020B0503020204020204" pitchFamily="34" charset="-122"/>
                <a:ea typeface="微软雅黑" panose="020B0503020204020204" pitchFamily="34" charset="-122"/>
              </a:rPr>
              <a:t>----</a:t>
            </a:r>
            <a:r>
              <a:rPr lang="zh-CN" altLang="en-US" sz="3200" b="1" dirty="0" smtClean="0">
                <a:solidFill>
                  <a:schemeClr val="tx1">
                    <a:alpha val="99000"/>
                  </a:schemeClr>
                </a:solidFill>
                <a:latin typeface="微软雅黑" panose="020B0503020204020204" pitchFamily="34" charset="-122"/>
                <a:ea typeface="微软雅黑" panose="020B0503020204020204" pitchFamily="34" charset="-122"/>
              </a:rPr>
              <a:t>将长期致力于</a:t>
            </a:r>
            <a:endParaRPr lang="en-US" sz="3200" b="1" dirty="0">
              <a:solidFill>
                <a:schemeClr val="tx1">
                  <a:alpha val="99000"/>
                </a:schemeClr>
              </a:solidFill>
              <a:latin typeface="微软雅黑" panose="020B0503020204020204" pitchFamily="34" charset="-122"/>
              <a:ea typeface="微软雅黑" panose="020B0503020204020204" pitchFamily="34" charset="-122"/>
            </a:endParaRPr>
          </a:p>
        </p:txBody>
      </p:sp>
      <p:sp>
        <p:nvSpPr>
          <p:cNvPr id="4" name="Rectangle 3"/>
          <p:cNvSpPr>
            <a:spLocks noChangeArrowheads="1"/>
          </p:cNvSpPr>
          <p:nvPr/>
        </p:nvSpPr>
        <p:spPr bwMode="auto">
          <a:xfrm>
            <a:off x="8508803" y="3056683"/>
            <a:ext cx="2586824" cy="3662529"/>
          </a:xfrm>
          <a:prstGeom prst="rect">
            <a:avLst/>
          </a:prstGeom>
          <a:noFill/>
          <a:ln w="9525">
            <a:noFill/>
            <a:miter lim="800000"/>
            <a:headEnd/>
            <a:tailEnd/>
          </a:ln>
        </p:spPr>
        <p:txBody>
          <a:bodyPr wrap="square" lIns="91426" tIns="45714" rIns="91426" bIns="45714">
            <a:spAutoFit/>
          </a:bodyPr>
          <a:lstStyle/>
          <a:p>
            <a:pPr algn="ctr"/>
            <a:r>
              <a:rPr lang="zh-CN" altLang="en-US" sz="2400" b="1" dirty="0" smtClean="0">
                <a:cs typeface="Segoe UI" charset="0"/>
              </a:rPr>
              <a:t>应用整合</a:t>
            </a:r>
            <a:endParaRPr lang="en-US" altLang="zh-CN" sz="2400" b="1" dirty="0" smtClean="0">
              <a:cs typeface="Segoe UI" charset="0"/>
            </a:endParaRPr>
          </a:p>
          <a:p>
            <a:pPr algn="ctr"/>
            <a:endParaRPr lang="en-US" sz="2400" b="1" dirty="0">
              <a:cs typeface="Segoe UI" charset="0"/>
            </a:endParaRPr>
          </a:p>
          <a:p>
            <a:pPr algn="ctr"/>
            <a:endParaRPr lang="en-US" sz="2400" b="1" dirty="0">
              <a:cs typeface="Segoe UI" charset="0"/>
            </a:endParaRPr>
          </a:p>
          <a:p>
            <a:r>
              <a:rPr lang="zh-CN" altLang="en-US" sz="1600" dirty="0" smtClean="0">
                <a:latin typeface="微软雅黑" panose="020B0503020204020204" pitchFamily="34" charset="-122"/>
                <a:ea typeface="微软雅黑" panose="020B0503020204020204" pitchFamily="34" charset="-122"/>
                <a:cs typeface="Segoe UI" charset="0"/>
              </a:rPr>
              <a:t>帮助</a:t>
            </a:r>
            <a:r>
              <a:rPr lang="zh-CN" altLang="en-US" sz="1600" dirty="0">
                <a:latin typeface="微软雅黑" panose="020B0503020204020204" pitchFamily="34" charset="-122"/>
                <a:ea typeface="微软雅黑" panose="020B0503020204020204" pitchFamily="34" charset="-122"/>
                <a:cs typeface="Segoe UI" charset="0"/>
              </a:rPr>
              <a:t>用户</a:t>
            </a:r>
            <a:r>
              <a:rPr lang="zh-CN" altLang="en-US" sz="1600" dirty="0" smtClean="0">
                <a:latin typeface="微软雅黑" panose="020B0503020204020204" pitchFamily="34" charset="-122"/>
                <a:ea typeface="微软雅黑" panose="020B0503020204020204" pitchFamily="34" charset="-122"/>
                <a:cs typeface="Segoe UI" charset="0"/>
              </a:rPr>
              <a:t>将</a:t>
            </a:r>
            <a:r>
              <a:rPr lang="zh-CN" altLang="en-US" sz="1600" dirty="0">
                <a:latin typeface="微软雅黑" panose="020B0503020204020204" pitchFamily="34" charset="-122"/>
                <a:ea typeface="微软雅黑" panose="020B0503020204020204" pitchFamily="34" charset="-122"/>
                <a:cs typeface="Segoe UI" charset="0"/>
              </a:rPr>
              <a:t>业务流程元素</a:t>
            </a:r>
            <a:r>
              <a:rPr lang="zh-CN" altLang="en-US" sz="1600" dirty="0" smtClean="0">
                <a:latin typeface="微软雅黑" panose="020B0503020204020204" pitchFamily="34" charset="-122"/>
                <a:ea typeface="微软雅黑" panose="020B0503020204020204" pitchFamily="34" charset="-122"/>
                <a:cs typeface="Segoe UI" charset="0"/>
              </a:rPr>
              <a:t>和应用</a:t>
            </a:r>
            <a:r>
              <a:rPr lang="zh-CN" altLang="en-US" sz="1600" dirty="0">
                <a:latin typeface="微软雅黑" panose="020B0503020204020204" pitchFamily="34" charset="-122"/>
                <a:ea typeface="微软雅黑" panose="020B0503020204020204" pitchFamily="34" charset="-122"/>
                <a:cs typeface="Segoe UI" charset="0"/>
              </a:rPr>
              <a:t>功能模块打包成接口明确的、标准化的、与具体实现技术无关的服务组件，从而屏蔽底层技术差异，实现</a:t>
            </a:r>
            <a:r>
              <a:rPr lang="en-US" altLang="zh-CN" sz="1600" dirty="0">
                <a:latin typeface="微软雅黑" panose="020B0503020204020204" pitchFamily="34" charset="-122"/>
                <a:ea typeface="微软雅黑" panose="020B0503020204020204" pitchFamily="34" charset="-122"/>
                <a:cs typeface="Segoe UI" charset="0"/>
              </a:rPr>
              <a:t>IT</a:t>
            </a:r>
            <a:r>
              <a:rPr lang="zh-CN" altLang="en-US" sz="1600" dirty="0">
                <a:latin typeface="微软雅黑" panose="020B0503020204020204" pitchFamily="34" charset="-122"/>
                <a:ea typeface="微软雅黑" panose="020B0503020204020204" pitchFamily="34" charset="-122"/>
                <a:cs typeface="Segoe UI" charset="0"/>
              </a:rPr>
              <a:t>资源的可重用</a:t>
            </a:r>
            <a:r>
              <a:rPr lang="zh-CN" altLang="en-US" sz="1600" dirty="0" smtClean="0">
                <a:latin typeface="微软雅黑" panose="020B0503020204020204" pitchFamily="34" charset="-122"/>
                <a:ea typeface="微软雅黑" panose="020B0503020204020204" pitchFamily="34" charset="-122"/>
                <a:cs typeface="Segoe UI" charset="0"/>
              </a:rPr>
              <a:t>性，用户可以</a:t>
            </a:r>
            <a:r>
              <a:rPr lang="zh-CN" altLang="en-US" sz="1600" dirty="0">
                <a:latin typeface="微软雅黑" panose="020B0503020204020204" pitchFamily="34" charset="-122"/>
                <a:ea typeface="微软雅黑" panose="020B0503020204020204" pitchFamily="34" charset="-122"/>
                <a:cs typeface="Segoe UI" charset="0"/>
              </a:rPr>
              <a:t>灵活的组合服务组件，调整业务流程，快速的响应业务需求的变化。</a:t>
            </a:r>
            <a:endParaRPr lang="en-US" sz="1600" b="1" dirty="0">
              <a:latin typeface="微软雅黑" panose="020B0503020204020204" pitchFamily="34" charset="-122"/>
              <a:ea typeface="微软雅黑" panose="020B0503020204020204" pitchFamily="34" charset="-122"/>
              <a:cs typeface="Segoe UI" charset="0"/>
            </a:endParaRPr>
          </a:p>
        </p:txBody>
      </p:sp>
      <p:sp>
        <p:nvSpPr>
          <p:cNvPr id="5" name="Rectangle 4"/>
          <p:cNvSpPr>
            <a:spLocks noChangeArrowheads="1"/>
          </p:cNvSpPr>
          <p:nvPr/>
        </p:nvSpPr>
        <p:spPr bwMode="auto">
          <a:xfrm>
            <a:off x="6029031" y="3070340"/>
            <a:ext cx="2172581" cy="2431423"/>
          </a:xfrm>
          <a:prstGeom prst="rect">
            <a:avLst/>
          </a:prstGeom>
          <a:noFill/>
          <a:ln w="9525">
            <a:noFill/>
            <a:miter lim="800000"/>
            <a:headEnd/>
            <a:tailEnd/>
          </a:ln>
        </p:spPr>
        <p:txBody>
          <a:bodyPr wrap="square" lIns="91426" tIns="45714" rIns="91426" bIns="45714">
            <a:spAutoFit/>
          </a:bodyPr>
          <a:lstStyle/>
          <a:p>
            <a:pPr algn="ctr"/>
            <a:r>
              <a:rPr lang="zh-CN" altLang="en-US" sz="2400" b="1" dirty="0" smtClean="0">
                <a:cs typeface="Segoe UI" charset="0"/>
              </a:rPr>
              <a:t>容灾备份</a:t>
            </a:r>
            <a:endParaRPr lang="en-US" altLang="zh-CN" sz="2400" b="1" dirty="0" smtClean="0">
              <a:cs typeface="Segoe UI" charset="0"/>
            </a:endParaRPr>
          </a:p>
          <a:p>
            <a:pPr algn="ctr"/>
            <a:endParaRPr lang="en-US" sz="2400" b="1" dirty="0">
              <a:cs typeface="Segoe UI" charset="0"/>
            </a:endParaRPr>
          </a:p>
          <a:p>
            <a:pPr algn="ctr"/>
            <a:endParaRPr lang="en-US" sz="2400" b="1" dirty="0">
              <a:cs typeface="Segoe UI" charset="0"/>
            </a:endParaRPr>
          </a:p>
          <a:p>
            <a:r>
              <a:rPr lang="zh-CN" altLang="en-US" sz="1600" dirty="0" smtClean="0">
                <a:latin typeface="微软雅黑" panose="020B0503020204020204" pitchFamily="34" charset="-122"/>
                <a:ea typeface="微软雅黑" panose="020B0503020204020204" pitchFamily="34" charset="-122"/>
                <a:cs typeface="Segoe UI" charset="0"/>
              </a:rPr>
              <a:t>基于大数据分析构建的灾难预测系统，结合业内领先的灾备技术，实现</a:t>
            </a:r>
            <a:r>
              <a:rPr lang="en-US" altLang="zh-CN" sz="1600" dirty="0" smtClean="0">
                <a:latin typeface="微软雅黑" panose="020B0503020204020204" pitchFamily="34" charset="-122"/>
                <a:ea typeface="微软雅黑" panose="020B0503020204020204" pitchFamily="34" charset="-122"/>
                <a:cs typeface="Segoe UI" charset="0"/>
              </a:rPr>
              <a:t>RTO</a:t>
            </a:r>
            <a:r>
              <a:rPr lang="zh-CN" altLang="en-US" sz="1600" dirty="0" smtClean="0">
                <a:latin typeface="微软雅黑" panose="020B0503020204020204" pitchFamily="34" charset="-122"/>
                <a:ea typeface="微软雅黑" panose="020B0503020204020204" pitchFamily="34" charset="-122"/>
                <a:cs typeface="Segoe UI" charset="0"/>
              </a:rPr>
              <a:t>与</a:t>
            </a:r>
            <a:r>
              <a:rPr lang="en-US" altLang="zh-CN" sz="1600" dirty="0" smtClean="0">
                <a:latin typeface="微软雅黑" panose="020B0503020204020204" pitchFamily="34" charset="-122"/>
                <a:ea typeface="微软雅黑" panose="020B0503020204020204" pitchFamily="34" charset="-122"/>
                <a:cs typeface="Segoe UI" charset="0"/>
              </a:rPr>
              <a:t>RPO</a:t>
            </a:r>
            <a:r>
              <a:rPr lang="zh-CN" altLang="en-US" sz="1600" dirty="0" smtClean="0">
                <a:latin typeface="微软雅黑" panose="020B0503020204020204" pitchFamily="34" charset="-122"/>
                <a:ea typeface="微软雅黑" panose="020B0503020204020204" pitchFamily="34" charset="-122"/>
                <a:cs typeface="Segoe UI" charset="0"/>
              </a:rPr>
              <a:t>的完美平衡。</a:t>
            </a:r>
            <a:endParaRPr lang="en-US" sz="1600" dirty="0">
              <a:latin typeface="微软雅黑" panose="020B0503020204020204" pitchFamily="34" charset="-122"/>
              <a:ea typeface="微软雅黑" panose="020B0503020204020204" pitchFamily="34" charset="-122"/>
              <a:cs typeface="Segoe UI" charset="0"/>
            </a:endParaRPr>
          </a:p>
        </p:txBody>
      </p:sp>
      <p:sp>
        <p:nvSpPr>
          <p:cNvPr id="6" name="Rectangle 5"/>
          <p:cNvSpPr>
            <a:spLocks noChangeArrowheads="1"/>
          </p:cNvSpPr>
          <p:nvPr/>
        </p:nvSpPr>
        <p:spPr bwMode="auto">
          <a:xfrm>
            <a:off x="3477636" y="3111275"/>
            <a:ext cx="2230556" cy="2369867"/>
          </a:xfrm>
          <a:prstGeom prst="rect">
            <a:avLst/>
          </a:prstGeom>
          <a:noFill/>
          <a:ln w="9525">
            <a:noFill/>
            <a:miter lim="800000"/>
            <a:headEnd/>
            <a:tailEnd/>
          </a:ln>
        </p:spPr>
        <p:txBody>
          <a:bodyPr wrap="square" lIns="91426" tIns="45714" rIns="91426" bIns="45714">
            <a:spAutoFit/>
          </a:bodyPr>
          <a:lstStyle/>
          <a:p>
            <a:pPr algn="ctr"/>
            <a:r>
              <a:rPr lang="zh-CN" altLang="en-US" sz="2400" b="1" dirty="0" smtClean="0">
                <a:cs typeface="Segoe UI" charset="0"/>
              </a:rPr>
              <a:t>运维管理</a:t>
            </a:r>
            <a:endParaRPr lang="en-US" sz="2400" b="1" dirty="0">
              <a:cs typeface="Segoe UI" charset="0"/>
            </a:endParaRPr>
          </a:p>
          <a:p>
            <a:pPr algn="ctr"/>
            <a:endParaRPr lang="en-US" sz="2400" b="1" dirty="0">
              <a:cs typeface="Segoe UI" charset="0"/>
            </a:endParaRPr>
          </a:p>
          <a:p>
            <a:pPr algn="ctr"/>
            <a:endParaRPr lang="en-US" sz="2000" dirty="0">
              <a:cs typeface="Segoe UI" charset="0"/>
            </a:endParaRPr>
          </a:p>
          <a:p>
            <a:r>
              <a:rPr lang="zh-CN" altLang="en-US" sz="1600" dirty="0" smtClean="0">
                <a:latin typeface="微软雅黑" panose="020B0503020204020204" pitchFamily="34" charset="-122"/>
                <a:ea typeface="微软雅黑" panose="020B0503020204020204" pitchFamily="34" charset="-122"/>
                <a:cs typeface="Segoe UI" charset="0"/>
              </a:rPr>
              <a:t>帮助用户建立</a:t>
            </a:r>
            <a:r>
              <a:rPr lang="zh-CN" altLang="en-US" sz="1600" dirty="0">
                <a:latin typeface="微软雅黑" panose="020B0503020204020204" pitchFamily="34" charset="-122"/>
                <a:ea typeface="微软雅黑" panose="020B0503020204020204" pitchFamily="34" charset="-122"/>
                <a:cs typeface="Segoe UI" charset="0"/>
              </a:rPr>
              <a:t>快速响应并适应企业业务环境及业务发展的</a:t>
            </a:r>
            <a:r>
              <a:rPr lang="en-US" altLang="zh-CN" sz="1600" dirty="0">
                <a:latin typeface="微软雅黑" panose="020B0503020204020204" pitchFamily="34" charset="-122"/>
                <a:ea typeface="微软雅黑" panose="020B0503020204020204" pitchFamily="34" charset="-122"/>
                <a:cs typeface="Segoe UI" charset="0"/>
              </a:rPr>
              <a:t>IT</a:t>
            </a:r>
            <a:r>
              <a:rPr lang="zh-CN" altLang="en-US" sz="1600" dirty="0">
                <a:latin typeface="微软雅黑" panose="020B0503020204020204" pitchFamily="34" charset="-122"/>
                <a:ea typeface="微软雅黑" panose="020B0503020204020204" pitchFamily="34" charset="-122"/>
                <a:cs typeface="Segoe UI" charset="0"/>
              </a:rPr>
              <a:t>运维模式，实现基于</a:t>
            </a:r>
            <a:r>
              <a:rPr lang="en-US" altLang="zh-CN" sz="1600" dirty="0">
                <a:latin typeface="微软雅黑" panose="020B0503020204020204" pitchFamily="34" charset="-122"/>
                <a:ea typeface="微软雅黑" panose="020B0503020204020204" pitchFamily="34" charset="-122"/>
                <a:cs typeface="Segoe UI" charset="0"/>
              </a:rPr>
              <a:t>ITIL</a:t>
            </a:r>
            <a:r>
              <a:rPr lang="zh-CN" altLang="en-US" sz="1600" dirty="0">
                <a:latin typeface="微软雅黑" panose="020B0503020204020204" pitchFamily="34" charset="-122"/>
                <a:ea typeface="微软雅黑" panose="020B0503020204020204" pitchFamily="34" charset="-122"/>
                <a:cs typeface="Segoe UI" charset="0"/>
              </a:rPr>
              <a:t>的流程框架、运维自动化。</a:t>
            </a:r>
            <a:endParaRPr lang="en-US" sz="1600" b="1" dirty="0">
              <a:latin typeface="微软雅黑" panose="020B0503020204020204" pitchFamily="34" charset="-122"/>
              <a:ea typeface="微软雅黑" panose="020B0503020204020204" pitchFamily="34" charset="-122"/>
              <a:cs typeface="Segoe UI" charset="0"/>
            </a:endParaRPr>
          </a:p>
        </p:txBody>
      </p:sp>
      <p:sp>
        <p:nvSpPr>
          <p:cNvPr id="7" name="Rectangle 6"/>
          <p:cNvSpPr>
            <a:spLocks noChangeArrowheads="1"/>
          </p:cNvSpPr>
          <p:nvPr/>
        </p:nvSpPr>
        <p:spPr bwMode="auto">
          <a:xfrm>
            <a:off x="699397" y="3070331"/>
            <a:ext cx="2425940" cy="2431423"/>
          </a:xfrm>
          <a:prstGeom prst="rect">
            <a:avLst/>
          </a:prstGeom>
          <a:noFill/>
          <a:ln w="9525">
            <a:noFill/>
            <a:miter lim="800000"/>
            <a:headEnd/>
            <a:tailEnd/>
          </a:ln>
        </p:spPr>
        <p:txBody>
          <a:bodyPr wrap="square" lIns="91426" tIns="45714" rIns="91426" bIns="45714">
            <a:spAutoFit/>
          </a:bodyPr>
          <a:lstStyle/>
          <a:p>
            <a:pPr algn="ctr"/>
            <a:r>
              <a:rPr lang="zh-CN" altLang="en-US" sz="2400" b="1" dirty="0" smtClean="0">
                <a:cs typeface="Segoe UI" charset="0"/>
              </a:rPr>
              <a:t>安全服务</a:t>
            </a:r>
            <a:endParaRPr lang="en-US" altLang="zh-CN" sz="2400" b="1" dirty="0" smtClean="0">
              <a:cs typeface="Segoe UI" charset="0"/>
            </a:endParaRPr>
          </a:p>
          <a:p>
            <a:pPr algn="ctr"/>
            <a:endParaRPr lang="en-US" sz="2400" b="1" dirty="0">
              <a:cs typeface="Segoe UI" charset="0"/>
            </a:endParaRPr>
          </a:p>
          <a:p>
            <a:pPr algn="ctr"/>
            <a:endParaRPr lang="en-US" sz="2400" b="1" dirty="0">
              <a:cs typeface="Segoe UI" charset="0"/>
            </a:endParaRPr>
          </a:p>
          <a:p>
            <a:r>
              <a:rPr lang="zh-CN" altLang="en-US" sz="1600" dirty="0">
                <a:latin typeface="微软雅黑" panose="020B0503020204020204" pitchFamily="34" charset="-122"/>
                <a:ea typeface="微软雅黑" panose="020B0503020204020204" pitchFamily="34" charset="-122"/>
                <a:cs typeface="Segoe UI" charset="0"/>
              </a:rPr>
              <a:t>结合安全开发、安全产品、安全评估、安全管理等多个方面，从</a:t>
            </a:r>
            <a:r>
              <a:rPr lang="zh-CN" altLang="en-US" sz="1600" dirty="0" smtClean="0">
                <a:latin typeface="微软雅黑" panose="020B0503020204020204" pitchFamily="34" charset="-122"/>
                <a:ea typeface="微软雅黑" panose="020B0503020204020204" pitchFamily="34" charset="-122"/>
                <a:cs typeface="Segoe UI" charset="0"/>
              </a:rPr>
              <a:t>整个</a:t>
            </a:r>
            <a:r>
              <a:rPr lang="en-US" altLang="zh-CN" sz="1600" dirty="0" smtClean="0">
                <a:latin typeface="微软雅黑" panose="020B0503020204020204" pitchFamily="34" charset="-122"/>
                <a:ea typeface="微软雅黑" panose="020B0503020204020204" pitchFamily="34" charset="-122"/>
                <a:cs typeface="Segoe UI" charset="0"/>
              </a:rPr>
              <a:t>ESLC</a:t>
            </a:r>
            <a:r>
              <a:rPr lang="zh-CN" altLang="en-US" sz="1600" dirty="0" smtClean="0">
                <a:latin typeface="微软雅黑" panose="020B0503020204020204" pitchFamily="34" charset="-122"/>
                <a:ea typeface="微软雅黑" panose="020B0503020204020204" pitchFamily="34" charset="-122"/>
                <a:cs typeface="Segoe UI" charset="0"/>
              </a:rPr>
              <a:t>的</a:t>
            </a:r>
            <a:r>
              <a:rPr lang="zh-CN" altLang="en-US" sz="1600" dirty="0">
                <a:latin typeface="微软雅黑" panose="020B0503020204020204" pitchFamily="34" charset="-122"/>
                <a:ea typeface="微软雅黑" panose="020B0503020204020204" pitchFamily="34" charset="-122"/>
                <a:cs typeface="Segoe UI" charset="0"/>
              </a:rPr>
              <a:t>角度来实现长期有效的安全保障。</a:t>
            </a:r>
            <a:endParaRPr lang="en-US" sz="1600" dirty="0">
              <a:latin typeface="微软雅黑" panose="020B0503020204020204" pitchFamily="34" charset="-122"/>
              <a:ea typeface="微软雅黑" panose="020B0503020204020204" pitchFamily="34" charset="-122"/>
              <a:cs typeface="Segoe UI" charset="0"/>
            </a:endParaRPr>
          </a:p>
        </p:txBody>
      </p:sp>
      <p:pic>
        <p:nvPicPr>
          <p:cNvPr id="11" name="Picture 8" descr="\\MAGNUM\Projects\Microsoft\Cloud Power FY12\Design\Icons\PNGs\Cross Platform.png"/>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saturation sat="33000"/>
                    </a14:imgEffect>
                  </a14:imgLayer>
                </a14:imgProps>
              </a:ext>
            </a:extLst>
          </a:blip>
          <a:stretch>
            <a:fillRect/>
          </a:stretch>
        </p:blipFill>
        <p:spPr bwMode="auto">
          <a:xfrm>
            <a:off x="3856596" y="1577275"/>
            <a:ext cx="1418043" cy="1417675"/>
          </a:xfrm>
          <a:prstGeom prst="rect">
            <a:avLst/>
          </a:prstGeom>
          <a:noFill/>
        </p:spPr>
      </p:pic>
      <p:pic>
        <p:nvPicPr>
          <p:cNvPr id="12" name="Picture 5" descr="\\MAGNUM\Projects\Microsoft\Cloud Power FY12\Design\ICONS_PNG\Consistent_Development_and_Deployment_Platform.png"/>
          <p:cNvPicPr>
            <a:picLocks noChangeAspect="1" noChangeArrowheads="1"/>
          </p:cNvPicPr>
          <p:nvPr/>
        </p:nvPicPr>
        <p:blipFill>
          <a:blip r:embed="rId5" cstate="print">
            <a:lum bright="70000" contrast="-70000"/>
            <a:extLst>
              <a:ext uri="{BEBA8EAE-BF5A-486C-A8C5-ECC9F3942E4B}">
                <a14:imgProps xmlns:a14="http://schemas.microsoft.com/office/drawing/2010/main">
                  <a14:imgLayer r:embed="rId6">
                    <a14:imgEffect>
                      <a14:saturation sat="33000"/>
                    </a14:imgEffect>
                  </a14:imgLayer>
                </a14:imgProps>
              </a:ext>
            </a:extLst>
          </a:blip>
          <a:srcRect/>
          <a:stretch>
            <a:fillRect/>
          </a:stretch>
        </p:blipFill>
        <p:spPr bwMode="auto">
          <a:xfrm>
            <a:off x="1069115" y="1558338"/>
            <a:ext cx="1455931" cy="1455551"/>
          </a:xfrm>
          <a:prstGeom prst="rect">
            <a:avLst/>
          </a:prstGeom>
          <a:noFill/>
        </p:spPr>
      </p:pic>
      <p:sp>
        <p:nvSpPr>
          <p:cNvPr id="14" name="Freeform 12"/>
          <p:cNvSpPr>
            <a:spLocks noEditPoints="1"/>
          </p:cNvSpPr>
          <p:nvPr/>
        </p:nvSpPr>
        <p:spPr bwMode="black">
          <a:xfrm>
            <a:off x="9367420" y="1916407"/>
            <a:ext cx="800310" cy="799893"/>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800">
              <a:solidFill>
                <a:srgbClr val="FFFFFF"/>
              </a:solidFill>
            </a:endParaRPr>
          </a:p>
        </p:txBody>
      </p:sp>
      <p:pic>
        <p:nvPicPr>
          <p:cNvPr id="15" name="Picture 77"/>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258656" y="1963755"/>
            <a:ext cx="1713330" cy="705199"/>
          </a:xfrm>
          <a:prstGeom prst="rect">
            <a:avLst/>
          </a:prstGeom>
        </p:spPr>
      </p:pic>
    </p:spTree>
    <p:extLst>
      <p:ext uri="{BB962C8B-B14F-4D97-AF65-F5344CB8AC3E}">
        <p14:creationId xmlns:p14="http://schemas.microsoft.com/office/powerpoint/2010/main" val="25160980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8"/>
          <p:cNvSpPr/>
          <p:nvPr/>
        </p:nvSpPr>
        <p:spPr bwMode="auto">
          <a:xfrm>
            <a:off x="4599296" y="3405132"/>
            <a:ext cx="2200231" cy="2217743"/>
          </a:xfrm>
          <a:prstGeom prst="rect">
            <a:avLst/>
          </a:prstGeom>
          <a:solidFill>
            <a:srgbClr val="FF8A00"/>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568" tIns="34285" rIns="68568" bIns="34285" numCol="1" rtlCol="0" anchor="b" anchorCtr="0" compatLnSpc="1">
            <a:prstTxWarp prst="textNoShape">
              <a:avLst/>
            </a:prstTxWarp>
          </a:bodyPr>
          <a:lstStyle/>
          <a:p>
            <a:pPr algn="ctr" defTabSz="685495" fontAlgn="base">
              <a:spcBef>
                <a:spcPct val="0"/>
              </a:spcBef>
              <a:spcAft>
                <a:spcPct val="0"/>
              </a:spcAft>
            </a:pPr>
            <a:r>
              <a:rPr lang="zh-CN" altLang="en-US"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系统现在状况如何？</a:t>
            </a:r>
            <a:endParaRPr lang="en-US" altLang="zh-CN"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a:p>
            <a:pPr algn="ctr" defTabSz="685495" fontAlgn="base">
              <a:spcBef>
                <a:spcPct val="0"/>
              </a:spcBef>
              <a:spcAft>
                <a:spcPct val="0"/>
              </a:spcAft>
            </a:pPr>
            <a:r>
              <a:rPr lang="zh-CN" altLang="en-US"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运行效率如何？</a:t>
            </a:r>
            <a:endParaRPr lang="en-US" altLang="zh-CN"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a:p>
            <a:pPr algn="ctr" defTabSz="685495" fontAlgn="base">
              <a:spcBef>
                <a:spcPct val="0"/>
              </a:spcBef>
              <a:spcAft>
                <a:spcPct val="0"/>
              </a:spcAft>
            </a:pPr>
            <a:r>
              <a:rPr lang="zh-CN" altLang="en-US"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存在什么问题？</a:t>
            </a:r>
            <a:endParaRPr lang="en-US" altLang="zh-CN"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a:p>
            <a:pPr algn="ctr" defTabSz="685495" fontAlgn="base">
              <a:spcBef>
                <a:spcPct val="0"/>
              </a:spcBef>
              <a:spcAft>
                <a:spcPct val="0"/>
              </a:spcAft>
            </a:pPr>
            <a:r>
              <a:rPr lang="zh-CN" altLang="en-US"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a:t>
            </a:r>
            <a:endParaRPr lang="en-US" sz="1700" b="1"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2" name="Title 1"/>
          <p:cNvSpPr>
            <a:spLocks noGrp="1"/>
          </p:cNvSpPr>
          <p:nvPr>
            <p:ph type="title"/>
          </p:nvPr>
        </p:nvSpPr>
        <p:spPr>
          <a:xfrm>
            <a:off x="327546" y="148491"/>
            <a:ext cx="3733800" cy="875092"/>
          </a:xfrm>
        </p:spPr>
        <p:txBody>
          <a:bodyPr>
            <a:normAutofit/>
          </a:bodyPr>
          <a:lstStyle/>
          <a:p>
            <a:r>
              <a:rPr lang="en-US" altLang="zh-CN" sz="3200" b="1" dirty="0" smtClean="0">
                <a:latin typeface="微软雅黑" panose="020B0503020204020204" pitchFamily="34" charset="-122"/>
                <a:ea typeface="微软雅黑" panose="020B0503020204020204" pitchFamily="34" charset="-122"/>
              </a:rPr>
              <a:t>IT</a:t>
            </a:r>
            <a:r>
              <a:rPr lang="zh-CN" altLang="en-US" sz="3200" b="1" dirty="0" smtClean="0">
                <a:latin typeface="微软雅黑" panose="020B0503020204020204" pitchFamily="34" charset="-122"/>
                <a:ea typeface="微软雅黑" panose="020B0503020204020204" pitchFamily="34" charset="-122"/>
              </a:rPr>
              <a:t>系统生命周期</a:t>
            </a:r>
            <a:endParaRPr lang="en-US" sz="3200" b="1" dirty="0">
              <a:latin typeface="微软雅黑" panose="020B0503020204020204" pitchFamily="34" charset="-122"/>
              <a:ea typeface="微软雅黑" panose="020B0503020204020204" pitchFamily="34" charset="-122"/>
            </a:endParaRPr>
          </a:p>
        </p:txBody>
      </p:sp>
      <p:graphicFrame>
        <p:nvGraphicFramePr>
          <p:cNvPr id="4" name="Content Placeholder 3"/>
          <p:cNvGraphicFramePr>
            <a:graphicFrameLocks noGrp="1"/>
          </p:cNvGraphicFramePr>
          <p:nvPr>
            <p:ph idx="1"/>
            <p:extLst/>
          </p:nvPr>
        </p:nvGraphicFramePr>
        <p:xfrm>
          <a:off x="1351127" y="1392167"/>
          <a:ext cx="10500815" cy="1937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txBox="1">
            <a:spLocks/>
          </p:cNvSpPr>
          <p:nvPr/>
        </p:nvSpPr>
        <p:spPr>
          <a:xfrm>
            <a:off x="3010468" y="860450"/>
            <a:ext cx="5573974" cy="8750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latin typeface="微软雅黑" panose="020B0503020204020204" pitchFamily="34" charset="-122"/>
                <a:ea typeface="微软雅黑" panose="020B0503020204020204" pitchFamily="34" charset="-122"/>
              </a:rPr>
              <a:t>灾难</a:t>
            </a:r>
            <a:r>
              <a:rPr lang="zh-CN" altLang="en-US" sz="2800" dirty="0" smtClean="0">
                <a:latin typeface="微软雅黑" panose="020B0503020204020204" pitchFamily="34" charset="-122"/>
                <a:ea typeface="微软雅黑" panose="020B0503020204020204" pitchFamily="34" charset="-122"/>
              </a:rPr>
              <a:t>预测将呈现最全面的分析报告</a:t>
            </a:r>
            <a:endParaRPr lang="en-US" sz="2800" dirty="0">
              <a:latin typeface="微软雅黑" panose="020B0503020204020204" pitchFamily="34" charset="-122"/>
              <a:ea typeface="微软雅黑" panose="020B0503020204020204" pitchFamily="34" charset="-122"/>
            </a:endParaRPr>
          </a:p>
        </p:txBody>
      </p:sp>
      <p:sp>
        <p:nvSpPr>
          <p:cNvPr id="7" name="Rectangle 8"/>
          <p:cNvSpPr/>
          <p:nvPr/>
        </p:nvSpPr>
        <p:spPr bwMode="auto">
          <a:xfrm>
            <a:off x="1006324" y="3405133"/>
            <a:ext cx="2004144" cy="2217743"/>
          </a:xfrm>
          <a:prstGeom prst="rect">
            <a:avLst/>
          </a:prstGeom>
          <a:solidFill>
            <a:srgbClr val="8E2B9C"/>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568" tIns="34285" rIns="68568" bIns="34285" numCol="1" rtlCol="0" anchor="b" anchorCtr="0" compatLnSpc="1">
            <a:prstTxWarp prst="textNoShape">
              <a:avLst/>
            </a:prstTxWarp>
          </a:bodyPr>
          <a:lstStyle/>
          <a:p>
            <a:pPr algn="ctr" defTabSz="685495" fontAlgn="base">
              <a:spcBef>
                <a:spcPct val="0"/>
              </a:spcBef>
              <a:spcAft>
                <a:spcPct val="0"/>
              </a:spcAft>
            </a:pPr>
            <a:r>
              <a:rPr lang="zh-CN" altLang="en-US" sz="17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系统发生过什么？</a:t>
            </a:r>
            <a:endParaRPr lang="en-US" altLang="zh-CN" sz="17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a:p>
            <a:pPr algn="ctr" defTabSz="685495" fontAlgn="base">
              <a:spcBef>
                <a:spcPct val="0"/>
              </a:spcBef>
              <a:spcAft>
                <a:spcPct val="0"/>
              </a:spcAft>
            </a:pPr>
            <a:r>
              <a:rPr lang="zh-CN" altLang="en-US" sz="17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什么</a:t>
            </a:r>
            <a:r>
              <a:rPr lang="zh-CN" altLang="en-US" sz="17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时间发生？</a:t>
            </a:r>
            <a:endParaRPr lang="en-US" altLang="zh-CN" sz="17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a:p>
            <a:pPr algn="ctr" defTabSz="685495" fontAlgn="base">
              <a:spcBef>
                <a:spcPct val="0"/>
              </a:spcBef>
              <a:spcAft>
                <a:spcPct val="0"/>
              </a:spcAft>
            </a:pPr>
            <a:r>
              <a:rPr lang="zh-CN" altLang="en-US" sz="17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为什么发生？</a:t>
            </a:r>
            <a:endParaRPr lang="en-US" altLang="zh-CN" sz="17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a:p>
            <a:pPr algn="ctr" defTabSz="685495" fontAlgn="base">
              <a:spcBef>
                <a:spcPct val="0"/>
              </a:spcBef>
              <a:spcAft>
                <a:spcPct val="0"/>
              </a:spcAft>
            </a:pPr>
            <a:r>
              <a:rPr lang="zh-CN" altLang="en-US" sz="17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a:t>
            </a:r>
            <a:endParaRPr lang="en-US" sz="17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8" name="Freeform 16"/>
          <p:cNvSpPr>
            <a:spLocks noEditPoints="1"/>
          </p:cNvSpPr>
          <p:nvPr/>
        </p:nvSpPr>
        <p:spPr bwMode="black">
          <a:xfrm>
            <a:off x="5240822" y="3541612"/>
            <a:ext cx="708243" cy="711976"/>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800">
              <a:solidFill>
                <a:srgbClr val="FFFFFF"/>
              </a:solidFill>
            </a:endParaRPr>
          </a:p>
        </p:txBody>
      </p:sp>
      <p:sp>
        <p:nvSpPr>
          <p:cNvPr id="9" name="Freeform 18"/>
          <p:cNvSpPr>
            <a:spLocks noEditPoints="1"/>
          </p:cNvSpPr>
          <p:nvPr/>
        </p:nvSpPr>
        <p:spPr bwMode="black">
          <a:xfrm>
            <a:off x="5949065" y="3699190"/>
            <a:ext cx="359254" cy="386765"/>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800">
              <a:solidFill>
                <a:srgbClr val="FFFFFF"/>
              </a:solidFill>
            </a:endParaRPr>
          </a:p>
        </p:txBody>
      </p:sp>
      <p:pic>
        <p:nvPicPr>
          <p:cNvPr id="10" name="Picture 6" descr="\\MAGNUM\Projects\Microsoft\Cloud Power FY12\Design\ICONS_PNG\Continuous_Availability.png"/>
          <p:cNvPicPr>
            <a:picLocks noChangeAspect="1" noChangeArrowheads="1"/>
          </p:cNvPicPr>
          <p:nvPr/>
        </p:nvPicPr>
        <p:blipFill>
          <a:blip r:embed="rId7" cstate="print">
            <a:lum bright="70000" contrast="-70000"/>
            <a:extLst>
              <a:ext uri="{BEBA8EAE-BF5A-486C-A8C5-ECC9F3942E4B}">
                <a14:imgProps xmlns:a14="http://schemas.microsoft.com/office/drawing/2010/main">
                  <a14:imgLayer r:embed="rId8">
                    <a14:imgEffect>
                      <a14:saturation sat="33000"/>
                    </a14:imgEffect>
                  </a14:imgLayer>
                </a14:imgProps>
              </a:ext>
            </a:extLst>
          </a:blip>
          <a:srcRect/>
          <a:stretch>
            <a:fillRect/>
          </a:stretch>
        </p:blipFill>
        <p:spPr bwMode="auto">
          <a:xfrm>
            <a:off x="1322417" y="3263675"/>
            <a:ext cx="1371957" cy="1371600"/>
          </a:xfrm>
          <a:prstGeom prst="rect">
            <a:avLst/>
          </a:prstGeom>
          <a:noFill/>
        </p:spPr>
      </p:pic>
      <p:sp>
        <p:nvSpPr>
          <p:cNvPr id="12" name="Rectangle 8"/>
          <p:cNvSpPr/>
          <p:nvPr/>
        </p:nvSpPr>
        <p:spPr bwMode="auto">
          <a:xfrm>
            <a:off x="8215952" y="3405131"/>
            <a:ext cx="2216154" cy="2217744"/>
          </a:xfrm>
          <a:prstGeom prst="rect">
            <a:avLst/>
          </a:prstGeom>
          <a:solidFill>
            <a:srgbClr val="00B0F0"/>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568" tIns="34285" rIns="68568" bIns="34285" numCol="1" rtlCol="0" anchor="b" anchorCtr="0" compatLnSpc="1">
            <a:prstTxWarp prst="textNoShape">
              <a:avLst/>
            </a:prstTxWarp>
          </a:bodyPr>
          <a:lstStyle/>
          <a:p>
            <a:pPr algn="ctr" defTabSz="685495" fontAlgn="base">
              <a:spcBef>
                <a:spcPct val="0"/>
              </a:spcBef>
              <a:spcAft>
                <a:spcPct val="0"/>
              </a:spcAft>
            </a:pPr>
            <a:r>
              <a:rPr lang="zh-CN" altLang="en-US"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系统未来会发生什么？</a:t>
            </a:r>
            <a:endParaRPr lang="en-US" altLang="zh-CN"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a:p>
            <a:pPr algn="ctr" defTabSz="685495" fontAlgn="base">
              <a:spcBef>
                <a:spcPct val="0"/>
              </a:spcBef>
              <a:spcAft>
                <a:spcPct val="0"/>
              </a:spcAft>
            </a:pPr>
            <a:r>
              <a:rPr lang="zh-CN" altLang="en-US"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何时会发生？</a:t>
            </a:r>
            <a:endParaRPr lang="en-US" altLang="zh-CN"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a:p>
            <a:pPr algn="ctr" defTabSz="685495" fontAlgn="base">
              <a:spcBef>
                <a:spcPct val="0"/>
              </a:spcBef>
              <a:spcAft>
                <a:spcPct val="0"/>
              </a:spcAft>
            </a:pPr>
            <a:r>
              <a:rPr lang="zh-CN" altLang="en-US"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如何解决问题？</a:t>
            </a:r>
            <a:endParaRPr lang="en-US" altLang="zh-CN"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a:p>
            <a:pPr algn="ctr" defTabSz="685495" fontAlgn="base">
              <a:spcBef>
                <a:spcPct val="0"/>
              </a:spcBef>
              <a:spcAft>
                <a:spcPct val="0"/>
              </a:spcAft>
            </a:pPr>
            <a:r>
              <a:rPr lang="zh-CN" altLang="en-US" sz="1700" b="1"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rPr>
              <a:t>。。。</a:t>
            </a:r>
            <a:endParaRPr lang="en-US" sz="1700" b="1"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pic>
        <p:nvPicPr>
          <p:cNvPr id="14" name="Picture 74"/>
          <p:cNvPicPr>
            <a:picLocks noChangeAspect="1" noChangeArrowheads="1"/>
          </p:cNvPicPr>
          <p:nvPr/>
        </p:nvPicPr>
        <p:blipFill>
          <a:blip r:embed="rId9">
            <a:lum bright="100000"/>
            <a:extLst>
              <a:ext uri="{28A0092B-C50C-407E-A947-70E740481C1C}">
                <a14:useLocalDpi xmlns:a14="http://schemas.microsoft.com/office/drawing/2010/main" val="0"/>
              </a:ext>
            </a:extLst>
          </a:blip>
          <a:srcRect/>
          <a:stretch>
            <a:fillRect/>
          </a:stretch>
        </p:blipFill>
        <p:spPr bwMode="black">
          <a:xfrm>
            <a:off x="8926920" y="3541612"/>
            <a:ext cx="794218" cy="666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Freeform 58"/>
          <p:cNvSpPr>
            <a:spLocks noEditPoints="1"/>
          </p:cNvSpPr>
          <p:nvPr/>
        </p:nvSpPr>
        <p:spPr bwMode="black">
          <a:xfrm>
            <a:off x="3182871" y="4635275"/>
            <a:ext cx="1244021" cy="628000"/>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chemeClr val="bg1">
              <a:lumMod val="50000"/>
              <a:lumOff val="50000"/>
            </a:schemeClr>
          </a:solidFill>
          <a:ln>
            <a:noFill/>
          </a:ln>
        </p:spPr>
        <p:txBody>
          <a:bodyPr vert="horz" wrap="square" lIns="61720" tIns="30860" rIns="61720" bIns="30860" numCol="1" anchor="t" anchorCtr="0" compatLnSpc="1">
            <a:prstTxWarp prst="textNoShape">
              <a:avLst/>
            </a:prstTxWarp>
          </a:bodyPr>
          <a:lstStyle/>
          <a:p>
            <a:endParaRPr lang="en-US" sz="1200" dirty="0"/>
          </a:p>
        </p:txBody>
      </p:sp>
      <p:sp>
        <p:nvSpPr>
          <p:cNvPr id="16" name="Freeform 58"/>
          <p:cNvSpPr>
            <a:spLocks noEditPoints="1"/>
          </p:cNvSpPr>
          <p:nvPr/>
        </p:nvSpPr>
        <p:spPr bwMode="black">
          <a:xfrm>
            <a:off x="6885729" y="4635275"/>
            <a:ext cx="1244021" cy="628000"/>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chemeClr val="bg1">
              <a:lumMod val="50000"/>
              <a:lumOff val="50000"/>
            </a:schemeClr>
          </a:solidFill>
          <a:ln>
            <a:noFill/>
          </a:ln>
        </p:spPr>
        <p:txBody>
          <a:bodyPr vert="horz" wrap="square" lIns="61720" tIns="30860" rIns="61720" bIns="30860" numCol="1" anchor="t" anchorCtr="0" compatLnSpc="1">
            <a:prstTxWarp prst="textNoShape">
              <a:avLst/>
            </a:prstTxWarp>
          </a:bodyPr>
          <a:lstStyle/>
          <a:p>
            <a:endParaRPr lang="en-US" sz="1200" dirty="0"/>
          </a:p>
        </p:txBody>
      </p:sp>
    </p:spTree>
    <p:extLst>
      <p:ext uri="{BB962C8B-B14F-4D97-AF65-F5344CB8AC3E}">
        <p14:creationId xmlns:p14="http://schemas.microsoft.com/office/powerpoint/2010/main" val="1867238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Graphic spid="4" grpId="0">
        <p:bldAsOne/>
      </p:bldGraphic>
      <p:bldP spid="7" grpId="0" animBg="1"/>
      <p:bldP spid="8" grpId="0" animBg="1"/>
      <p:bldP spid="9" grpId="0" animBg="1"/>
      <p:bldP spid="12" grpId="0" animBg="1"/>
      <p:bldP spid="15" grpId="0" animBg="1"/>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40935" y="1326524"/>
            <a:ext cx="4958366" cy="5262979"/>
          </a:xfrm>
          <a:prstGeom prst="rect">
            <a:avLst/>
          </a:prstGeom>
          <a:noFill/>
        </p:spPr>
        <p:txBody>
          <a:bodyPr wrap="square" rtlCol="0">
            <a:spAutoFit/>
          </a:bodyPr>
          <a:lstStyle/>
          <a:p>
            <a:pPr>
              <a:lnSpc>
                <a:spcPct val="150000"/>
              </a:lnSpc>
            </a:pPr>
            <a:r>
              <a:rPr lang="zh-CN" altLang="en-US" sz="3200" dirty="0" smtClean="0">
                <a:latin typeface="微软雅黑" panose="020B0503020204020204" pitchFamily="34" charset="-122"/>
                <a:ea typeface="微软雅黑" panose="020B0503020204020204" pitchFamily="34" charset="-122"/>
              </a:rPr>
              <a:t>持续数据保护（</a:t>
            </a:r>
            <a:r>
              <a:rPr lang="en-US" altLang="zh-CN" sz="3200" dirty="0" smtClean="0">
                <a:latin typeface="微软雅黑" panose="020B0503020204020204" pitchFamily="34" charset="-122"/>
                <a:ea typeface="微软雅黑" panose="020B0503020204020204" pitchFamily="34" charset="-122"/>
              </a:rPr>
              <a:t>CDP</a:t>
            </a:r>
            <a:r>
              <a:rPr lang="zh-CN" altLang="en-US" sz="3200" dirty="0" smtClean="0">
                <a:latin typeface="微软雅黑" panose="020B0503020204020204" pitchFamily="34" charset="-122"/>
                <a:ea typeface="微软雅黑" panose="020B0503020204020204" pitchFamily="34" charset="-122"/>
              </a:rPr>
              <a:t>）</a:t>
            </a:r>
            <a:endParaRPr lang="en-US" altLang="zh-CN" sz="3200" dirty="0" smtClean="0">
              <a:latin typeface="微软雅黑" panose="020B0503020204020204" pitchFamily="34" charset="-122"/>
              <a:ea typeface="微软雅黑" panose="020B0503020204020204" pitchFamily="34" charset="-122"/>
            </a:endParaRPr>
          </a:p>
          <a:p>
            <a:pPr>
              <a:lnSpc>
                <a:spcPct val="150000"/>
              </a:lnSpc>
            </a:pPr>
            <a:r>
              <a:rPr lang="zh-CN" altLang="en-US" sz="3200" dirty="0">
                <a:latin typeface="微软雅黑" panose="020B0503020204020204" pitchFamily="34" charset="-122"/>
                <a:ea typeface="微软雅黑" panose="020B0503020204020204" pitchFamily="34" charset="-122"/>
              </a:rPr>
              <a:t>双</a:t>
            </a:r>
            <a:r>
              <a:rPr lang="zh-CN" altLang="en-US" sz="3200" dirty="0" smtClean="0">
                <a:latin typeface="微软雅黑" panose="020B0503020204020204" pitchFamily="34" charset="-122"/>
                <a:ea typeface="微软雅黑" panose="020B0503020204020204" pitchFamily="34" charset="-122"/>
              </a:rPr>
              <a:t>活集群</a:t>
            </a:r>
            <a:endParaRPr lang="en-US" altLang="zh-CN" sz="3200" dirty="0" smtClean="0">
              <a:latin typeface="微软雅黑" panose="020B0503020204020204" pitchFamily="34" charset="-122"/>
              <a:ea typeface="微软雅黑" panose="020B0503020204020204" pitchFamily="34" charset="-122"/>
            </a:endParaRPr>
          </a:p>
          <a:p>
            <a:pPr>
              <a:lnSpc>
                <a:spcPct val="150000"/>
              </a:lnSpc>
            </a:pPr>
            <a:r>
              <a:rPr lang="zh-CN" altLang="en-US" sz="3200" dirty="0">
                <a:latin typeface="微软雅黑" panose="020B0503020204020204" pitchFamily="34" charset="-122"/>
                <a:ea typeface="微软雅黑" panose="020B0503020204020204" pitchFamily="34" charset="-122"/>
              </a:rPr>
              <a:t>备份</a:t>
            </a:r>
            <a:r>
              <a:rPr lang="zh-CN" altLang="en-US" sz="3200" dirty="0" smtClean="0">
                <a:latin typeface="微软雅黑" panose="020B0503020204020204" pitchFamily="34" charset="-122"/>
                <a:ea typeface="微软雅黑" panose="020B0503020204020204" pitchFamily="34" charset="-122"/>
              </a:rPr>
              <a:t>数据管理</a:t>
            </a:r>
            <a:endParaRPr lang="en-US" altLang="zh-CN" sz="3200" dirty="0" smtClean="0">
              <a:latin typeface="微软雅黑" panose="020B0503020204020204" pitchFamily="34" charset="-122"/>
              <a:ea typeface="微软雅黑" panose="020B0503020204020204" pitchFamily="34" charset="-122"/>
            </a:endParaRPr>
          </a:p>
          <a:p>
            <a:pPr>
              <a:lnSpc>
                <a:spcPct val="150000"/>
              </a:lnSpc>
            </a:pPr>
            <a:r>
              <a:rPr lang="zh-CN" altLang="en-US" sz="3200" dirty="0">
                <a:latin typeface="微软雅黑" panose="020B0503020204020204" pitchFamily="34" charset="-122"/>
                <a:ea typeface="微软雅黑" panose="020B0503020204020204" pitchFamily="34" charset="-122"/>
              </a:rPr>
              <a:t>容灾</a:t>
            </a:r>
            <a:r>
              <a:rPr lang="zh-CN" altLang="en-US" sz="3200" dirty="0" smtClean="0">
                <a:latin typeface="微软雅黑" panose="020B0503020204020204" pitchFamily="34" charset="-122"/>
                <a:ea typeface="微软雅黑" panose="020B0503020204020204" pitchFamily="34" charset="-122"/>
              </a:rPr>
              <a:t>系统运维监控</a:t>
            </a:r>
            <a:endParaRPr lang="en-US" altLang="zh-CN" sz="3200" dirty="0" smtClean="0">
              <a:latin typeface="微软雅黑" panose="020B0503020204020204" pitchFamily="34" charset="-122"/>
              <a:ea typeface="微软雅黑" panose="020B0503020204020204" pitchFamily="34" charset="-122"/>
            </a:endParaRPr>
          </a:p>
          <a:p>
            <a:pPr>
              <a:lnSpc>
                <a:spcPct val="150000"/>
              </a:lnSpc>
            </a:pPr>
            <a:r>
              <a:rPr lang="zh-CN" altLang="en-US" sz="3200" dirty="0">
                <a:latin typeface="微软雅黑" panose="020B0503020204020204" pitchFamily="34" charset="-122"/>
                <a:ea typeface="微软雅黑" panose="020B0503020204020204" pitchFamily="34" charset="-122"/>
              </a:rPr>
              <a:t>云</a:t>
            </a:r>
            <a:r>
              <a:rPr lang="zh-CN" altLang="en-US" sz="3200" dirty="0" smtClean="0">
                <a:latin typeface="微软雅黑" panose="020B0503020204020204" pitchFamily="34" charset="-122"/>
                <a:ea typeface="微软雅黑" panose="020B0503020204020204" pitchFamily="34" charset="-122"/>
              </a:rPr>
              <a:t>备份</a:t>
            </a:r>
            <a:endParaRPr lang="en-US" altLang="zh-CN" sz="3200" dirty="0" smtClean="0">
              <a:latin typeface="微软雅黑" panose="020B0503020204020204" pitchFamily="34" charset="-122"/>
              <a:ea typeface="微软雅黑" panose="020B0503020204020204" pitchFamily="34" charset="-122"/>
            </a:endParaRPr>
          </a:p>
          <a:p>
            <a:pPr>
              <a:lnSpc>
                <a:spcPct val="150000"/>
              </a:lnSpc>
            </a:pPr>
            <a:r>
              <a:rPr lang="zh-CN" altLang="en-US" sz="3200" dirty="0">
                <a:latin typeface="微软雅黑" panose="020B0503020204020204" pitchFamily="34" charset="-122"/>
                <a:ea typeface="微软雅黑" panose="020B0503020204020204" pitchFamily="34" charset="-122"/>
              </a:rPr>
              <a:t>大</a:t>
            </a:r>
            <a:r>
              <a:rPr lang="zh-CN" altLang="en-US" sz="3200" dirty="0" smtClean="0">
                <a:latin typeface="微软雅黑" panose="020B0503020204020204" pitchFamily="34" charset="-122"/>
                <a:ea typeface="微软雅黑" panose="020B0503020204020204" pitchFamily="34" charset="-122"/>
              </a:rPr>
              <a:t>数据分析</a:t>
            </a:r>
            <a:endParaRPr lang="en-US" altLang="zh-CN" sz="3200" dirty="0" smtClean="0">
              <a:latin typeface="微软雅黑" panose="020B0503020204020204" pitchFamily="34" charset="-122"/>
              <a:ea typeface="微软雅黑" panose="020B0503020204020204" pitchFamily="34" charset="-122"/>
            </a:endParaRPr>
          </a:p>
          <a:p>
            <a:pPr>
              <a:lnSpc>
                <a:spcPct val="150000"/>
              </a:lnSpc>
            </a:pPr>
            <a:r>
              <a:rPr lang="zh-CN" altLang="en-US" sz="3200" dirty="0">
                <a:latin typeface="微软雅黑" panose="020B0503020204020204" pitchFamily="34" charset="-122"/>
                <a:ea typeface="微软雅黑" panose="020B0503020204020204" pitchFamily="34" charset="-122"/>
              </a:rPr>
              <a:t>数据资源整合</a:t>
            </a:r>
          </a:p>
        </p:txBody>
      </p:sp>
      <p:sp>
        <p:nvSpPr>
          <p:cNvPr id="6" name="Title 1"/>
          <p:cNvSpPr>
            <a:spLocks noGrp="1"/>
          </p:cNvSpPr>
          <p:nvPr>
            <p:ph type="title"/>
          </p:nvPr>
        </p:nvSpPr>
        <p:spPr>
          <a:xfrm>
            <a:off x="519247" y="283200"/>
            <a:ext cx="8727783" cy="609399"/>
          </a:xfrm>
        </p:spPr>
        <p:txBody>
          <a:bodyPr>
            <a:normAutofit/>
          </a:bodyPr>
          <a:lstStyle/>
          <a:p>
            <a:r>
              <a:rPr lang="zh-CN" altLang="en-US" sz="3200" b="1" dirty="0" smtClean="0">
                <a:solidFill>
                  <a:schemeClr val="tx1">
                    <a:alpha val="99000"/>
                  </a:schemeClr>
                </a:solidFill>
                <a:latin typeface="微软雅黑" panose="020B0503020204020204" pitchFamily="34" charset="-122"/>
                <a:ea typeface="微软雅黑" panose="020B0503020204020204" pitchFamily="34" charset="-122"/>
              </a:rPr>
              <a:t>瑞信开发领域</a:t>
            </a:r>
            <a:endParaRPr lang="en-US" sz="3200" b="1" dirty="0">
              <a:solidFill>
                <a:schemeClr val="tx1">
                  <a:alpha val="99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4640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95000"/>
          </a:schemeClr>
        </a:solidFill>
        <a:effectLst/>
      </p:bgPr>
    </p:bg>
    <p:spTree>
      <p:nvGrpSpPr>
        <p:cNvPr id="1" name=""/>
        <p:cNvGrpSpPr/>
        <p:nvPr/>
      </p:nvGrpSpPr>
      <p:grpSpPr>
        <a:xfrm>
          <a:off x="0" y="0"/>
          <a:ext cx="0" cy="0"/>
          <a:chOff x="0" y="0"/>
          <a:chExt cx="0" cy="0"/>
        </a:xfrm>
      </p:grpSpPr>
      <p:sp>
        <p:nvSpPr>
          <p:cNvPr id="44" name="Rectangle 43"/>
          <p:cNvSpPr/>
          <p:nvPr/>
        </p:nvSpPr>
        <p:spPr bwMode="auto">
          <a:xfrm>
            <a:off x="0" y="631434"/>
            <a:ext cx="12192000" cy="4427176"/>
          </a:xfrm>
          <a:custGeom>
            <a:avLst/>
            <a:gdLst/>
            <a:ahLst/>
            <a:cxnLst/>
            <a:rect l="l" t="t" r="r" b="b"/>
            <a:pathLst>
              <a:path w="7832397" h="4789557">
                <a:moveTo>
                  <a:pt x="5396139" y="0"/>
                </a:moveTo>
                <a:lnTo>
                  <a:pt x="7832397" y="0"/>
                </a:lnTo>
                <a:lnTo>
                  <a:pt x="7832397" y="4789557"/>
                </a:lnTo>
                <a:lnTo>
                  <a:pt x="5396139" y="4789557"/>
                </a:lnTo>
                <a:close/>
                <a:moveTo>
                  <a:pt x="0" y="0"/>
                </a:moveTo>
                <a:lnTo>
                  <a:pt x="2698069" y="0"/>
                </a:lnTo>
                <a:lnTo>
                  <a:pt x="5396138" y="0"/>
                </a:lnTo>
                <a:lnTo>
                  <a:pt x="5396138" y="4789557"/>
                </a:lnTo>
                <a:lnTo>
                  <a:pt x="2698069" y="4789557"/>
                </a:lnTo>
                <a:lnTo>
                  <a:pt x="0" y="4789557"/>
                </a:lnTo>
                <a:close/>
              </a:path>
            </a:pathLst>
          </a:custGeom>
          <a:solidFill>
            <a:schemeClr val="tx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12" tIns="45707" rIns="91412" bIns="45707" numCol="1" spcCol="0" rtlCol="0" anchor="ctr" anchorCtr="0" compatLnSpc="1">
            <a:prstTxWarp prst="textNoShape">
              <a:avLst/>
            </a:prstTxWarp>
          </a:bodyPr>
          <a:lstStyle/>
          <a:p>
            <a:pPr algn="ctr" defTabSz="913848" fontAlgn="base">
              <a:spcBef>
                <a:spcPct val="0"/>
              </a:spcBef>
              <a:spcAft>
                <a:spcPct val="0"/>
              </a:spcAft>
            </a:pPr>
            <a:endParaRPr lang="en-US" sz="2267" dirty="0">
              <a:solidFill>
                <a:schemeClr val="bg1"/>
              </a:solidFill>
            </a:endParaRPr>
          </a:p>
        </p:txBody>
      </p:sp>
      <p:sp>
        <p:nvSpPr>
          <p:cNvPr id="2" name="Title 1"/>
          <p:cNvSpPr>
            <a:spLocks noGrp="1"/>
          </p:cNvSpPr>
          <p:nvPr>
            <p:ph type="title"/>
          </p:nvPr>
        </p:nvSpPr>
        <p:spPr>
          <a:xfrm>
            <a:off x="0" y="12261"/>
            <a:ext cx="9689910" cy="703043"/>
          </a:xfrm>
        </p:spPr>
        <p:txBody>
          <a:bodyPr>
            <a:noAutofit/>
          </a:bodyPr>
          <a:lstStyle/>
          <a:p>
            <a:r>
              <a:rPr lang="en-US" altLang="zh-CN" sz="3200" b="1" dirty="0" smtClean="0">
                <a:solidFill>
                  <a:schemeClr val="bg1">
                    <a:lumMod val="50000"/>
                    <a:lumOff val="50000"/>
                  </a:schemeClr>
                </a:solidFill>
                <a:latin typeface="微软雅黑" panose="020B0503020204020204" pitchFamily="34" charset="-122"/>
                <a:ea typeface="微软雅黑" panose="020B0503020204020204" pitchFamily="34" charset="-122"/>
              </a:rPr>
              <a:t>Software Architecture</a:t>
            </a:r>
            <a:r>
              <a:rPr lang="zh-CN" altLang="en-US" sz="3200" b="1" dirty="0" smtClean="0">
                <a:solidFill>
                  <a:schemeClr val="bg1">
                    <a:lumMod val="50000"/>
                    <a:lumOff val="50000"/>
                  </a:schemeClr>
                </a:solidFill>
                <a:latin typeface="微软雅黑" panose="020B0503020204020204" pitchFamily="34" charset="-122"/>
                <a:ea typeface="微软雅黑" panose="020B0503020204020204" pitchFamily="34" charset="-122"/>
              </a:rPr>
              <a:t>：独一无二的定制开发平台</a:t>
            </a:r>
            <a:endParaRPr lang="en-US" sz="3200" b="1" dirty="0">
              <a:solidFill>
                <a:schemeClr val="bg1">
                  <a:lumMod val="50000"/>
                  <a:lumOff val="50000"/>
                </a:schemeClr>
              </a:solidFill>
              <a:latin typeface="微软雅黑" panose="020B0503020204020204" pitchFamily="34" charset="-122"/>
              <a:ea typeface="微软雅黑" panose="020B0503020204020204" pitchFamily="34" charset="-122"/>
            </a:endParaRPr>
          </a:p>
        </p:txBody>
      </p:sp>
      <p:sp>
        <p:nvSpPr>
          <p:cNvPr id="128" name="Rectangle 127"/>
          <p:cNvSpPr/>
          <p:nvPr/>
        </p:nvSpPr>
        <p:spPr>
          <a:xfrm>
            <a:off x="166083" y="4159399"/>
            <a:ext cx="1638668" cy="367972"/>
          </a:xfrm>
          <a:prstGeom prst="rect">
            <a:avLst/>
          </a:prstGeom>
          <a:solidFill>
            <a:srgbClr val="FF00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en-US" altLang="zh-CN" sz="1467" dirty="0" smtClean="0">
                <a:solidFill>
                  <a:schemeClr val="tx1"/>
                </a:solidFill>
                <a:ea typeface="Segoe UI" pitchFamily="34" charset="0"/>
                <a:cs typeface="Segoe UI" pitchFamily="34" charset="0"/>
              </a:rPr>
              <a:t>IP</a:t>
            </a:r>
            <a:r>
              <a:rPr lang="zh-CN" altLang="en-US" sz="1467" dirty="0" smtClean="0">
                <a:solidFill>
                  <a:schemeClr val="tx1"/>
                </a:solidFill>
                <a:ea typeface="Segoe UI" pitchFamily="34" charset="0"/>
                <a:cs typeface="Segoe UI" pitchFamily="34" charset="0"/>
              </a:rPr>
              <a:t>切换</a:t>
            </a:r>
            <a:endParaRPr lang="en-US" sz="1467" dirty="0">
              <a:solidFill>
                <a:schemeClr val="tx1"/>
              </a:solidFill>
              <a:ea typeface="Segoe UI" pitchFamily="34" charset="0"/>
              <a:cs typeface="Segoe UI" pitchFamily="34" charset="0"/>
            </a:endParaRPr>
          </a:p>
        </p:txBody>
      </p:sp>
      <p:sp>
        <p:nvSpPr>
          <p:cNvPr id="129" name="Rectangle 128"/>
          <p:cNvSpPr/>
          <p:nvPr/>
        </p:nvSpPr>
        <p:spPr>
          <a:xfrm>
            <a:off x="166083" y="3704580"/>
            <a:ext cx="1638668" cy="367972"/>
          </a:xfrm>
          <a:prstGeom prst="rect">
            <a:avLst/>
          </a:prstGeom>
          <a:solidFill>
            <a:srgbClr val="8E2B9C"/>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a:solidFill>
                  <a:schemeClr val="tx1"/>
                </a:solidFill>
                <a:ea typeface="Segoe UI" pitchFamily="34" charset="0"/>
                <a:cs typeface="Segoe UI" pitchFamily="34" charset="0"/>
              </a:rPr>
              <a:t>文件压缩</a:t>
            </a:r>
            <a:endParaRPr lang="en-US" sz="1467" dirty="0">
              <a:solidFill>
                <a:schemeClr val="tx1"/>
              </a:solidFill>
              <a:ea typeface="Segoe UI" pitchFamily="34" charset="0"/>
              <a:cs typeface="Segoe UI" pitchFamily="34" charset="0"/>
            </a:endParaRPr>
          </a:p>
        </p:txBody>
      </p:sp>
      <p:sp>
        <p:nvSpPr>
          <p:cNvPr id="130" name="Rectangle 129"/>
          <p:cNvSpPr/>
          <p:nvPr/>
        </p:nvSpPr>
        <p:spPr>
          <a:xfrm>
            <a:off x="166083" y="4614216"/>
            <a:ext cx="1638668" cy="367972"/>
          </a:xfrm>
          <a:prstGeom prst="rect">
            <a:avLst/>
          </a:prstGeom>
          <a:solidFill>
            <a:srgbClr val="FF00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a:solidFill>
                  <a:schemeClr val="tx1"/>
                </a:solidFill>
                <a:ea typeface="Segoe UI" pitchFamily="34" charset="0"/>
                <a:cs typeface="Segoe UI" pitchFamily="34" charset="0"/>
              </a:rPr>
              <a:t>数据重删</a:t>
            </a:r>
            <a:endParaRPr lang="en-US" sz="1467" dirty="0">
              <a:solidFill>
                <a:schemeClr val="tx1"/>
              </a:solidFill>
              <a:ea typeface="Segoe UI" pitchFamily="34" charset="0"/>
              <a:cs typeface="Segoe UI" pitchFamily="34" charset="0"/>
            </a:endParaRPr>
          </a:p>
        </p:txBody>
      </p:sp>
      <p:sp>
        <p:nvSpPr>
          <p:cNvPr id="131" name="Rectangle 130"/>
          <p:cNvSpPr/>
          <p:nvPr/>
        </p:nvSpPr>
        <p:spPr>
          <a:xfrm>
            <a:off x="166083" y="2340123"/>
            <a:ext cx="1638668" cy="367972"/>
          </a:xfrm>
          <a:prstGeom prst="rect">
            <a:avLst/>
          </a:prstGeom>
          <a:solidFill>
            <a:srgbClr val="00B0F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同步模块</a:t>
            </a:r>
            <a:endParaRPr lang="en-US" sz="1467" dirty="0">
              <a:solidFill>
                <a:schemeClr val="tx1"/>
              </a:solidFill>
              <a:ea typeface="Segoe UI" pitchFamily="34" charset="0"/>
              <a:cs typeface="Segoe UI" pitchFamily="34" charset="0"/>
            </a:endParaRPr>
          </a:p>
        </p:txBody>
      </p:sp>
      <p:sp>
        <p:nvSpPr>
          <p:cNvPr id="132" name="Rectangle 131"/>
          <p:cNvSpPr/>
          <p:nvPr/>
        </p:nvSpPr>
        <p:spPr>
          <a:xfrm>
            <a:off x="166083" y="1885304"/>
            <a:ext cx="1638668" cy="367972"/>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数据校验</a:t>
            </a:r>
            <a:endParaRPr lang="en-US" sz="1467" dirty="0">
              <a:solidFill>
                <a:schemeClr val="tx1"/>
              </a:solidFill>
              <a:ea typeface="Segoe UI" pitchFamily="34" charset="0"/>
              <a:cs typeface="Segoe UI" pitchFamily="34" charset="0"/>
            </a:endParaRPr>
          </a:p>
        </p:txBody>
      </p:sp>
      <p:sp>
        <p:nvSpPr>
          <p:cNvPr id="133" name="Rectangle 132"/>
          <p:cNvSpPr/>
          <p:nvPr/>
        </p:nvSpPr>
        <p:spPr>
          <a:xfrm>
            <a:off x="166083" y="3249761"/>
            <a:ext cx="1638668" cy="367972"/>
          </a:xfrm>
          <a:prstGeom prst="rect">
            <a:avLst/>
          </a:prstGeom>
          <a:solidFill>
            <a:srgbClr val="8E2B9C"/>
          </a:solidFill>
          <a:ln w="9525" cap="flat" cmpd="sng" algn="ctr">
            <a:noFill/>
            <a:prstDash val="solid"/>
          </a:ln>
          <a:effectLst/>
        </p:spPr>
        <p:txBody>
          <a:bodyPr lIns="0" tIns="45725" rIns="0"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网络通信</a:t>
            </a:r>
            <a:endParaRPr lang="en-US" sz="1467" dirty="0">
              <a:solidFill>
                <a:schemeClr val="tx1"/>
              </a:solidFill>
              <a:ea typeface="Segoe UI" pitchFamily="34" charset="0"/>
              <a:cs typeface="Segoe UI" pitchFamily="34" charset="0"/>
            </a:endParaRPr>
          </a:p>
        </p:txBody>
      </p:sp>
      <p:sp>
        <p:nvSpPr>
          <p:cNvPr id="134" name="Rectangle 133"/>
          <p:cNvSpPr/>
          <p:nvPr/>
        </p:nvSpPr>
        <p:spPr>
          <a:xfrm>
            <a:off x="166083" y="1430485"/>
            <a:ext cx="1638668" cy="367972"/>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数据传输</a:t>
            </a:r>
            <a:endParaRPr lang="en-US" sz="1467" dirty="0">
              <a:solidFill>
                <a:schemeClr val="tx1"/>
              </a:solidFill>
              <a:ea typeface="Segoe UI" pitchFamily="34" charset="0"/>
              <a:cs typeface="Segoe UI" pitchFamily="34" charset="0"/>
            </a:endParaRPr>
          </a:p>
        </p:txBody>
      </p:sp>
      <p:sp>
        <p:nvSpPr>
          <p:cNvPr id="135" name="Rectangle 134"/>
          <p:cNvSpPr/>
          <p:nvPr/>
        </p:nvSpPr>
        <p:spPr>
          <a:xfrm>
            <a:off x="166083" y="975667"/>
            <a:ext cx="1638668" cy="367972"/>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a:solidFill>
                  <a:schemeClr val="tx1"/>
                </a:solidFill>
                <a:ea typeface="Segoe UI" pitchFamily="34" charset="0"/>
                <a:cs typeface="Segoe UI" pitchFamily="34" charset="0"/>
              </a:rPr>
              <a:t>数据采集</a:t>
            </a:r>
            <a:endParaRPr lang="en-US" sz="1467" dirty="0">
              <a:solidFill>
                <a:schemeClr val="tx1"/>
              </a:solidFill>
              <a:ea typeface="Segoe UI" pitchFamily="34" charset="0"/>
              <a:cs typeface="Segoe UI" pitchFamily="34" charset="0"/>
            </a:endParaRPr>
          </a:p>
        </p:txBody>
      </p:sp>
      <p:sp>
        <p:nvSpPr>
          <p:cNvPr id="136" name="Rectangle 135"/>
          <p:cNvSpPr/>
          <p:nvPr/>
        </p:nvSpPr>
        <p:spPr>
          <a:xfrm>
            <a:off x="166081" y="2794943"/>
            <a:ext cx="1638668" cy="367972"/>
          </a:xfrm>
          <a:prstGeom prst="rect">
            <a:avLst/>
          </a:prstGeom>
          <a:solidFill>
            <a:srgbClr val="00B0F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镜像模块</a:t>
            </a:r>
            <a:endParaRPr lang="en-US" sz="1467" dirty="0">
              <a:solidFill>
                <a:schemeClr val="tx1"/>
              </a:solidFill>
              <a:ea typeface="Segoe UI" pitchFamily="34" charset="0"/>
              <a:cs typeface="Segoe UI" pitchFamily="34" charset="0"/>
            </a:endParaRPr>
          </a:p>
        </p:txBody>
      </p:sp>
      <p:sp>
        <p:nvSpPr>
          <p:cNvPr id="170" name="Rectangle 169"/>
          <p:cNvSpPr/>
          <p:nvPr/>
        </p:nvSpPr>
        <p:spPr>
          <a:xfrm>
            <a:off x="10321737" y="535897"/>
            <a:ext cx="1638667" cy="556114"/>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en-US" sz="1600" b="1" dirty="0" smtClean="0">
                <a:solidFill>
                  <a:schemeClr val="tx1"/>
                </a:solidFill>
                <a:latin typeface="微软雅黑" panose="020B0503020204020204" pitchFamily="34" charset="-122"/>
                <a:ea typeface="微软雅黑" panose="020B0503020204020204" pitchFamily="34" charset="-122"/>
              </a:rPr>
              <a:t>APP</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180" name="Rectangle 179"/>
          <p:cNvSpPr/>
          <p:nvPr/>
        </p:nvSpPr>
        <p:spPr>
          <a:xfrm>
            <a:off x="8242903" y="1370216"/>
            <a:ext cx="1638667" cy="367972"/>
          </a:xfrm>
          <a:prstGeom prst="rect">
            <a:avLst/>
          </a:prstGeom>
          <a:solidFill>
            <a:srgbClr val="069396"/>
          </a:solidFill>
          <a:ln w="9525" cap="flat" cmpd="sng" algn="ctr">
            <a:noFill/>
            <a:prstDash val="solid"/>
          </a:ln>
          <a:effectLst/>
        </p:spPr>
        <p:txBody>
          <a:bodyPr lIns="0" tIns="45725" rIns="0" bIns="45725" rtlCol="0" anchor="t" anchorCtr="0"/>
          <a:lstStyle/>
          <a:p>
            <a:pPr algn="ctr" defTabSz="1219018"/>
            <a:r>
              <a:rPr lang="en-US" sz="1467" dirty="0" smtClean="0">
                <a:ea typeface="Segoe UI" pitchFamily="34" charset="0"/>
                <a:cs typeface="Segoe UI" pitchFamily="34" charset="0"/>
              </a:rPr>
              <a:t>Parameter 1</a:t>
            </a:r>
            <a:endParaRPr lang="en-US" sz="1467" dirty="0">
              <a:ea typeface="Segoe UI" pitchFamily="34" charset="0"/>
              <a:cs typeface="Segoe UI" pitchFamily="34" charset="0"/>
            </a:endParaRPr>
          </a:p>
        </p:txBody>
      </p:sp>
      <p:sp>
        <p:nvSpPr>
          <p:cNvPr id="182" name="Rectangle 181"/>
          <p:cNvSpPr/>
          <p:nvPr/>
        </p:nvSpPr>
        <p:spPr>
          <a:xfrm>
            <a:off x="8242903" y="2708486"/>
            <a:ext cx="1638667" cy="367972"/>
          </a:xfrm>
          <a:prstGeom prst="rect">
            <a:avLst/>
          </a:prstGeom>
          <a:solidFill>
            <a:srgbClr val="069396"/>
          </a:solidFill>
          <a:ln w="9525" cap="flat" cmpd="sng" algn="ctr">
            <a:noFill/>
            <a:prstDash val="solid"/>
          </a:ln>
          <a:effectLst/>
        </p:spPr>
        <p:txBody>
          <a:bodyPr lIns="0" tIns="45725" rIns="0" bIns="45725" rtlCol="0" anchor="t" anchorCtr="0"/>
          <a:lstStyle/>
          <a:p>
            <a:pPr algn="ctr" defTabSz="1219018"/>
            <a:r>
              <a:rPr lang="en-US" sz="1467" dirty="0" smtClean="0">
                <a:ea typeface="Segoe UI" pitchFamily="34" charset="0"/>
                <a:cs typeface="Segoe UI" pitchFamily="34" charset="0"/>
              </a:rPr>
              <a:t>Parameter 2</a:t>
            </a:r>
            <a:endParaRPr lang="en-US" sz="1467" dirty="0">
              <a:ea typeface="Segoe UI" pitchFamily="34" charset="0"/>
              <a:cs typeface="Segoe UI" pitchFamily="34" charset="0"/>
            </a:endParaRPr>
          </a:p>
        </p:txBody>
      </p:sp>
      <p:sp>
        <p:nvSpPr>
          <p:cNvPr id="154" name="Rectangle 153"/>
          <p:cNvSpPr/>
          <p:nvPr/>
        </p:nvSpPr>
        <p:spPr>
          <a:xfrm>
            <a:off x="6096295" y="558789"/>
            <a:ext cx="1638667" cy="450950"/>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模块组合系统</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163" name="Rectangle 162"/>
          <p:cNvSpPr/>
          <p:nvPr/>
        </p:nvSpPr>
        <p:spPr>
          <a:xfrm>
            <a:off x="6112641" y="2435055"/>
            <a:ext cx="1638667" cy="367972"/>
          </a:xfrm>
          <a:prstGeom prst="rect">
            <a:avLst/>
          </a:prstGeom>
          <a:solidFill>
            <a:srgbClr val="FF0000"/>
          </a:solidFill>
          <a:ln w="9525" cap="flat" cmpd="sng" algn="ctr">
            <a:noFill/>
            <a:prstDash val="solid"/>
          </a:ln>
          <a:effectLst/>
        </p:spPr>
        <p:txBody>
          <a:bodyPr lIns="0" tIns="45725" rIns="0" bIns="45725" rtlCol="0" anchor="t" anchorCtr="0"/>
          <a:lstStyle/>
          <a:p>
            <a:pPr algn="ctr" defTabSz="1219018"/>
            <a:r>
              <a:rPr lang="en-US" altLang="zh-CN" sz="1467" dirty="0" smtClean="0">
                <a:ea typeface="Segoe UI" pitchFamily="34" charset="0"/>
                <a:cs typeface="Segoe UI" pitchFamily="34" charset="0"/>
              </a:rPr>
              <a:t>Module 3</a:t>
            </a:r>
            <a:endParaRPr lang="en-US" sz="1467" dirty="0">
              <a:ea typeface="Segoe UI" pitchFamily="34" charset="0"/>
              <a:cs typeface="Segoe UI" pitchFamily="34" charset="0"/>
            </a:endParaRPr>
          </a:p>
        </p:txBody>
      </p:sp>
      <p:sp>
        <p:nvSpPr>
          <p:cNvPr id="164" name="Rectangle 163"/>
          <p:cNvSpPr/>
          <p:nvPr/>
        </p:nvSpPr>
        <p:spPr>
          <a:xfrm>
            <a:off x="6084272" y="1858313"/>
            <a:ext cx="1638667" cy="367972"/>
          </a:xfrm>
          <a:prstGeom prst="rect">
            <a:avLst/>
          </a:prstGeom>
          <a:solidFill>
            <a:srgbClr val="8E2B9C"/>
          </a:solidFill>
          <a:ln w="9525" cap="flat" cmpd="sng" algn="ctr">
            <a:noFill/>
            <a:prstDash val="solid"/>
          </a:ln>
          <a:effectLst/>
        </p:spPr>
        <p:txBody>
          <a:bodyPr lIns="0" tIns="45725" rIns="0" bIns="45725" rtlCol="0" anchor="t" anchorCtr="0"/>
          <a:lstStyle/>
          <a:p>
            <a:pPr algn="ctr" defTabSz="1219018"/>
            <a:r>
              <a:rPr lang="en-US" altLang="zh-CN" sz="1467" dirty="0" smtClean="0">
                <a:ea typeface="Segoe UI" pitchFamily="34" charset="0"/>
                <a:cs typeface="Segoe UI" pitchFamily="34" charset="0"/>
              </a:rPr>
              <a:t>Module 7</a:t>
            </a:r>
            <a:endParaRPr lang="en-US" sz="1467" dirty="0">
              <a:ea typeface="Segoe UI" pitchFamily="34" charset="0"/>
              <a:cs typeface="Segoe UI" pitchFamily="34" charset="0"/>
            </a:endParaRPr>
          </a:p>
        </p:txBody>
      </p:sp>
      <p:sp>
        <p:nvSpPr>
          <p:cNvPr id="166" name="Rectangle 165"/>
          <p:cNvSpPr/>
          <p:nvPr/>
        </p:nvSpPr>
        <p:spPr>
          <a:xfrm>
            <a:off x="6084273" y="1113560"/>
            <a:ext cx="1638667" cy="367972"/>
          </a:xfrm>
          <a:prstGeom prst="rect">
            <a:avLst/>
          </a:prstGeom>
          <a:solidFill>
            <a:srgbClr val="00B0F0"/>
          </a:solidFill>
          <a:ln w="9525" cap="flat" cmpd="sng" algn="ctr">
            <a:noFill/>
            <a:prstDash val="solid"/>
          </a:ln>
          <a:effectLst/>
        </p:spPr>
        <p:txBody>
          <a:bodyPr lIns="91448" tIns="45725" rIns="91448" bIns="45725" rtlCol="0" anchor="t" anchorCtr="0"/>
          <a:lstStyle/>
          <a:p>
            <a:pPr algn="ctr" defTabSz="1219018"/>
            <a:r>
              <a:rPr lang="en-US" altLang="zh-CN" sz="1467" dirty="0" smtClean="0">
                <a:ea typeface="Segoe UI" pitchFamily="34" charset="0"/>
                <a:cs typeface="Segoe UI" pitchFamily="34" charset="0"/>
              </a:rPr>
              <a:t>Module 1</a:t>
            </a:r>
            <a:endParaRPr lang="en-US" sz="1467" dirty="0">
              <a:ea typeface="Segoe UI" pitchFamily="34" charset="0"/>
              <a:cs typeface="Segoe UI" pitchFamily="34" charset="0"/>
            </a:endParaRPr>
          </a:p>
        </p:txBody>
      </p:sp>
      <p:sp>
        <p:nvSpPr>
          <p:cNvPr id="167" name="Rectangle 166"/>
          <p:cNvSpPr/>
          <p:nvPr/>
        </p:nvSpPr>
        <p:spPr>
          <a:xfrm>
            <a:off x="6112640" y="2808352"/>
            <a:ext cx="1638667" cy="367972"/>
          </a:xfrm>
          <a:prstGeom prst="rect">
            <a:avLst/>
          </a:prstGeom>
          <a:solidFill>
            <a:srgbClr val="8E2B9C"/>
          </a:solidFill>
          <a:ln w="9525" cap="flat" cmpd="sng" algn="ctr">
            <a:noFill/>
            <a:prstDash val="solid"/>
          </a:ln>
          <a:effectLst/>
        </p:spPr>
        <p:txBody>
          <a:bodyPr lIns="0" tIns="45725" rIns="0" bIns="45725" rtlCol="0" anchor="t" anchorCtr="0"/>
          <a:lstStyle/>
          <a:p>
            <a:pPr algn="ctr" defTabSz="1219018"/>
            <a:r>
              <a:rPr lang="en-US" altLang="zh-CN" sz="1467" dirty="0" smtClean="0">
                <a:ea typeface="Segoe UI" pitchFamily="34" charset="0"/>
                <a:cs typeface="Segoe UI" pitchFamily="34" charset="0"/>
              </a:rPr>
              <a:t>Module 8</a:t>
            </a:r>
            <a:endParaRPr lang="en-US" altLang="zh-CN" sz="1467" dirty="0">
              <a:ea typeface="Segoe UI" pitchFamily="34" charset="0"/>
              <a:cs typeface="Segoe UI" pitchFamily="34" charset="0"/>
            </a:endParaRPr>
          </a:p>
        </p:txBody>
      </p:sp>
      <p:sp>
        <p:nvSpPr>
          <p:cNvPr id="168" name="Rectangle 167"/>
          <p:cNvSpPr/>
          <p:nvPr/>
        </p:nvSpPr>
        <p:spPr>
          <a:xfrm>
            <a:off x="6084272" y="1495673"/>
            <a:ext cx="1638667" cy="367972"/>
          </a:xfrm>
          <a:prstGeom prst="rect">
            <a:avLst/>
          </a:prstGeom>
          <a:solidFill>
            <a:srgbClr val="FF8A00"/>
          </a:solidFill>
          <a:ln w="9525" cap="flat" cmpd="sng" algn="ctr">
            <a:noFill/>
            <a:prstDash val="solid"/>
          </a:ln>
          <a:effectLst/>
        </p:spPr>
        <p:txBody>
          <a:bodyPr lIns="91448" tIns="45725" rIns="91448" bIns="45725" rtlCol="0" anchor="t" anchorCtr="0"/>
          <a:lstStyle/>
          <a:p>
            <a:pPr algn="ctr" defTabSz="1219018"/>
            <a:r>
              <a:rPr lang="en-US" altLang="zh-CN" sz="1467" dirty="0" smtClean="0">
                <a:ea typeface="Segoe UI" pitchFamily="34" charset="0"/>
                <a:cs typeface="Segoe UI" pitchFamily="34" charset="0"/>
              </a:rPr>
              <a:t>Module 4</a:t>
            </a:r>
            <a:endParaRPr lang="en-US" sz="1467" dirty="0">
              <a:ea typeface="Segoe UI" pitchFamily="34" charset="0"/>
              <a:cs typeface="Segoe UI" pitchFamily="34" charset="0"/>
            </a:endParaRPr>
          </a:p>
        </p:txBody>
      </p:sp>
      <p:sp>
        <p:nvSpPr>
          <p:cNvPr id="77" name="Rectangle 76"/>
          <p:cNvSpPr/>
          <p:nvPr/>
        </p:nvSpPr>
        <p:spPr>
          <a:xfrm>
            <a:off x="6112640" y="3198670"/>
            <a:ext cx="1638667" cy="367972"/>
          </a:xfrm>
          <a:prstGeom prst="rect">
            <a:avLst/>
          </a:prstGeom>
          <a:solidFill>
            <a:srgbClr val="FF8A00"/>
          </a:solidFill>
          <a:ln w="9525" cap="flat" cmpd="sng" algn="ctr">
            <a:noFill/>
            <a:prstDash val="solid"/>
          </a:ln>
          <a:effectLst/>
        </p:spPr>
        <p:txBody>
          <a:bodyPr lIns="0" tIns="45725" rIns="0" bIns="45725" rtlCol="0" anchor="t" anchorCtr="0"/>
          <a:lstStyle/>
          <a:p>
            <a:pPr algn="ctr" defTabSz="1219018"/>
            <a:r>
              <a:rPr lang="en-US" altLang="zh-CN" sz="1467" dirty="0" smtClean="0">
                <a:ea typeface="Segoe UI" pitchFamily="34" charset="0"/>
                <a:cs typeface="Segoe UI" pitchFamily="34" charset="0"/>
              </a:rPr>
              <a:t>Module 9</a:t>
            </a:r>
            <a:endParaRPr lang="en-US" sz="1467" dirty="0">
              <a:ea typeface="Segoe UI" pitchFamily="34" charset="0"/>
              <a:cs typeface="Segoe UI" pitchFamily="34" charset="0"/>
            </a:endParaRPr>
          </a:p>
        </p:txBody>
      </p:sp>
      <p:sp>
        <p:nvSpPr>
          <p:cNvPr id="138" name="Rectangle 137"/>
          <p:cNvSpPr/>
          <p:nvPr/>
        </p:nvSpPr>
        <p:spPr>
          <a:xfrm>
            <a:off x="4017672" y="1601420"/>
            <a:ext cx="1638668" cy="640080"/>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智能调度系统</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151" name="Rectangle 150"/>
          <p:cNvSpPr/>
          <p:nvPr/>
        </p:nvSpPr>
        <p:spPr>
          <a:xfrm>
            <a:off x="4017672" y="2155992"/>
            <a:ext cx="1638668" cy="1678116"/>
          </a:xfrm>
          <a:prstGeom prst="rect">
            <a:avLst/>
          </a:prstGeom>
          <a:solidFill>
            <a:srgbClr val="069396"/>
          </a:solidFill>
          <a:ln w="9525" cap="flat" cmpd="sng" algn="ctr">
            <a:noFill/>
            <a:prstDash val="solid"/>
          </a:ln>
          <a:effectLst/>
        </p:spPr>
        <p:txBody>
          <a:bodyPr lIns="91448" tIns="45725" rIns="91448" bIns="45725" rtlCol="0" anchor="t" anchorCtr="0"/>
          <a:lstStyle/>
          <a:p>
            <a:pPr algn="ctr" defTabSz="1219018"/>
            <a:endParaRPr lang="en-US" sz="1467" dirty="0">
              <a:ea typeface="Segoe UI" pitchFamily="34" charset="0"/>
              <a:cs typeface="Segoe UI" pitchFamily="34" charset="0"/>
            </a:endParaRPr>
          </a:p>
        </p:txBody>
      </p:sp>
      <p:pic>
        <p:nvPicPr>
          <p:cNvPr id="49" name="Picture 11" descr="Cloud 512x512.png"/>
          <p:cNvPicPr>
            <a:picLocks noChangeAspect="1"/>
          </p:cNvPicPr>
          <p:nvPr/>
        </p:nvPicPr>
        <p:blipFill rotWithShape="1">
          <a:blip r:embed="rId3" cstate="print">
            <a:alphaModFix amt="40000"/>
            <a:extLst>
              <a:ext uri="{28A0092B-C50C-407E-A947-70E740481C1C}">
                <a14:useLocalDpi xmlns:a14="http://schemas.microsoft.com/office/drawing/2010/main" val="0"/>
              </a:ext>
            </a:extLst>
          </a:blip>
          <a:srcRect t="9664" b="10134"/>
          <a:stretch/>
        </p:blipFill>
        <p:spPr bwMode="auto">
          <a:xfrm>
            <a:off x="6605254" y="4277173"/>
            <a:ext cx="669893" cy="518768"/>
          </a:xfrm>
          <a:prstGeom prst="rect">
            <a:avLst/>
          </a:prstGeom>
          <a:blipFill dpi="0" rotWithShape="1">
            <a:blip r:embed="rId4">
              <a:alphaModFix amt="40000"/>
            </a:blip>
            <a:srcRect/>
            <a:stretch>
              <a:fillRect/>
            </a:stretch>
          </a:blipFill>
          <a:ln w="55000" cap="flat" cmpd="thickThin" algn="ctr">
            <a:noFill/>
            <a:prstDash val="solid"/>
            <a:headEnd type="none" w="med" len="med"/>
            <a:tailEnd type="none" w="med" len="med"/>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2" name="Picture 11" descr="Cloud 512x512.png"/>
          <p:cNvPicPr>
            <a:picLocks noChangeAspect="1"/>
          </p:cNvPicPr>
          <p:nvPr/>
        </p:nvPicPr>
        <p:blipFill rotWithShape="1">
          <a:blip r:embed="rId5" cstate="print">
            <a:alphaModFix amt="40000"/>
            <a:extLst>
              <a:ext uri="{28A0092B-C50C-407E-A947-70E740481C1C}">
                <a14:useLocalDpi xmlns:a14="http://schemas.microsoft.com/office/drawing/2010/main" val="0"/>
              </a:ext>
            </a:extLst>
          </a:blip>
          <a:srcRect t="9664" b="10134"/>
          <a:stretch/>
        </p:blipFill>
        <p:spPr bwMode="auto">
          <a:xfrm>
            <a:off x="6277267" y="4142124"/>
            <a:ext cx="553631" cy="428735"/>
          </a:xfrm>
          <a:prstGeom prst="rect">
            <a:avLst/>
          </a:prstGeom>
          <a:blipFill dpi="0" rotWithShape="1">
            <a:blip r:embed="rId4">
              <a:alphaModFix amt="40000"/>
            </a:blip>
            <a:srcRect/>
            <a:stretch>
              <a:fillRect/>
            </a:stretch>
          </a:blipFill>
          <a:ln w="55000" cap="flat" cmpd="thickThin" algn="ctr">
            <a:noFill/>
            <a:prstDash val="solid"/>
            <a:headEnd type="none" w="med" len="med"/>
            <a:tailEnd type="none" w="med" len="med"/>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3" name="Picture 11" descr="Cloud 512x512.png"/>
          <p:cNvPicPr>
            <a:picLocks noChangeAspect="1"/>
          </p:cNvPicPr>
          <p:nvPr/>
        </p:nvPicPr>
        <p:blipFill rotWithShape="1">
          <a:blip r:embed="rId6" cstate="print">
            <a:alphaModFix amt="25000"/>
            <a:extLst>
              <a:ext uri="{28A0092B-C50C-407E-A947-70E740481C1C}">
                <a14:useLocalDpi xmlns:a14="http://schemas.microsoft.com/office/drawing/2010/main" val="0"/>
              </a:ext>
            </a:extLst>
          </a:blip>
          <a:srcRect t="9664" b="10134"/>
          <a:stretch/>
        </p:blipFill>
        <p:spPr bwMode="auto">
          <a:xfrm>
            <a:off x="6054136" y="4341902"/>
            <a:ext cx="378136" cy="292832"/>
          </a:xfrm>
          <a:prstGeom prst="rect">
            <a:avLst/>
          </a:prstGeom>
          <a:blipFill dpi="0" rotWithShape="1">
            <a:blip r:embed="rId4">
              <a:alphaModFix amt="25000"/>
            </a:blip>
            <a:srcRect/>
            <a:stretch>
              <a:fillRect/>
            </a:stretch>
          </a:blipFill>
          <a:ln w="55000" cap="flat" cmpd="thickThin" algn="ctr">
            <a:noFill/>
            <a:prstDash val="solid"/>
            <a:headEnd type="none" w="med" len="med"/>
            <a:tailEnd type="none" w="med" len="med"/>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4" name="Picture 11" descr="Cloud 512x512.png"/>
          <p:cNvPicPr>
            <a:picLocks noChangeAspect="1"/>
          </p:cNvPicPr>
          <p:nvPr/>
        </p:nvPicPr>
        <p:blipFill rotWithShape="1">
          <a:blip r:embed="rId7" cstate="print">
            <a:alphaModFix amt="5000"/>
            <a:extLst>
              <a:ext uri="{28A0092B-C50C-407E-A947-70E740481C1C}">
                <a14:useLocalDpi xmlns:a14="http://schemas.microsoft.com/office/drawing/2010/main" val="0"/>
              </a:ext>
            </a:extLst>
          </a:blip>
          <a:srcRect t="9664" b="10134"/>
          <a:stretch/>
        </p:blipFill>
        <p:spPr bwMode="auto">
          <a:xfrm>
            <a:off x="5850455" y="4355361"/>
            <a:ext cx="284099" cy="220008"/>
          </a:xfrm>
          <a:prstGeom prst="rect">
            <a:avLst/>
          </a:prstGeom>
          <a:blipFill dpi="0" rotWithShape="1">
            <a:blip r:embed="rId4">
              <a:alphaModFix amt="5000"/>
            </a:blip>
            <a:srcRect/>
            <a:stretch>
              <a:fillRect/>
            </a:stretch>
          </a:blipFill>
          <a:ln w="55000" cap="flat" cmpd="thickThin" algn="ctr">
            <a:noFill/>
            <a:prstDash val="solid"/>
            <a:headEnd type="none" w="med" len="med"/>
            <a:tailEnd type="none" w="med" len="med"/>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7" name="Rectangle 128"/>
          <p:cNvSpPr/>
          <p:nvPr/>
        </p:nvSpPr>
        <p:spPr>
          <a:xfrm rot="5400000">
            <a:off x="2137561" y="4168345"/>
            <a:ext cx="1299525" cy="367972"/>
          </a:xfrm>
          <a:prstGeom prst="rect">
            <a:avLst/>
          </a:prstGeom>
          <a:no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b="1" dirty="0" smtClean="0">
                <a:solidFill>
                  <a:schemeClr val="tx1"/>
                </a:solidFill>
                <a:latin typeface="黑体" panose="02010609060101010101" pitchFamily="49" charset="-122"/>
                <a:ea typeface="黑体" panose="02010609060101010101" pitchFamily="49" charset="-122"/>
                <a:cs typeface="Segoe UI" pitchFamily="34" charset="0"/>
              </a:rPr>
              <a:t>。。。。。。</a:t>
            </a:r>
            <a:endParaRPr lang="en-US" sz="1467" b="1" dirty="0">
              <a:solidFill>
                <a:schemeClr val="tx1"/>
              </a:solidFill>
              <a:latin typeface="黑体" panose="02010609060101010101" pitchFamily="49" charset="-122"/>
              <a:ea typeface="黑体" panose="02010609060101010101" pitchFamily="49" charset="-122"/>
              <a:cs typeface="Segoe UI" pitchFamily="34" charset="0"/>
            </a:endParaRPr>
          </a:p>
        </p:txBody>
      </p:sp>
      <p:sp>
        <p:nvSpPr>
          <p:cNvPr id="51" name="Rectangle 130"/>
          <p:cNvSpPr/>
          <p:nvPr/>
        </p:nvSpPr>
        <p:spPr>
          <a:xfrm>
            <a:off x="1986841" y="2331816"/>
            <a:ext cx="1638668" cy="367972"/>
          </a:xfrm>
          <a:prstGeom prst="rect">
            <a:avLst/>
          </a:prstGeom>
          <a:solidFill>
            <a:schemeClr val="bg1">
              <a:lumMod val="50000"/>
              <a:lumOff val="50000"/>
            </a:schemeClr>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恢复模块</a:t>
            </a:r>
            <a:endParaRPr lang="en-US" sz="1467" dirty="0">
              <a:solidFill>
                <a:schemeClr val="tx1"/>
              </a:solidFill>
              <a:ea typeface="Segoe UI" pitchFamily="34" charset="0"/>
              <a:cs typeface="Segoe UI" pitchFamily="34" charset="0"/>
            </a:endParaRPr>
          </a:p>
        </p:txBody>
      </p:sp>
      <p:sp>
        <p:nvSpPr>
          <p:cNvPr id="55" name="Rectangle 131"/>
          <p:cNvSpPr/>
          <p:nvPr/>
        </p:nvSpPr>
        <p:spPr>
          <a:xfrm>
            <a:off x="1986841" y="1876997"/>
            <a:ext cx="1638668" cy="367972"/>
          </a:xfrm>
          <a:prstGeom prst="rect">
            <a:avLst/>
          </a:prstGeom>
          <a:solidFill>
            <a:schemeClr val="bg1">
              <a:lumMod val="50000"/>
              <a:lumOff val="50000"/>
            </a:schemeClr>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定位模块</a:t>
            </a:r>
            <a:endParaRPr lang="en-US" sz="1467" dirty="0">
              <a:solidFill>
                <a:schemeClr val="tx1"/>
              </a:solidFill>
              <a:ea typeface="Segoe UI" pitchFamily="34" charset="0"/>
              <a:cs typeface="Segoe UI" pitchFamily="34" charset="0"/>
            </a:endParaRPr>
          </a:p>
        </p:txBody>
      </p:sp>
      <p:sp>
        <p:nvSpPr>
          <p:cNvPr id="56" name="Rectangle 132"/>
          <p:cNvSpPr/>
          <p:nvPr/>
        </p:nvSpPr>
        <p:spPr>
          <a:xfrm>
            <a:off x="1986841" y="3241454"/>
            <a:ext cx="1638668" cy="367972"/>
          </a:xfrm>
          <a:prstGeom prst="rect">
            <a:avLst/>
          </a:prstGeom>
          <a:solidFill>
            <a:schemeClr val="bg1">
              <a:lumMod val="50000"/>
              <a:lumOff val="50000"/>
            </a:schemeClr>
          </a:solidFill>
          <a:ln w="9525" cap="flat" cmpd="sng" algn="ctr">
            <a:noFill/>
            <a:prstDash val="solid"/>
          </a:ln>
          <a:effectLst/>
        </p:spPr>
        <p:txBody>
          <a:bodyPr lIns="0" tIns="45725" rIns="0"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存储管理</a:t>
            </a:r>
            <a:endParaRPr lang="en-US" sz="1467" dirty="0">
              <a:solidFill>
                <a:schemeClr val="tx1"/>
              </a:solidFill>
              <a:ea typeface="Segoe UI" pitchFamily="34" charset="0"/>
              <a:cs typeface="Segoe UI" pitchFamily="34" charset="0"/>
            </a:endParaRPr>
          </a:p>
        </p:txBody>
      </p:sp>
      <p:sp>
        <p:nvSpPr>
          <p:cNvPr id="57" name="Rectangle 133"/>
          <p:cNvSpPr/>
          <p:nvPr/>
        </p:nvSpPr>
        <p:spPr>
          <a:xfrm>
            <a:off x="1986841" y="1422178"/>
            <a:ext cx="1638668" cy="367972"/>
          </a:xfrm>
          <a:prstGeom prst="rect">
            <a:avLst/>
          </a:prstGeom>
          <a:solidFill>
            <a:schemeClr val="bg1">
              <a:lumMod val="50000"/>
              <a:lumOff val="50000"/>
            </a:schemeClr>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缓存模块</a:t>
            </a:r>
            <a:endParaRPr lang="en-US" sz="1467" dirty="0">
              <a:solidFill>
                <a:schemeClr val="tx1"/>
              </a:solidFill>
              <a:ea typeface="Segoe UI" pitchFamily="34" charset="0"/>
              <a:cs typeface="Segoe UI" pitchFamily="34" charset="0"/>
            </a:endParaRPr>
          </a:p>
        </p:txBody>
      </p:sp>
      <p:sp>
        <p:nvSpPr>
          <p:cNvPr id="58" name="Rectangle 134"/>
          <p:cNvSpPr/>
          <p:nvPr/>
        </p:nvSpPr>
        <p:spPr>
          <a:xfrm>
            <a:off x="1986841" y="967360"/>
            <a:ext cx="1638668" cy="367972"/>
          </a:xfrm>
          <a:prstGeom prst="rect">
            <a:avLst/>
          </a:prstGeom>
          <a:solidFill>
            <a:schemeClr val="bg1">
              <a:lumMod val="50000"/>
              <a:lumOff val="50000"/>
            </a:schemeClr>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备份合成</a:t>
            </a:r>
            <a:endParaRPr lang="en-US" sz="1467" dirty="0">
              <a:solidFill>
                <a:schemeClr val="tx1"/>
              </a:solidFill>
              <a:ea typeface="Segoe UI" pitchFamily="34" charset="0"/>
              <a:cs typeface="Segoe UI" pitchFamily="34" charset="0"/>
            </a:endParaRPr>
          </a:p>
        </p:txBody>
      </p:sp>
      <p:sp>
        <p:nvSpPr>
          <p:cNvPr id="59" name="Rectangle 135"/>
          <p:cNvSpPr/>
          <p:nvPr/>
        </p:nvSpPr>
        <p:spPr>
          <a:xfrm>
            <a:off x="1986839" y="2786636"/>
            <a:ext cx="1638668" cy="367972"/>
          </a:xfrm>
          <a:prstGeom prst="rect">
            <a:avLst/>
          </a:prstGeom>
          <a:solidFill>
            <a:schemeClr val="bg1">
              <a:lumMod val="50000"/>
              <a:lumOff val="50000"/>
            </a:schemeClr>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zh-CN" altLang="en-US" sz="1467" dirty="0" smtClean="0">
                <a:solidFill>
                  <a:schemeClr val="tx1"/>
                </a:solidFill>
                <a:ea typeface="Segoe UI" pitchFamily="34" charset="0"/>
                <a:cs typeface="Segoe UI" pitchFamily="34" charset="0"/>
              </a:rPr>
              <a:t>操作记录</a:t>
            </a:r>
            <a:endParaRPr lang="en-US" sz="1467" dirty="0">
              <a:solidFill>
                <a:schemeClr val="tx1"/>
              </a:solidFill>
              <a:ea typeface="Segoe UI" pitchFamily="34" charset="0"/>
              <a:cs typeface="Segoe UI" pitchFamily="34" charset="0"/>
            </a:endParaRPr>
          </a:p>
        </p:txBody>
      </p:sp>
      <p:sp>
        <p:nvSpPr>
          <p:cNvPr id="60" name="Rectangle 137"/>
          <p:cNvSpPr/>
          <p:nvPr/>
        </p:nvSpPr>
        <p:spPr>
          <a:xfrm>
            <a:off x="1217738" y="536970"/>
            <a:ext cx="1638668" cy="502525"/>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功能模块库</a:t>
            </a:r>
            <a:endParaRPr lang="en-US" sz="1600" b="1" dirty="0">
              <a:solidFill>
                <a:schemeClr val="tx1"/>
              </a:solidFill>
              <a:latin typeface="微软雅黑" panose="020B0503020204020204" pitchFamily="34" charset="-122"/>
              <a:ea typeface="微软雅黑" panose="020B0503020204020204" pitchFamily="34" charset="-122"/>
            </a:endParaRPr>
          </a:p>
        </p:txBody>
      </p:sp>
      <p:sp>
        <p:nvSpPr>
          <p:cNvPr id="61" name="Rectangle 132"/>
          <p:cNvSpPr/>
          <p:nvPr/>
        </p:nvSpPr>
        <p:spPr>
          <a:xfrm>
            <a:off x="6112640" y="3785350"/>
            <a:ext cx="1638668" cy="367972"/>
          </a:xfrm>
          <a:prstGeom prst="rect">
            <a:avLst/>
          </a:prstGeom>
          <a:solidFill>
            <a:srgbClr val="8E2B9C"/>
          </a:solidFill>
          <a:ln w="9525" cap="flat" cmpd="sng" algn="ctr">
            <a:noFill/>
            <a:prstDash val="solid"/>
          </a:ln>
          <a:effectLst/>
        </p:spPr>
        <p:txBody>
          <a:bodyPr lIns="0" tIns="45725" rIns="0"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en-US" altLang="zh-CN" sz="1467" dirty="0" smtClean="0">
                <a:solidFill>
                  <a:schemeClr val="tx1"/>
                </a:solidFill>
                <a:ea typeface="Segoe UI" pitchFamily="34" charset="0"/>
                <a:cs typeface="Segoe UI" pitchFamily="34" charset="0"/>
              </a:rPr>
              <a:t>Module 2</a:t>
            </a:r>
            <a:endParaRPr lang="en-US" sz="1467" dirty="0">
              <a:solidFill>
                <a:schemeClr val="tx1"/>
              </a:solidFill>
              <a:ea typeface="Segoe UI" pitchFamily="34" charset="0"/>
              <a:cs typeface="Segoe UI" pitchFamily="34" charset="0"/>
            </a:endParaRPr>
          </a:p>
        </p:txBody>
      </p:sp>
      <p:sp>
        <p:nvSpPr>
          <p:cNvPr id="62" name="Rectangle 135"/>
          <p:cNvSpPr/>
          <p:nvPr/>
        </p:nvSpPr>
        <p:spPr>
          <a:xfrm>
            <a:off x="6116648" y="4160704"/>
            <a:ext cx="1638668" cy="367972"/>
          </a:xfrm>
          <a:prstGeom prst="rect">
            <a:avLst/>
          </a:prstGeom>
          <a:solidFill>
            <a:srgbClr val="00B0F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en-US" altLang="zh-CN" sz="1467" dirty="0" smtClean="0">
                <a:solidFill>
                  <a:schemeClr val="tx1"/>
                </a:solidFill>
                <a:ea typeface="Segoe UI" pitchFamily="34" charset="0"/>
                <a:cs typeface="Segoe UI" pitchFamily="34" charset="0"/>
              </a:rPr>
              <a:t>Module 5</a:t>
            </a:r>
            <a:endParaRPr lang="en-US" sz="1467" dirty="0">
              <a:solidFill>
                <a:schemeClr val="tx1"/>
              </a:solidFill>
              <a:ea typeface="Segoe UI" pitchFamily="34" charset="0"/>
              <a:cs typeface="Segoe UI" pitchFamily="34" charset="0"/>
            </a:endParaRPr>
          </a:p>
        </p:txBody>
      </p:sp>
      <p:sp>
        <p:nvSpPr>
          <p:cNvPr id="64" name="Rectangle 129"/>
          <p:cNvSpPr/>
          <p:nvPr/>
        </p:nvSpPr>
        <p:spPr>
          <a:xfrm>
            <a:off x="6110396" y="4539429"/>
            <a:ext cx="1638668" cy="367972"/>
          </a:xfrm>
          <a:prstGeom prst="rect">
            <a:avLst/>
          </a:prstGeom>
          <a:solidFill>
            <a:srgbClr val="FF8A00"/>
          </a:solidFill>
          <a:ln w="9525" cap="flat" cmpd="sng" algn="ctr">
            <a:noFill/>
            <a:prstDash val="solid"/>
          </a:ln>
          <a:effectLst/>
        </p:spPr>
        <p:txBody>
          <a:bodyPr lIns="91448" tIns="45725" rIns="91448" bIns="45725" rtlCol="0" anchor="t"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018"/>
            <a:r>
              <a:rPr lang="en-US" altLang="zh-CN" sz="1467" dirty="0" smtClean="0">
                <a:solidFill>
                  <a:schemeClr val="tx1"/>
                </a:solidFill>
                <a:ea typeface="Segoe UI" pitchFamily="34" charset="0"/>
                <a:cs typeface="Segoe UI" pitchFamily="34" charset="0"/>
              </a:rPr>
              <a:t>Module 6</a:t>
            </a:r>
            <a:endParaRPr lang="en-US" sz="1467" dirty="0">
              <a:solidFill>
                <a:schemeClr val="tx1"/>
              </a:solidFill>
              <a:ea typeface="Segoe UI" pitchFamily="34" charset="0"/>
              <a:cs typeface="Segoe UI" pitchFamily="34" charset="0"/>
            </a:endParaRPr>
          </a:p>
        </p:txBody>
      </p:sp>
      <p:sp>
        <p:nvSpPr>
          <p:cNvPr id="65" name="Rectangle 181"/>
          <p:cNvSpPr/>
          <p:nvPr/>
        </p:nvSpPr>
        <p:spPr>
          <a:xfrm>
            <a:off x="8242903" y="4055366"/>
            <a:ext cx="1638667" cy="367972"/>
          </a:xfrm>
          <a:prstGeom prst="rect">
            <a:avLst/>
          </a:prstGeom>
          <a:solidFill>
            <a:srgbClr val="069396"/>
          </a:solidFill>
          <a:ln w="9525" cap="flat" cmpd="sng" algn="ctr">
            <a:noFill/>
            <a:prstDash val="solid"/>
          </a:ln>
          <a:effectLst/>
        </p:spPr>
        <p:txBody>
          <a:bodyPr lIns="0" tIns="45725" rIns="0" bIns="45725" rtlCol="0" anchor="t" anchorCtr="0"/>
          <a:lstStyle/>
          <a:p>
            <a:pPr algn="ctr" defTabSz="1219018"/>
            <a:r>
              <a:rPr lang="en-US" sz="1467" dirty="0" smtClean="0">
                <a:ea typeface="Segoe UI" pitchFamily="34" charset="0"/>
                <a:cs typeface="Segoe UI" pitchFamily="34" charset="0"/>
              </a:rPr>
              <a:t>Parameter 3</a:t>
            </a:r>
            <a:endParaRPr lang="en-US" sz="1467" dirty="0">
              <a:ea typeface="Segoe UI" pitchFamily="34" charset="0"/>
              <a:cs typeface="Segoe UI" pitchFamily="34" charset="0"/>
            </a:endParaRPr>
          </a:p>
        </p:txBody>
      </p:sp>
      <p:sp>
        <p:nvSpPr>
          <p:cNvPr id="66" name="Freeform 12"/>
          <p:cNvSpPr>
            <a:spLocks noEditPoints="1"/>
          </p:cNvSpPr>
          <p:nvPr/>
        </p:nvSpPr>
        <p:spPr bwMode="black">
          <a:xfrm>
            <a:off x="10740915" y="1017609"/>
            <a:ext cx="800310" cy="77254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800">
              <a:solidFill>
                <a:srgbClr val="FFFFFF"/>
              </a:solidFill>
            </a:endParaRPr>
          </a:p>
        </p:txBody>
      </p:sp>
      <p:sp>
        <p:nvSpPr>
          <p:cNvPr id="68" name="Freeform 12"/>
          <p:cNvSpPr>
            <a:spLocks noEditPoints="1"/>
          </p:cNvSpPr>
          <p:nvPr/>
        </p:nvSpPr>
        <p:spPr bwMode="black">
          <a:xfrm>
            <a:off x="10742499" y="2472419"/>
            <a:ext cx="800310" cy="77254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8E2B9C"/>
          </a:solidFill>
          <a:ln>
            <a:noFill/>
          </a:ln>
        </p:spPr>
        <p:txBody>
          <a:bodyPr vert="horz" wrap="square" lIns="82305" tIns="41153" rIns="82305" bIns="4115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800">
              <a:solidFill>
                <a:srgbClr val="FFFFFF"/>
              </a:solidFill>
            </a:endParaRPr>
          </a:p>
        </p:txBody>
      </p:sp>
      <p:sp>
        <p:nvSpPr>
          <p:cNvPr id="69" name="Freeform 12"/>
          <p:cNvSpPr>
            <a:spLocks noEditPoints="1"/>
          </p:cNvSpPr>
          <p:nvPr/>
        </p:nvSpPr>
        <p:spPr bwMode="black">
          <a:xfrm>
            <a:off x="10739554" y="3905107"/>
            <a:ext cx="800310" cy="77254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00B0F0"/>
          </a:solidFill>
          <a:ln>
            <a:noFill/>
          </a:ln>
        </p:spPr>
        <p:txBody>
          <a:bodyPr vert="horz" wrap="square" lIns="82305" tIns="41153" rIns="82305" bIns="4115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800">
              <a:solidFill>
                <a:srgbClr val="FFFFFF"/>
              </a:solidFill>
            </a:endParaRPr>
          </a:p>
        </p:txBody>
      </p:sp>
      <p:sp>
        <p:nvSpPr>
          <p:cNvPr id="3" name="加号 2"/>
          <p:cNvSpPr/>
          <p:nvPr/>
        </p:nvSpPr>
        <p:spPr>
          <a:xfrm>
            <a:off x="7779956" y="1426364"/>
            <a:ext cx="313898" cy="25155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加号 69"/>
          <p:cNvSpPr/>
          <p:nvPr/>
        </p:nvSpPr>
        <p:spPr>
          <a:xfrm>
            <a:off x="7796190" y="2755315"/>
            <a:ext cx="313898" cy="25155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加号 71"/>
          <p:cNvSpPr/>
          <p:nvPr/>
        </p:nvSpPr>
        <p:spPr>
          <a:xfrm>
            <a:off x="7827190" y="4135852"/>
            <a:ext cx="313898" cy="25155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右箭头 3"/>
          <p:cNvSpPr/>
          <p:nvPr/>
        </p:nvSpPr>
        <p:spPr>
          <a:xfrm>
            <a:off x="10023494" y="1379425"/>
            <a:ext cx="575496" cy="3293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右箭头 72"/>
          <p:cNvSpPr/>
          <p:nvPr/>
        </p:nvSpPr>
        <p:spPr>
          <a:xfrm>
            <a:off x="10011747" y="2705503"/>
            <a:ext cx="575496" cy="3293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右箭头 73"/>
          <p:cNvSpPr/>
          <p:nvPr/>
        </p:nvSpPr>
        <p:spPr>
          <a:xfrm>
            <a:off x="10027837" y="4086520"/>
            <a:ext cx="575496" cy="3293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箭头连接符 6"/>
          <p:cNvCxnSpPr>
            <a:stCxn id="135" idx="3"/>
            <a:endCxn id="151" idx="1"/>
          </p:cNvCxnSpPr>
          <p:nvPr/>
        </p:nvCxnSpPr>
        <p:spPr>
          <a:xfrm>
            <a:off x="1804751" y="1159653"/>
            <a:ext cx="2212921" cy="18353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a:stCxn id="132" idx="3"/>
            <a:endCxn id="151" idx="1"/>
          </p:cNvCxnSpPr>
          <p:nvPr/>
        </p:nvCxnSpPr>
        <p:spPr>
          <a:xfrm>
            <a:off x="1804751" y="2069290"/>
            <a:ext cx="2212921" cy="9257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131" idx="3"/>
            <a:endCxn id="151" idx="1"/>
          </p:cNvCxnSpPr>
          <p:nvPr/>
        </p:nvCxnSpPr>
        <p:spPr>
          <a:xfrm>
            <a:off x="1804751" y="2524109"/>
            <a:ext cx="2212921" cy="4709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136" idx="3"/>
            <a:endCxn id="151" idx="1"/>
          </p:cNvCxnSpPr>
          <p:nvPr/>
        </p:nvCxnSpPr>
        <p:spPr>
          <a:xfrm>
            <a:off x="1804749" y="2978929"/>
            <a:ext cx="2212923" cy="161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133" idx="3"/>
            <a:endCxn id="151" idx="1"/>
          </p:cNvCxnSpPr>
          <p:nvPr/>
        </p:nvCxnSpPr>
        <p:spPr>
          <a:xfrm flipV="1">
            <a:off x="1804751" y="2995050"/>
            <a:ext cx="2212921" cy="438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a:stCxn id="129" idx="3"/>
            <a:endCxn id="151" idx="1"/>
          </p:cNvCxnSpPr>
          <p:nvPr/>
        </p:nvCxnSpPr>
        <p:spPr>
          <a:xfrm flipV="1">
            <a:off x="1804751" y="2995050"/>
            <a:ext cx="2212921" cy="8935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stCxn id="128" idx="3"/>
            <a:endCxn id="151" idx="1"/>
          </p:cNvCxnSpPr>
          <p:nvPr/>
        </p:nvCxnSpPr>
        <p:spPr>
          <a:xfrm flipV="1">
            <a:off x="1804751" y="2995050"/>
            <a:ext cx="2212921" cy="13483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a:stCxn id="134" idx="3"/>
            <a:endCxn id="151" idx="1"/>
          </p:cNvCxnSpPr>
          <p:nvPr/>
        </p:nvCxnSpPr>
        <p:spPr>
          <a:xfrm>
            <a:off x="1804751" y="1614471"/>
            <a:ext cx="2212921" cy="13805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130" idx="3"/>
            <a:endCxn id="151" idx="1"/>
          </p:cNvCxnSpPr>
          <p:nvPr/>
        </p:nvCxnSpPr>
        <p:spPr>
          <a:xfrm flipV="1">
            <a:off x="1804751" y="2995050"/>
            <a:ext cx="2212921" cy="18031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a:stCxn id="151" idx="3"/>
            <a:endCxn id="167" idx="1"/>
          </p:cNvCxnSpPr>
          <p:nvPr/>
        </p:nvCxnSpPr>
        <p:spPr>
          <a:xfrm flipV="1">
            <a:off x="5656340" y="2992338"/>
            <a:ext cx="456300" cy="2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a:stCxn id="151" idx="3"/>
            <a:endCxn id="168" idx="1"/>
          </p:cNvCxnSpPr>
          <p:nvPr/>
        </p:nvCxnSpPr>
        <p:spPr>
          <a:xfrm flipV="1">
            <a:off x="5656340" y="1679659"/>
            <a:ext cx="427932" cy="1315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a:stCxn id="151" idx="3"/>
            <a:endCxn id="62" idx="1"/>
          </p:cNvCxnSpPr>
          <p:nvPr/>
        </p:nvCxnSpPr>
        <p:spPr>
          <a:xfrm>
            <a:off x="5656340" y="2995050"/>
            <a:ext cx="460308" cy="13496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5" name="Picture 7" descr="C:\Users\Justin\Desktop\_Work_in_Progress\_MS\1407\cloud server.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47849" y="2340123"/>
            <a:ext cx="1347872" cy="1269303"/>
          </a:xfrm>
          <a:prstGeom prst="rect">
            <a:avLst/>
          </a:prstGeom>
          <a:noFill/>
          <a:extLst>
            <a:ext uri="{909E8E84-426E-40DD-AFC4-6F175D3DCCD1}">
              <a14:hiddenFill xmlns:a14="http://schemas.microsoft.com/office/drawing/2010/main">
                <a:solidFill>
                  <a:srgbClr val="FFFFFF"/>
                </a:solidFill>
              </a14:hiddenFill>
            </a:ext>
          </a:extLst>
        </p:spPr>
      </p:pic>
      <p:sp>
        <p:nvSpPr>
          <p:cNvPr id="106" name="Rectangle 153"/>
          <p:cNvSpPr/>
          <p:nvPr/>
        </p:nvSpPr>
        <p:spPr>
          <a:xfrm>
            <a:off x="8256788" y="865560"/>
            <a:ext cx="1638667" cy="555730"/>
          </a:xfrm>
          <a:prstGeom prst="rect">
            <a:avLst/>
          </a:prstGeom>
          <a:noFill/>
          <a:ln w="9525" cap="flat" cmpd="sng" algn="ctr">
            <a:noFill/>
            <a:prstDash val="solid"/>
          </a:ln>
          <a:effectLst/>
        </p:spPr>
        <p:txBody>
          <a:bodyPr lIns="91448" tIns="0" rIns="9144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1218918" fontAlgn="base">
              <a:spcAft>
                <a:spcPct val="0"/>
              </a:spcAft>
            </a:pPr>
            <a:r>
              <a:rPr lang="zh-CN" altLang="en-US" sz="1600" b="1" dirty="0" smtClean="0">
                <a:solidFill>
                  <a:schemeClr val="tx1"/>
                </a:solidFill>
                <a:latin typeface="微软雅黑" panose="020B0503020204020204" pitchFamily="34" charset="-122"/>
                <a:ea typeface="微软雅黑" panose="020B0503020204020204" pitchFamily="34" charset="-122"/>
              </a:rPr>
              <a:t>自定义参数</a:t>
            </a:r>
            <a:endParaRPr lang="en-US" sz="1600" b="1" dirty="0">
              <a:solidFill>
                <a:schemeClr val="tx1"/>
              </a:solidFill>
              <a:latin typeface="微软雅黑" panose="020B0503020204020204" pitchFamily="34" charset="-122"/>
              <a:ea typeface="微软雅黑" panose="020B0503020204020204" pitchFamily="34" charset="-122"/>
            </a:endParaRPr>
          </a:p>
        </p:txBody>
      </p:sp>
      <p:grpSp>
        <p:nvGrpSpPr>
          <p:cNvPr id="119" name="Group 2"/>
          <p:cNvGrpSpPr/>
          <p:nvPr/>
        </p:nvGrpSpPr>
        <p:grpSpPr>
          <a:xfrm>
            <a:off x="664038" y="5407228"/>
            <a:ext cx="11005939" cy="778843"/>
            <a:chOff x="1746867" y="5045915"/>
            <a:chExt cx="8842687" cy="989990"/>
          </a:xfrm>
          <a:solidFill>
            <a:srgbClr val="069396"/>
          </a:solidFill>
        </p:grpSpPr>
        <p:sp>
          <p:nvSpPr>
            <p:cNvPr id="121" name="Right Arrow 5"/>
            <p:cNvSpPr/>
            <p:nvPr/>
          </p:nvSpPr>
          <p:spPr bwMode="auto">
            <a:xfrm rot="3028193">
              <a:off x="9957081" y="5275848"/>
              <a:ext cx="753665" cy="511281"/>
            </a:xfrm>
            <a:custGeom>
              <a:avLst/>
              <a:gdLst/>
              <a:ahLst/>
              <a:cxnLst/>
              <a:rect l="l" t="t" r="r" b="b"/>
              <a:pathLst>
                <a:path w="1043004" h="1043004">
                  <a:moveTo>
                    <a:pt x="521502" y="164701"/>
                  </a:moveTo>
                  <a:cubicBezTo>
                    <a:pt x="374421" y="164701"/>
                    <a:pt x="248126" y="253695"/>
                    <a:pt x="193701" y="380848"/>
                  </a:cubicBezTo>
                  <a:lnTo>
                    <a:pt x="509690" y="380848"/>
                  </a:lnTo>
                  <a:lnTo>
                    <a:pt x="509690" y="240195"/>
                  </a:lnTo>
                  <a:lnTo>
                    <a:pt x="852563" y="521501"/>
                  </a:lnTo>
                  <a:lnTo>
                    <a:pt x="509690" y="802807"/>
                  </a:lnTo>
                  <a:lnTo>
                    <a:pt x="509690" y="662154"/>
                  </a:lnTo>
                  <a:lnTo>
                    <a:pt x="193700" y="662154"/>
                  </a:lnTo>
                  <a:cubicBezTo>
                    <a:pt x="248125" y="789308"/>
                    <a:pt x="374420" y="878303"/>
                    <a:pt x="521502" y="878303"/>
                  </a:cubicBezTo>
                  <a:cubicBezTo>
                    <a:pt x="718558" y="878303"/>
                    <a:pt x="878303" y="718558"/>
                    <a:pt x="878303" y="521502"/>
                  </a:cubicBezTo>
                  <a:cubicBezTo>
                    <a:pt x="878303" y="324446"/>
                    <a:pt x="718558" y="164701"/>
                    <a:pt x="521502" y="164701"/>
                  </a:cubicBezTo>
                  <a:close/>
                  <a:moveTo>
                    <a:pt x="521502" y="0"/>
                  </a:moveTo>
                  <a:cubicBezTo>
                    <a:pt x="809520" y="0"/>
                    <a:pt x="1043004" y="233484"/>
                    <a:pt x="1043004" y="521502"/>
                  </a:cubicBezTo>
                  <a:cubicBezTo>
                    <a:pt x="1043004" y="809520"/>
                    <a:pt x="809520" y="1043004"/>
                    <a:pt x="521502" y="1043004"/>
                  </a:cubicBezTo>
                  <a:cubicBezTo>
                    <a:pt x="233484" y="1043004"/>
                    <a:pt x="0" y="809520"/>
                    <a:pt x="0" y="521502"/>
                  </a:cubicBezTo>
                  <a:cubicBezTo>
                    <a:pt x="0" y="233484"/>
                    <a:pt x="233484" y="0"/>
                    <a:pt x="521502" y="0"/>
                  </a:cubicBezTo>
                  <a:close/>
                </a:path>
              </a:pathLst>
            </a:custGeom>
            <a:grp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4" tIns="45708" rIns="91414" bIns="45708" numCol="1" rtlCol="0" anchor="ctr" anchorCtr="0" compatLnSpc="1">
              <a:prstTxWarp prst="textNoShape">
                <a:avLst/>
              </a:prstTxWarp>
            </a:bodyPr>
            <a:lstStyle/>
            <a:p>
              <a:pPr algn="ctr" defTabSz="548105" fontAlgn="base">
                <a:spcBef>
                  <a:spcPct val="0"/>
                </a:spcBef>
                <a:spcAft>
                  <a:spcPct val="0"/>
                </a:spcAft>
              </a:pPr>
              <a:endParaRPr lang="en-US" dirty="0">
                <a:gradFill>
                  <a:gsLst>
                    <a:gs pos="0">
                      <a:srgbClr val="FFFFFF"/>
                    </a:gs>
                    <a:gs pos="100000">
                      <a:srgbClr val="FFFFFF"/>
                    </a:gs>
                  </a:gsLst>
                  <a:lin ang="5400000" scaled="0"/>
                </a:gradFill>
              </a:endParaRPr>
            </a:p>
          </p:txBody>
        </p:sp>
        <p:grpSp>
          <p:nvGrpSpPr>
            <p:cNvPr id="122" name="Group 65"/>
            <p:cNvGrpSpPr/>
            <p:nvPr/>
          </p:nvGrpSpPr>
          <p:grpSpPr>
            <a:xfrm>
              <a:off x="1746867" y="5045915"/>
              <a:ext cx="8698852" cy="989990"/>
              <a:chOff x="1746867" y="5045915"/>
              <a:chExt cx="8698852" cy="989990"/>
            </a:xfrm>
            <a:grpFill/>
          </p:grpSpPr>
          <p:sp>
            <p:nvSpPr>
              <p:cNvPr id="123" name="Rectangle 11"/>
              <p:cNvSpPr/>
              <p:nvPr/>
            </p:nvSpPr>
            <p:spPr bwMode="auto">
              <a:xfrm>
                <a:off x="1746867" y="5045915"/>
                <a:ext cx="8698852" cy="989990"/>
              </a:xfrm>
              <a:custGeom>
                <a:avLst/>
                <a:gdLst/>
                <a:ahLst/>
                <a:cxnLst/>
                <a:rect l="l" t="t" r="r" b="b"/>
                <a:pathLst>
                  <a:path w="8698852" h="903676">
                    <a:moveTo>
                      <a:pt x="8696048" y="903443"/>
                    </a:moveTo>
                    <a:lnTo>
                      <a:pt x="8696047" y="903676"/>
                    </a:lnTo>
                    <a:lnTo>
                      <a:pt x="8693728" y="903676"/>
                    </a:lnTo>
                    <a:close/>
                    <a:moveTo>
                      <a:pt x="8693712" y="2"/>
                    </a:moveTo>
                    <a:cubicBezTo>
                      <a:pt x="8443739" y="9"/>
                      <a:pt x="8241100" y="202301"/>
                      <a:pt x="8241100" y="451838"/>
                    </a:cubicBezTo>
                    <a:cubicBezTo>
                      <a:pt x="8241100" y="701381"/>
                      <a:pt x="8443748" y="903676"/>
                      <a:pt x="8693728" y="903676"/>
                    </a:cubicBezTo>
                    <a:lnTo>
                      <a:pt x="0" y="903676"/>
                    </a:lnTo>
                    <a:cubicBezTo>
                      <a:pt x="245519" y="900231"/>
                      <a:pt x="443257" y="699837"/>
                      <a:pt x="443257" y="453240"/>
                    </a:cubicBezTo>
                    <a:cubicBezTo>
                      <a:pt x="443257" y="206643"/>
                      <a:pt x="245519" y="6250"/>
                      <a:pt x="0" y="2804"/>
                    </a:cubicBezTo>
                    <a:close/>
                    <a:moveTo>
                      <a:pt x="8698852" y="0"/>
                    </a:moveTo>
                    <a:lnTo>
                      <a:pt x="8698850" y="516"/>
                    </a:lnTo>
                    <a:lnTo>
                      <a:pt x="8693744" y="2"/>
                    </a:lnTo>
                    <a:close/>
                  </a:path>
                </a:pathLst>
              </a:custGeom>
              <a:grp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14" tIns="45708" rIns="91414" bIns="45708" numCol="1" rtlCol="0" anchor="ctr" anchorCtr="0" compatLnSpc="1">
                <a:prstTxWarp prst="textNoShape">
                  <a:avLst/>
                </a:prstTxWarp>
              </a:bodyPr>
              <a:lstStyle/>
              <a:p>
                <a:pPr algn="ctr" defTabSz="548105"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125" name="Rectangle 73"/>
              <p:cNvSpPr/>
              <p:nvPr/>
            </p:nvSpPr>
            <p:spPr>
              <a:xfrm>
                <a:off x="2208212" y="5297698"/>
                <a:ext cx="1848434" cy="704189"/>
              </a:xfrm>
              <a:prstGeom prst="rect">
                <a:avLst/>
              </a:prstGeom>
              <a:grpFill/>
            </p:spPr>
            <p:txBody>
              <a:bodyPr wrap="none">
                <a:spAutoFit/>
              </a:bodyPr>
              <a:lstStyle/>
              <a:p>
                <a:pPr lvl="0">
                  <a:defRPr/>
                </a:pPr>
                <a:r>
                  <a:rPr lang="zh-CN" altLang="en-US"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超过</a:t>
                </a:r>
                <a:r>
                  <a:rPr lang="en-US" altLang="zh-CN"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200</a:t>
                </a:r>
                <a:r>
                  <a:rPr lang="zh-CN" altLang="en-US"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种</a:t>
                </a:r>
                <a:endParaRPr lang="en-US" altLang="zh-CN"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endParaRPr>
              </a:p>
              <a:p>
                <a:pPr lvl="0">
                  <a:defRPr/>
                </a:pPr>
                <a:r>
                  <a:rPr lang="zh-CN" altLang="en-US"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且不断开发中的功能模块</a:t>
                </a:r>
                <a:endParaRPr lang="en-US" sz="1500" b="1" kern="0" dirty="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endParaRPr>
              </a:p>
            </p:txBody>
          </p:sp>
          <p:sp>
            <p:nvSpPr>
              <p:cNvPr id="126" name="Rectangle 84"/>
              <p:cNvSpPr/>
              <p:nvPr/>
            </p:nvSpPr>
            <p:spPr>
              <a:xfrm>
                <a:off x="4998531" y="5051318"/>
                <a:ext cx="2126626" cy="961974"/>
              </a:xfrm>
              <a:prstGeom prst="rect">
                <a:avLst/>
              </a:prstGeom>
              <a:noFill/>
            </p:spPr>
            <p:txBody>
              <a:bodyPr wrap="none">
                <a:spAutoFit/>
              </a:bodyPr>
              <a:lstStyle/>
              <a:p>
                <a:pPr lvl="0" algn="ctr">
                  <a:defRPr/>
                </a:pPr>
                <a:r>
                  <a:rPr lang="en-US" sz="24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PLATFORM</a:t>
                </a:r>
              </a:p>
              <a:p>
                <a:pPr algn="ctr">
                  <a:defRPr/>
                </a:pPr>
                <a:r>
                  <a:rPr lang="zh-CN" altLang="en-US" sz="2400" b="1" kern="0" dirty="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兼容、稳定、</a:t>
                </a:r>
                <a:r>
                  <a:rPr lang="zh-CN" altLang="en-US" sz="24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智能</a:t>
                </a:r>
                <a:endParaRPr lang="en-US" altLang="zh-CN" sz="2400" b="1" kern="0" dirty="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endParaRPr>
              </a:p>
            </p:txBody>
          </p:sp>
          <p:sp>
            <p:nvSpPr>
              <p:cNvPr id="127" name="Rectangle 92"/>
              <p:cNvSpPr/>
              <p:nvPr/>
            </p:nvSpPr>
            <p:spPr>
              <a:xfrm>
                <a:off x="7714839" y="5297698"/>
                <a:ext cx="2212796" cy="462542"/>
              </a:xfrm>
              <a:prstGeom prst="rect">
                <a:avLst/>
              </a:prstGeom>
              <a:grpFill/>
            </p:spPr>
            <p:txBody>
              <a:bodyPr wrap="none">
                <a:spAutoFit/>
              </a:bodyPr>
              <a:lstStyle/>
              <a:p>
                <a:pPr lvl="0" algn="r">
                  <a:defRPr/>
                </a:pPr>
                <a:r>
                  <a:rPr lang="zh-CN" altLang="en-US"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超过</a:t>
                </a:r>
                <a:r>
                  <a:rPr lang="en-US" altLang="zh-CN"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500</a:t>
                </a:r>
                <a:r>
                  <a:rPr lang="zh-CN" altLang="en-US"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家用户</a:t>
                </a:r>
                <a:endParaRPr lang="en-US" altLang="zh-CN"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endParaRPr>
              </a:p>
              <a:p>
                <a:pPr lvl="0" algn="r">
                  <a:defRPr/>
                </a:pPr>
                <a:r>
                  <a:rPr lang="zh-CN" altLang="en-US" sz="1500" b="1" kern="0" dirty="0" smtClean="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rPr>
                  <a:t>提供不同行业的个性化需求</a:t>
                </a:r>
                <a:endParaRPr lang="en-US" sz="1500" b="1" kern="0" dirty="0">
                  <a:gradFill>
                    <a:gsLst>
                      <a:gs pos="0">
                        <a:schemeClr val="tx1"/>
                      </a:gs>
                      <a:gs pos="86000">
                        <a:schemeClr val="tx1"/>
                      </a:gs>
                    </a:gsLst>
                    <a:lin ang="5400000" scaled="0"/>
                  </a:gradFill>
                  <a:latin typeface="微软雅黑" panose="020B0503020204020204" pitchFamily="34" charset="-122"/>
                  <a:ea typeface="微软雅黑" panose="020B0503020204020204" pitchFamily="34" charset="-122"/>
                </a:endParaRPr>
              </a:p>
            </p:txBody>
          </p:sp>
        </p:grpSp>
      </p:grpSp>
      <p:sp>
        <p:nvSpPr>
          <p:cNvPr id="137" name="Right Arrow 5"/>
          <p:cNvSpPr/>
          <p:nvPr/>
        </p:nvSpPr>
        <p:spPr bwMode="auto">
          <a:xfrm rot="10800000">
            <a:off x="10188295" y="6221350"/>
            <a:ext cx="651051" cy="636360"/>
          </a:xfrm>
          <a:custGeom>
            <a:avLst/>
            <a:gdLst/>
            <a:ahLst/>
            <a:cxnLst/>
            <a:rect l="l" t="t" r="r" b="b"/>
            <a:pathLst>
              <a:path w="1043004" h="1043004">
                <a:moveTo>
                  <a:pt x="521502" y="164701"/>
                </a:moveTo>
                <a:cubicBezTo>
                  <a:pt x="374421" y="164701"/>
                  <a:pt x="248126" y="253695"/>
                  <a:pt x="193701" y="380848"/>
                </a:cubicBezTo>
                <a:lnTo>
                  <a:pt x="509690" y="380848"/>
                </a:lnTo>
                <a:lnTo>
                  <a:pt x="509690" y="240195"/>
                </a:lnTo>
                <a:lnTo>
                  <a:pt x="852563" y="521501"/>
                </a:lnTo>
                <a:lnTo>
                  <a:pt x="509690" y="802807"/>
                </a:lnTo>
                <a:lnTo>
                  <a:pt x="509690" y="662154"/>
                </a:lnTo>
                <a:lnTo>
                  <a:pt x="193700" y="662154"/>
                </a:lnTo>
                <a:cubicBezTo>
                  <a:pt x="248125" y="789308"/>
                  <a:pt x="374420" y="878303"/>
                  <a:pt x="521502" y="878303"/>
                </a:cubicBezTo>
                <a:cubicBezTo>
                  <a:pt x="718558" y="878303"/>
                  <a:pt x="878303" y="718558"/>
                  <a:pt x="878303" y="521502"/>
                </a:cubicBezTo>
                <a:cubicBezTo>
                  <a:pt x="878303" y="324446"/>
                  <a:pt x="718558" y="164701"/>
                  <a:pt x="521502" y="164701"/>
                </a:cubicBezTo>
                <a:close/>
                <a:moveTo>
                  <a:pt x="521502" y="0"/>
                </a:moveTo>
                <a:cubicBezTo>
                  <a:pt x="809520" y="0"/>
                  <a:pt x="1043004" y="233484"/>
                  <a:pt x="1043004" y="521502"/>
                </a:cubicBezTo>
                <a:cubicBezTo>
                  <a:pt x="1043004" y="809520"/>
                  <a:pt x="809520" y="1043004"/>
                  <a:pt x="521502" y="1043004"/>
                </a:cubicBezTo>
                <a:cubicBezTo>
                  <a:pt x="233484" y="1043004"/>
                  <a:pt x="0" y="809520"/>
                  <a:pt x="0" y="521502"/>
                </a:cubicBezTo>
                <a:cubicBezTo>
                  <a:pt x="0" y="233484"/>
                  <a:pt x="233484" y="0"/>
                  <a:pt x="521502" y="0"/>
                </a:cubicBezTo>
                <a:close/>
              </a:path>
            </a:pathLst>
          </a:custGeom>
          <a:solidFill>
            <a:srgbClr val="069396"/>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4" tIns="45708" rIns="91414" bIns="45708" numCol="1" rtlCol="0" anchor="ctr" anchorCtr="0" compatLnSpc="1">
            <a:prstTxWarp prst="textNoShape">
              <a:avLst/>
            </a:prstTxWarp>
          </a:bodyPr>
          <a:lstStyle/>
          <a:p>
            <a:pPr algn="ctr" defTabSz="548105"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139" name="Right Arrow 5"/>
          <p:cNvSpPr/>
          <p:nvPr/>
        </p:nvSpPr>
        <p:spPr bwMode="auto">
          <a:xfrm rot="10800000">
            <a:off x="5656340" y="6217112"/>
            <a:ext cx="651051" cy="636360"/>
          </a:xfrm>
          <a:custGeom>
            <a:avLst/>
            <a:gdLst/>
            <a:ahLst/>
            <a:cxnLst/>
            <a:rect l="l" t="t" r="r" b="b"/>
            <a:pathLst>
              <a:path w="1043004" h="1043004">
                <a:moveTo>
                  <a:pt x="521502" y="164701"/>
                </a:moveTo>
                <a:cubicBezTo>
                  <a:pt x="374421" y="164701"/>
                  <a:pt x="248126" y="253695"/>
                  <a:pt x="193701" y="380848"/>
                </a:cubicBezTo>
                <a:lnTo>
                  <a:pt x="509690" y="380848"/>
                </a:lnTo>
                <a:lnTo>
                  <a:pt x="509690" y="240195"/>
                </a:lnTo>
                <a:lnTo>
                  <a:pt x="852563" y="521501"/>
                </a:lnTo>
                <a:lnTo>
                  <a:pt x="509690" y="802807"/>
                </a:lnTo>
                <a:lnTo>
                  <a:pt x="509690" y="662154"/>
                </a:lnTo>
                <a:lnTo>
                  <a:pt x="193700" y="662154"/>
                </a:lnTo>
                <a:cubicBezTo>
                  <a:pt x="248125" y="789308"/>
                  <a:pt x="374420" y="878303"/>
                  <a:pt x="521502" y="878303"/>
                </a:cubicBezTo>
                <a:cubicBezTo>
                  <a:pt x="718558" y="878303"/>
                  <a:pt x="878303" y="718558"/>
                  <a:pt x="878303" y="521502"/>
                </a:cubicBezTo>
                <a:cubicBezTo>
                  <a:pt x="878303" y="324446"/>
                  <a:pt x="718558" y="164701"/>
                  <a:pt x="521502" y="164701"/>
                </a:cubicBezTo>
                <a:close/>
                <a:moveTo>
                  <a:pt x="521502" y="0"/>
                </a:moveTo>
                <a:cubicBezTo>
                  <a:pt x="809520" y="0"/>
                  <a:pt x="1043004" y="233484"/>
                  <a:pt x="1043004" y="521502"/>
                </a:cubicBezTo>
                <a:cubicBezTo>
                  <a:pt x="1043004" y="809520"/>
                  <a:pt x="809520" y="1043004"/>
                  <a:pt x="521502" y="1043004"/>
                </a:cubicBezTo>
                <a:cubicBezTo>
                  <a:pt x="233484" y="1043004"/>
                  <a:pt x="0" y="809520"/>
                  <a:pt x="0" y="521502"/>
                </a:cubicBezTo>
                <a:cubicBezTo>
                  <a:pt x="0" y="233484"/>
                  <a:pt x="233484" y="0"/>
                  <a:pt x="521502" y="0"/>
                </a:cubicBezTo>
                <a:close/>
              </a:path>
            </a:pathLst>
          </a:custGeom>
          <a:solidFill>
            <a:srgbClr val="069396"/>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4" tIns="45708" rIns="91414" bIns="45708" numCol="1" rtlCol="0" anchor="ctr" anchorCtr="0" compatLnSpc="1">
            <a:prstTxWarp prst="textNoShape">
              <a:avLst/>
            </a:prstTxWarp>
          </a:bodyPr>
          <a:lstStyle/>
          <a:p>
            <a:pPr algn="ctr" defTabSz="548105"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140" name="Right Arrow 5"/>
          <p:cNvSpPr/>
          <p:nvPr/>
        </p:nvSpPr>
        <p:spPr bwMode="auto">
          <a:xfrm rot="10800000">
            <a:off x="8046677" y="6203521"/>
            <a:ext cx="651051" cy="636360"/>
          </a:xfrm>
          <a:custGeom>
            <a:avLst/>
            <a:gdLst/>
            <a:ahLst/>
            <a:cxnLst/>
            <a:rect l="l" t="t" r="r" b="b"/>
            <a:pathLst>
              <a:path w="1043004" h="1043004">
                <a:moveTo>
                  <a:pt x="521502" y="164701"/>
                </a:moveTo>
                <a:cubicBezTo>
                  <a:pt x="374421" y="164701"/>
                  <a:pt x="248126" y="253695"/>
                  <a:pt x="193701" y="380848"/>
                </a:cubicBezTo>
                <a:lnTo>
                  <a:pt x="509690" y="380848"/>
                </a:lnTo>
                <a:lnTo>
                  <a:pt x="509690" y="240195"/>
                </a:lnTo>
                <a:lnTo>
                  <a:pt x="852563" y="521501"/>
                </a:lnTo>
                <a:lnTo>
                  <a:pt x="509690" y="802807"/>
                </a:lnTo>
                <a:lnTo>
                  <a:pt x="509690" y="662154"/>
                </a:lnTo>
                <a:lnTo>
                  <a:pt x="193700" y="662154"/>
                </a:lnTo>
                <a:cubicBezTo>
                  <a:pt x="248125" y="789308"/>
                  <a:pt x="374420" y="878303"/>
                  <a:pt x="521502" y="878303"/>
                </a:cubicBezTo>
                <a:cubicBezTo>
                  <a:pt x="718558" y="878303"/>
                  <a:pt x="878303" y="718558"/>
                  <a:pt x="878303" y="521502"/>
                </a:cubicBezTo>
                <a:cubicBezTo>
                  <a:pt x="878303" y="324446"/>
                  <a:pt x="718558" y="164701"/>
                  <a:pt x="521502" y="164701"/>
                </a:cubicBezTo>
                <a:close/>
                <a:moveTo>
                  <a:pt x="521502" y="0"/>
                </a:moveTo>
                <a:cubicBezTo>
                  <a:pt x="809520" y="0"/>
                  <a:pt x="1043004" y="233484"/>
                  <a:pt x="1043004" y="521502"/>
                </a:cubicBezTo>
                <a:cubicBezTo>
                  <a:pt x="1043004" y="809520"/>
                  <a:pt x="809520" y="1043004"/>
                  <a:pt x="521502" y="1043004"/>
                </a:cubicBezTo>
                <a:cubicBezTo>
                  <a:pt x="233484" y="1043004"/>
                  <a:pt x="0" y="809520"/>
                  <a:pt x="0" y="521502"/>
                </a:cubicBezTo>
                <a:cubicBezTo>
                  <a:pt x="0" y="233484"/>
                  <a:pt x="233484" y="0"/>
                  <a:pt x="521502" y="0"/>
                </a:cubicBezTo>
                <a:close/>
              </a:path>
            </a:pathLst>
          </a:custGeom>
          <a:solidFill>
            <a:srgbClr val="069396"/>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4" tIns="45708" rIns="91414" bIns="45708" numCol="1" rtlCol="0" anchor="ctr" anchorCtr="0" compatLnSpc="1">
            <a:prstTxWarp prst="textNoShape">
              <a:avLst/>
            </a:prstTxWarp>
          </a:bodyPr>
          <a:lstStyle/>
          <a:p>
            <a:pPr algn="ctr" defTabSz="548105"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141" name="Right Arrow 5"/>
          <p:cNvSpPr/>
          <p:nvPr/>
        </p:nvSpPr>
        <p:spPr bwMode="auto">
          <a:xfrm rot="10800000">
            <a:off x="3215012" y="6221204"/>
            <a:ext cx="651051" cy="636360"/>
          </a:xfrm>
          <a:custGeom>
            <a:avLst/>
            <a:gdLst/>
            <a:ahLst/>
            <a:cxnLst/>
            <a:rect l="l" t="t" r="r" b="b"/>
            <a:pathLst>
              <a:path w="1043004" h="1043004">
                <a:moveTo>
                  <a:pt x="521502" y="164701"/>
                </a:moveTo>
                <a:cubicBezTo>
                  <a:pt x="374421" y="164701"/>
                  <a:pt x="248126" y="253695"/>
                  <a:pt x="193701" y="380848"/>
                </a:cubicBezTo>
                <a:lnTo>
                  <a:pt x="509690" y="380848"/>
                </a:lnTo>
                <a:lnTo>
                  <a:pt x="509690" y="240195"/>
                </a:lnTo>
                <a:lnTo>
                  <a:pt x="852563" y="521501"/>
                </a:lnTo>
                <a:lnTo>
                  <a:pt x="509690" y="802807"/>
                </a:lnTo>
                <a:lnTo>
                  <a:pt x="509690" y="662154"/>
                </a:lnTo>
                <a:lnTo>
                  <a:pt x="193700" y="662154"/>
                </a:lnTo>
                <a:cubicBezTo>
                  <a:pt x="248125" y="789308"/>
                  <a:pt x="374420" y="878303"/>
                  <a:pt x="521502" y="878303"/>
                </a:cubicBezTo>
                <a:cubicBezTo>
                  <a:pt x="718558" y="878303"/>
                  <a:pt x="878303" y="718558"/>
                  <a:pt x="878303" y="521502"/>
                </a:cubicBezTo>
                <a:cubicBezTo>
                  <a:pt x="878303" y="324446"/>
                  <a:pt x="718558" y="164701"/>
                  <a:pt x="521502" y="164701"/>
                </a:cubicBezTo>
                <a:close/>
                <a:moveTo>
                  <a:pt x="521502" y="0"/>
                </a:moveTo>
                <a:cubicBezTo>
                  <a:pt x="809520" y="0"/>
                  <a:pt x="1043004" y="233484"/>
                  <a:pt x="1043004" y="521502"/>
                </a:cubicBezTo>
                <a:cubicBezTo>
                  <a:pt x="1043004" y="809520"/>
                  <a:pt x="809520" y="1043004"/>
                  <a:pt x="521502" y="1043004"/>
                </a:cubicBezTo>
                <a:cubicBezTo>
                  <a:pt x="233484" y="1043004"/>
                  <a:pt x="0" y="809520"/>
                  <a:pt x="0" y="521502"/>
                </a:cubicBezTo>
                <a:cubicBezTo>
                  <a:pt x="0" y="233484"/>
                  <a:pt x="233484" y="0"/>
                  <a:pt x="521502" y="0"/>
                </a:cubicBezTo>
                <a:close/>
              </a:path>
            </a:pathLst>
          </a:custGeom>
          <a:solidFill>
            <a:srgbClr val="069396"/>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4" tIns="45708" rIns="91414" bIns="45708" numCol="1" rtlCol="0" anchor="ctr" anchorCtr="0" compatLnSpc="1">
            <a:prstTxWarp prst="textNoShape">
              <a:avLst/>
            </a:prstTxWarp>
          </a:bodyP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548105"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142" name="Right Arrow 5"/>
          <p:cNvSpPr/>
          <p:nvPr/>
        </p:nvSpPr>
        <p:spPr bwMode="auto">
          <a:xfrm rot="10800000">
            <a:off x="1142432" y="6221204"/>
            <a:ext cx="651051" cy="636360"/>
          </a:xfrm>
          <a:custGeom>
            <a:avLst/>
            <a:gdLst/>
            <a:ahLst/>
            <a:cxnLst/>
            <a:rect l="l" t="t" r="r" b="b"/>
            <a:pathLst>
              <a:path w="1043004" h="1043004">
                <a:moveTo>
                  <a:pt x="521502" y="164701"/>
                </a:moveTo>
                <a:cubicBezTo>
                  <a:pt x="374421" y="164701"/>
                  <a:pt x="248126" y="253695"/>
                  <a:pt x="193701" y="380848"/>
                </a:cubicBezTo>
                <a:lnTo>
                  <a:pt x="509690" y="380848"/>
                </a:lnTo>
                <a:lnTo>
                  <a:pt x="509690" y="240195"/>
                </a:lnTo>
                <a:lnTo>
                  <a:pt x="852563" y="521501"/>
                </a:lnTo>
                <a:lnTo>
                  <a:pt x="509690" y="802807"/>
                </a:lnTo>
                <a:lnTo>
                  <a:pt x="509690" y="662154"/>
                </a:lnTo>
                <a:lnTo>
                  <a:pt x="193700" y="662154"/>
                </a:lnTo>
                <a:cubicBezTo>
                  <a:pt x="248125" y="789308"/>
                  <a:pt x="374420" y="878303"/>
                  <a:pt x="521502" y="878303"/>
                </a:cubicBezTo>
                <a:cubicBezTo>
                  <a:pt x="718558" y="878303"/>
                  <a:pt x="878303" y="718558"/>
                  <a:pt x="878303" y="521502"/>
                </a:cubicBezTo>
                <a:cubicBezTo>
                  <a:pt x="878303" y="324446"/>
                  <a:pt x="718558" y="164701"/>
                  <a:pt x="521502" y="164701"/>
                </a:cubicBezTo>
                <a:close/>
                <a:moveTo>
                  <a:pt x="521502" y="0"/>
                </a:moveTo>
                <a:cubicBezTo>
                  <a:pt x="809520" y="0"/>
                  <a:pt x="1043004" y="233484"/>
                  <a:pt x="1043004" y="521502"/>
                </a:cubicBezTo>
                <a:cubicBezTo>
                  <a:pt x="1043004" y="809520"/>
                  <a:pt x="809520" y="1043004"/>
                  <a:pt x="521502" y="1043004"/>
                </a:cubicBezTo>
                <a:cubicBezTo>
                  <a:pt x="233484" y="1043004"/>
                  <a:pt x="0" y="809520"/>
                  <a:pt x="0" y="521502"/>
                </a:cubicBezTo>
                <a:cubicBezTo>
                  <a:pt x="0" y="233484"/>
                  <a:pt x="233484" y="0"/>
                  <a:pt x="521502" y="0"/>
                </a:cubicBezTo>
                <a:close/>
              </a:path>
            </a:pathLst>
          </a:custGeom>
          <a:solidFill>
            <a:srgbClr val="069396"/>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4" tIns="45708" rIns="91414" bIns="45708" numCol="1" rtlCol="0" anchor="ctr" anchorCtr="0" compatLnSpc="1">
            <a:prstTxWarp prst="textNoShape">
              <a:avLst/>
            </a:prstTxWarp>
          </a:bodyP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548105"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143" name="Right Arrow 5"/>
          <p:cNvSpPr/>
          <p:nvPr/>
        </p:nvSpPr>
        <p:spPr bwMode="auto">
          <a:xfrm rot="19248081">
            <a:off x="443388" y="5473972"/>
            <a:ext cx="651051" cy="636360"/>
          </a:xfrm>
          <a:custGeom>
            <a:avLst/>
            <a:gdLst/>
            <a:ahLst/>
            <a:cxnLst/>
            <a:rect l="l" t="t" r="r" b="b"/>
            <a:pathLst>
              <a:path w="1043004" h="1043004">
                <a:moveTo>
                  <a:pt x="521502" y="164701"/>
                </a:moveTo>
                <a:cubicBezTo>
                  <a:pt x="374421" y="164701"/>
                  <a:pt x="248126" y="253695"/>
                  <a:pt x="193701" y="380848"/>
                </a:cubicBezTo>
                <a:lnTo>
                  <a:pt x="509690" y="380848"/>
                </a:lnTo>
                <a:lnTo>
                  <a:pt x="509690" y="240195"/>
                </a:lnTo>
                <a:lnTo>
                  <a:pt x="852563" y="521501"/>
                </a:lnTo>
                <a:lnTo>
                  <a:pt x="509690" y="802807"/>
                </a:lnTo>
                <a:lnTo>
                  <a:pt x="509690" y="662154"/>
                </a:lnTo>
                <a:lnTo>
                  <a:pt x="193700" y="662154"/>
                </a:lnTo>
                <a:cubicBezTo>
                  <a:pt x="248125" y="789308"/>
                  <a:pt x="374420" y="878303"/>
                  <a:pt x="521502" y="878303"/>
                </a:cubicBezTo>
                <a:cubicBezTo>
                  <a:pt x="718558" y="878303"/>
                  <a:pt x="878303" y="718558"/>
                  <a:pt x="878303" y="521502"/>
                </a:cubicBezTo>
                <a:cubicBezTo>
                  <a:pt x="878303" y="324446"/>
                  <a:pt x="718558" y="164701"/>
                  <a:pt x="521502" y="164701"/>
                </a:cubicBezTo>
                <a:close/>
                <a:moveTo>
                  <a:pt x="521502" y="0"/>
                </a:moveTo>
                <a:cubicBezTo>
                  <a:pt x="809520" y="0"/>
                  <a:pt x="1043004" y="233484"/>
                  <a:pt x="1043004" y="521502"/>
                </a:cubicBezTo>
                <a:cubicBezTo>
                  <a:pt x="1043004" y="809520"/>
                  <a:pt x="809520" y="1043004"/>
                  <a:pt x="521502" y="1043004"/>
                </a:cubicBezTo>
                <a:cubicBezTo>
                  <a:pt x="233484" y="1043004"/>
                  <a:pt x="0" y="809520"/>
                  <a:pt x="0" y="521502"/>
                </a:cubicBezTo>
                <a:cubicBezTo>
                  <a:pt x="0" y="233484"/>
                  <a:pt x="233484" y="0"/>
                  <a:pt x="521502" y="0"/>
                </a:cubicBezTo>
                <a:close/>
              </a:path>
            </a:pathLst>
          </a:custGeom>
          <a:solidFill>
            <a:srgbClr val="069396"/>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14" tIns="45708" rIns="91414" bIns="45708" numCol="1" rtlCol="0" anchor="ctr" anchorCtr="0" compatLnSpc="1">
            <a:prstTxWarp prst="textNoShape">
              <a:avLst/>
            </a:prstTxWarp>
          </a:bodyP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548105"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144" name="右箭头 143"/>
          <p:cNvSpPr/>
          <p:nvPr/>
        </p:nvSpPr>
        <p:spPr>
          <a:xfrm rot="16200000">
            <a:off x="5879327" y="4264795"/>
            <a:ext cx="433348" cy="1933403"/>
          </a:xfrm>
          <a:prstGeom prst="rightArrow">
            <a:avLst/>
          </a:prstGeom>
          <a:solidFill>
            <a:srgbClr val="0693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673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additive="base">
                                        <p:cTn id="7" dur="500" fill="hold"/>
                                        <p:tgtEl>
                                          <p:spTgt spid="135"/>
                                        </p:tgtEl>
                                        <p:attrNameLst>
                                          <p:attrName>ppt_x</p:attrName>
                                        </p:attrNameLst>
                                      </p:cBhvr>
                                      <p:tavLst>
                                        <p:tav tm="0">
                                          <p:val>
                                            <p:strVal val="#ppt_x"/>
                                          </p:val>
                                        </p:tav>
                                        <p:tav tm="100000">
                                          <p:val>
                                            <p:strVal val="#ppt_x"/>
                                          </p:val>
                                        </p:tav>
                                      </p:tavLst>
                                    </p:anim>
                                    <p:anim calcmode="lin" valueType="num">
                                      <p:cBhvr additive="base">
                                        <p:cTn id="8" dur="500" fill="hold"/>
                                        <p:tgtEl>
                                          <p:spTgt spid="13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4"/>
                                        </p:tgtEl>
                                        <p:attrNameLst>
                                          <p:attrName>style.visibility</p:attrName>
                                        </p:attrNameLst>
                                      </p:cBhvr>
                                      <p:to>
                                        <p:strVal val="visible"/>
                                      </p:to>
                                    </p:set>
                                    <p:anim calcmode="lin" valueType="num">
                                      <p:cBhvr additive="base">
                                        <p:cTn id="11" dur="500" fill="hold"/>
                                        <p:tgtEl>
                                          <p:spTgt spid="134"/>
                                        </p:tgtEl>
                                        <p:attrNameLst>
                                          <p:attrName>ppt_x</p:attrName>
                                        </p:attrNameLst>
                                      </p:cBhvr>
                                      <p:tavLst>
                                        <p:tav tm="0">
                                          <p:val>
                                            <p:strVal val="#ppt_x"/>
                                          </p:val>
                                        </p:tav>
                                        <p:tav tm="100000">
                                          <p:val>
                                            <p:strVal val="#ppt_x"/>
                                          </p:val>
                                        </p:tav>
                                      </p:tavLst>
                                    </p:anim>
                                    <p:anim calcmode="lin" valueType="num">
                                      <p:cBhvr additive="base">
                                        <p:cTn id="12" dur="500" fill="hold"/>
                                        <p:tgtEl>
                                          <p:spTgt spid="13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2"/>
                                        </p:tgtEl>
                                        <p:attrNameLst>
                                          <p:attrName>style.visibility</p:attrName>
                                        </p:attrNameLst>
                                      </p:cBhvr>
                                      <p:to>
                                        <p:strVal val="visible"/>
                                      </p:to>
                                    </p:set>
                                    <p:anim calcmode="lin" valueType="num">
                                      <p:cBhvr additive="base">
                                        <p:cTn id="15" dur="500" fill="hold"/>
                                        <p:tgtEl>
                                          <p:spTgt spid="132"/>
                                        </p:tgtEl>
                                        <p:attrNameLst>
                                          <p:attrName>ppt_x</p:attrName>
                                        </p:attrNameLst>
                                      </p:cBhvr>
                                      <p:tavLst>
                                        <p:tav tm="0">
                                          <p:val>
                                            <p:strVal val="#ppt_x"/>
                                          </p:val>
                                        </p:tav>
                                        <p:tav tm="100000">
                                          <p:val>
                                            <p:strVal val="#ppt_x"/>
                                          </p:val>
                                        </p:tav>
                                      </p:tavLst>
                                    </p:anim>
                                    <p:anim calcmode="lin" valueType="num">
                                      <p:cBhvr additive="base">
                                        <p:cTn id="16" dur="500" fill="hold"/>
                                        <p:tgtEl>
                                          <p:spTgt spid="1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1"/>
                                        </p:tgtEl>
                                        <p:attrNameLst>
                                          <p:attrName>style.visibility</p:attrName>
                                        </p:attrNameLst>
                                      </p:cBhvr>
                                      <p:to>
                                        <p:strVal val="visible"/>
                                      </p:to>
                                    </p:set>
                                    <p:anim calcmode="lin" valueType="num">
                                      <p:cBhvr additive="base">
                                        <p:cTn id="19" dur="500" fill="hold"/>
                                        <p:tgtEl>
                                          <p:spTgt spid="131"/>
                                        </p:tgtEl>
                                        <p:attrNameLst>
                                          <p:attrName>ppt_x</p:attrName>
                                        </p:attrNameLst>
                                      </p:cBhvr>
                                      <p:tavLst>
                                        <p:tav tm="0">
                                          <p:val>
                                            <p:strVal val="#ppt_x"/>
                                          </p:val>
                                        </p:tav>
                                        <p:tav tm="100000">
                                          <p:val>
                                            <p:strVal val="#ppt_x"/>
                                          </p:val>
                                        </p:tav>
                                      </p:tavLst>
                                    </p:anim>
                                    <p:anim calcmode="lin" valueType="num">
                                      <p:cBhvr additive="base">
                                        <p:cTn id="20" dur="500" fill="hold"/>
                                        <p:tgtEl>
                                          <p:spTgt spid="13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6"/>
                                        </p:tgtEl>
                                        <p:attrNameLst>
                                          <p:attrName>style.visibility</p:attrName>
                                        </p:attrNameLst>
                                      </p:cBhvr>
                                      <p:to>
                                        <p:strVal val="visible"/>
                                      </p:to>
                                    </p:set>
                                    <p:anim calcmode="lin" valueType="num">
                                      <p:cBhvr additive="base">
                                        <p:cTn id="23" dur="500" fill="hold"/>
                                        <p:tgtEl>
                                          <p:spTgt spid="136"/>
                                        </p:tgtEl>
                                        <p:attrNameLst>
                                          <p:attrName>ppt_x</p:attrName>
                                        </p:attrNameLst>
                                      </p:cBhvr>
                                      <p:tavLst>
                                        <p:tav tm="0">
                                          <p:val>
                                            <p:strVal val="#ppt_x"/>
                                          </p:val>
                                        </p:tav>
                                        <p:tav tm="100000">
                                          <p:val>
                                            <p:strVal val="#ppt_x"/>
                                          </p:val>
                                        </p:tav>
                                      </p:tavLst>
                                    </p:anim>
                                    <p:anim calcmode="lin" valueType="num">
                                      <p:cBhvr additive="base">
                                        <p:cTn id="24" dur="500" fill="hold"/>
                                        <p:tgtEl>
                                          <p:spTgt spid="13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3"/>
                                        </p:tgtEl>
                                        <p:attrNameLst>
                                          <p:attrName>style.visibility</p:attrName>
                                        </p:attrNameLst>
                                      </p:cBhvr>
                                      <p:to>
                                        <p:strVal val="visible"/>
                                      </p:to>
                                    </p:set>
                                    <p:anim calcmode="lin" valueType="num">
                                      <p:cBhvr additive="base">
                                        <p:cTn id="27" dur="500" fill="hold"/>
                                        <p:tgtEl>
                                          <p:spTgt spid="133"/>
                                        </p:tgtEl>
                                        <p:attrNameLst>
                                          <p:attrName>ppt_x</p:attrName>
                                        </p:attrNameLst>
                                      </p:cBhvr>
                                      <p:tavLst>
                                        <p:tav tm="0">
                                          <p:val>
                                            <p:strVal val="#ppt_x"/>
                                          </p:val>
                                        </p:tav>
                                        <p:tav tm="100000">
                                          <p:val>
                                            <p:strVal val="#ppt_x"/>
                                          </p:val>
                                        </p:tav>
                                      </p:tavLst>
                                    </p:anim>
                                    <p:anim calcmode="lin" valueType="num">
                                      <p:cBhvr additive="base">
                                        <p:cTn id="28" dur="500" fill="hold"/>
                                        <p:tgtEl>
                                          <p:spTgt spid="13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9"/>
                                        </p:tgtEl>
                                        <p:attrNameLst>
                                          <p:attrName>style.visibility</p:attrName>
                                        </p:attrNameLst>
                                      </p:cBhvr>
                                      <p:to>
                                        <p:strVal val="visible"/>
                                      </p:to>
                                    </p:set>
                                    <p:anim calcmode="lin" valueType="num">
                                      <p:cBhvr additive="base">
                                        <p:cTn id="31" dur="500" fill="hold"/>
                                        <p:tgtEl>
                                          <p:spTgt spid="129"/>
                                        </p:tgtEl>
                                        <p:attrNameLst>
                                          <p:attrName>ppt_x</p:attrName>
                                        </p:attrNameLst>
                                      </p:cBhvr>
                                      <p:tavLst>
                                        <p:tav tm="0">
                                          <p:val>
                                            <p:strVal val="#ppt_x"/>
                                          </p:val>
                                        </p:tav>
                                        <p:tav tm="100000">
                                          <p:val>
                                            <p:strVal val="#ppt_x"/>
                                          </p:val>
                                        </p:tav>
                                      </p:tavLst>
                                    </p:anim>
                                    <p:anim calcmode="lin" valueType="num">
                                      <p:cBhvr additive="base">
                                        <p:cTn id="32" dur="500" fill="hold"/>
                                        <p:tgtEl>
                                          <p:spTgt spid="12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8"/>
                                        </p:tgtEl>
                                        <p:attrNameLst>
                                          <p:attrName>style.visibility</p:attrName>
                                        </p:attrNameLst>
                                      </p:cBhvr>
                                      <p:to>
                                        <p:strVal val="visible"/>
                                      </p:to>
                                    </p:set>
                                    <p:anim calcmode="lin" valueType="num">
                                      <p:cBhvr additive="base">
                                        <p:cTn id="35" dur="500" fill="hold"/>
                                        <p:tgtEl>
                                          <p:spTgt spid="128"/>
                                        </p:tgtEl>
                                        <p:attrNameLst>
                                          <p:attrName>ppt_x</p:attrName>
                                        </p:attrNameLst>
                                      </p:cBhvr>
                                      <p:tavLst>
                                        <p:tav tm="0">
                                          <p:val>
                                            <p:strVal val="#ppt_x"/>
                                          </p:val>
                                        </p:tav>
                                        <p:tav tm="100000">
                                          <p:val>
                                            <p:strVal val="#ppt_x"/>
                                          </p:val>
                                        </p:tav>
                                      </p:tavLst>
                                    </p:anim>
                                    <p:anim calcmode="lin" valueType="num">
                                      <p:cBhvr additive="base">
                                        <p:cTn id="36" dur="500" fill="hold"/>
                                        <p:tgtEl>
                                          <p:spTgt spid="12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0"/>
                                        </p:tgtEl>
                                        <p:attrNameLst>
                                          <p:attrName>style.visibility</p:attrName>
                                        </p:attrNameLst>
                                      </p:cBhvr>
                                      <p:to>
                                        <p:strVal val="visible"/>
                                      </p:to>
                                    </p:set>
                                    <p:anim calcmode="lin" valueType="num">
                                      <p:cBhvr additive="base">
                                        <p:cTn id="39" dur="500" fill="hold"/>
                                        <p:tgtEl>
                                          <p:spTgt spid="130"/>
                                        </p:tgtEl>
                                        <p:attrNameLst>
                                          <p:attrName>ppt_x</p:attrName>
                                        </p:attrNameLst>
                                      </p:cBhvr>
                                      <p:tavLst>
                                        <p:tav tm="0">
                                          <p:val>
                                            <p:strVal val="#ppt_x"/>
                                          </p:val>
                                        </p:tav>
                                        <p:tav tm="100000">
                                          <p:val>
                                            <p:strVal val="#ppt_x"/>
                                          </p:val>
                                        </p:tav>
                                      </p:tavLst>
                                    </p:anim>
                                    <p:anim calcmode="lin" valueType="num">
                                      <p:cBhvr additive="base">
                                        <p:cTn id="40" dur="500" fill="hold"/>
                                        <p:tgtEl>
                                          <p:spTgt spid="13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par>
                                <p:cTn id="52" presetID="10" presetClass="entr" presetSubtype="0" fill="hold"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10" presetClass="entr" presetSubtype="0" fill="hold"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par>
                                <p:cTn id="64" presetID="10" presetClass="entr" presetSubtype="0" fill="hold"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childTnLst>
                                </p:cTn>
                              </p:par>
                              <p:par>
                                <p:cTn id="67" presetID="10" presetClass="entr" presetSubtype="0"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105"/>
                                        </p:tgtEl>
                                        <p:attrNameLst>
                                          <p:attrName>style.visibility</p:attrName>
                                        </p:attrNameLst>
                                      </p:cBhvr>
                                      <p:to>
                                        <p:strVal val="visible"/>
                                      </p:to>
                                    </p:set>
                                    <p:anim calcmode="lin" valueType="num">
                                      <p:cBhvr additive="base">
                                        <p:cTn id="74" dur="500" fill="hold"/>
                                        <p:tgtEl>
                                          <p:spTgt spid="105"/>
                                        </p:tgtEl>
                                        <p:attrNameLst>
                                          <p:attrName>ppt_x</p:attrName>
                                        </p:attrNameLst>
                                      </p:cBhvr>
                                      <p:tavLst>
                                        <p:tav tm="0">
                                          <p:val>
                                            <p:strVal val="#ppt_x"/>
                                          </p:val>
                                        </p:tav>
                                        <p:tav tm="100000">
                                          <p:val>
                                            <p:strVal val="#ppt_x"/>
                                          </p:val>
                                        </p:tav>
                                      </p:tavLst>
                                    </p:anim>
                                    <p:anim calcmode="lin" valueType="num">
                                      <p:cBhvr additive="base">
                                        <p:cTn id="75"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151"/>
                                        </p:tgtEl>
                                        <p:attrNameLst>
                                          <p:attrName>style.visibility</p:attrName>
                                        </p:attrNameLst>
                                      </p:cBhvr>
                                      <p:to>
                                        <p:strVal val="visible"/>
                                      </p:to>
                                    </p:set>
                                    <p:anim calcmode="lin" valueType="num">
                                      <p:cBhvr additive="base">
                                        <p:cTn id="80" dur="500" fill="hold"/>
                                        <p:tgtEl>
                                          <p:spTgt spid="151"/>
                                        </p:tgtEl>
                                        <p:attrNameLst>
                                          <p:attrName>ppt_x</p:attrName>
                                        </p:attrNameLst>
                                      </p:cBhvr>
                                      <p:tavLst>
                                        <p:tav tm="0">
                                          <p:val>
                                            <p:strVal val="#ppt_x"/>
                                          </p:val>
                                        </p:tav>
                                        <p:tav tm="100000">
                                          <p:val>
                                            <p:strVal val="#ppt_x"/>
                                          </p:val>
                                        </p:tav>
                                      </p:tavLst>
                                    </p:anim>
                                    <p:anim calcmode="lin" valueType="num">
                                      <p:cBhvr additive="base">
                                        <p:cTn id="81" dur="500" fill="hold"/>
                                        <p:tgtEl>
                                          <p:spTgt spid="151"/>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75"/>
                                        </p:tgtEl>
                                        <p:attrNameLst>
                                          <p:attrName>style.visibility</p:attrName>
                                        </p:attrNameLst>
                                      </p:cBhvr>
                                      <p:to>
                                        <p:strVal val="visible"/>
                                      </p:to>
                                    </p:set>
                                    <p:animEffect transition="in" filter="fade">
                                      <p:cBhvr>
                                        <p:cTn id="86" dur="500"/>
                                        <p:tgtEl>
                                          <p:spTgt spid="75"/>
                                        </p:tgtEl>
                                      </p:cBhvr>
                                    </p:animEffect>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66"/>
                                        </p:tgtEl>
                                        <p:attrNameLst>
                                          <p:attrName>style.visibility</p:attrName>
                                        </p:attrNameLst>
                                      </p:cBhvr>
                                      <p:to>
                                        <p:strVal val="visible"/>
                                      </p:to>
                                    </p:set>
                                    <p:anim calcmode="lin" valueType="num">
                                      <p:cBhvr additive="base">
                                        <p:cTn id="91" dur="500" fill="hold"/>
                                        <p:tgtEl>
                                          <p:spTgt spid="166"/>
                                        </p:tgtEl>
                                        <p:attrNameLst>
                                          <p:attrName>ppt_x</p:attrName>
                                        </p:attrNameLst>
                                      </p:cBhvr>
                                      <p:tavLst>
                                        <p:tav tm="0">
                                          <p:val>
                                            <p:strVal val="#ppt_x"/>
                                          </p:val>
                                        </p:tav>
                                        <p:tav tm="100000">
                                          <p:val>
                                            <p:strVal val="#ppt_x"/>
                                          </p:val>
                                        </p:tav>
                                      </p:tavLst>
                                    </p:anim>
                                    <p:anim calcmode="lin" valueType="num">
                                      <p:cBhvr additive="base">
                                        <p:cTn id="92" dur="500" fill="hold"/>
                                        <p:tgtEl>
                                          <p:spTgt spid="166"/>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68"/>
                                        </p:tgtEl>
                                        <p:attrNameLst>
                                          <p:attrName>style.visibility</p:attrName>
                                        </p:attrNameLst>
                                      </p:cBhvr>
                                      <p:to>
                                        <p:strVal val="visible"/>
                                      </p:to>
                                    </p:set>
                                    <p:anim calcmode="lin" valueType="num">
                                      <p:cBhvr additive="base">
                                        <p:cTn id="95" dur="500" fill="hold"/>
                                        <p:tgtEl>
                                          <p:spTgt spid="168"/>
                                        </p:tgtEl>
                                        <p:attrNameLst>
                                          <p:attrName>ppt_x</p:attrName>
                                        </p:attrNameLst>
                                      </p:cBhvr>
                                      <p:tavLst>
                                        <p:tav tm="0">
                                          <p:val>
                                            <p:strVal val="#ppt_x"/>
                                          </p:val>
                                        </p:tav>
                                        <p:tav tm="100000">
                                          <p:val>
                                            <p:strVal val="#ppt_x"/>
                                          </p:val>
                                        </p:tav>
                                      </p:tavLst>
                                    </p:anim>
                                    <p:anim calcmode="lin" valueType="num">
                                      <p:cBhvr additive="base">
                                        <p:cTn id="96" dur="500" fill="hold"/>
                                        <p:tgtEl>
                                          <p:spTgt spid="168"/>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64"/>
                                        </p:tgtEl>
                                        <p:attrNameLst>
                                          <p:attrName>style.visibility</p:attrName>
                                        </p:attrNameLst>
                                      </p:cBhvr>
                                      <p:to>
                                        <p:strVal val="visible"/>
                                      </p:to>
                                    </p:set>
                                    <p:anim calcmode="lin" valueType="num">
                                      <p:cBhvr additive="base">
                                        <p:cTn id="99" dur="500" fill="hold"/>
                                        <p:tgtEl>
                                          <p:spTgt spid="164"/>
                                        </p:tgtEl>
                                        <p:attrNameLst>
                                          <p:attrName>ppt_x</p:attrName>
                                        </p:attrNameLst>
                                      </p:cBhvr>
                                      <p:tavLst>
                                        <p:tav tm="0">
                                          <p:val>
                                            <p:strVal val="#ppt_x"/>
                                          </p:val>
                                        </p:tav>
                                        <p:tav tm="100000">
                                          <p:val>
                                            <p:strVal val="#ppt_x"/>
                                          </p:val>
                                        </p:tav>
                                      </p:tavLst>
                                    </p:anim>
                                    <p:anim calcmode="lin" valueType="num">
                                      <p:cBhvr additive="base">
                                        <p:cTn id="100" dur="500" fill="hold"/>
                                        <p:tgtEl>
                                          <p:spTgt spid="164"/>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3"/>
                                        </p:tgtEl>
                                        <p:attrNameLst>
                                          <p:attrName>style.visibility</p:attrName>
                                        </p:attrNameLst>
                                      </p:cBhvr>
                                      <p:to>
                                        <p:strVal val="visible"/>
                                      </p:to>
                                    </p:set>
                                    <p:animEffect transition="in" filter="fade">
                                      <p:cBhvr>
                                        <p:cTn id="105" dur="500"/>
                                        <p:tgtEl>
                                          <p:spTgt spid="3"/>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80"/>
                                        </p:tgtEl>
                                        <p:attrNameLst>
                                          <p:attrName>style.visibility</p:attrName>
                                        </p:attrNameLst>
                                      </p:cBhvr>
                                      <p:to>
                                        <p:strVal val="visible"/>
                                      </p:to>
                                    </p:set>
                                    <p:animEffect transition="in" filter="fade">
                                      <p:cBhvr>
                                        <p:cTn id="108" dur="500"/>
                                        <p:tgtEl>
                                          <p:spTgt spid="180"/>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4"/>
                                        </p:tgtEl>
                                        <p:attrNameLst>
                                          <p:attrName>style.visibility</p:attrName>
                                        </p:attrNameLst>
                                      </p:cBhvr>
                                      <p:to>
                                        <p:strVal val="visible"/>
                                      </p:to>
                                    </p:set>
                                    <p:animEffect transition="in" filter="fade">
                                      <p:cBhvr>
                                        <p:cTn id="113" dur="500"/>
                                        <p:tgtEl>
                                          <p:spTgt spid="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6"/>
                                        </p:tgtEl>
                                        <p:attrNameLst>
                                          <p:attrName>style.visibility</p:attrName>
                                        </p:attrNameLst>
                                      </p:cBhvr>
                                      <p:to>
                                        <p:strVal val="visible"/>
                                      </p:to>
                                    </p:set>
                                    <p:animEffect transition="in" filter="fade">
                                      <p:cBhvr>
                                        <p:cTn id="116" dur="500"/>
                                        <p:tgtEl>
                                          <p:spTgt spid="66"/>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nodeType="click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fade">
                                      <p:cBhvr>
                                        <p:cTn id="121" dur="500"/>
                                        <p:tgtEl>
                                          <p:spTgt spid="42"/>
                                        </p:tgtEl>
                                      </p:cBhvr>
                                    </p:animEffect>
                                  </p:childTnLst>
                                </p:cTn>
                              </p:par>
                            </p:childTnLst>
                          </p:cTn>
                        </p:par>
                      </p:childTnLst>
                    </p:cTn>
                  </p:par>
                  <p:par>
                    <p:cTn id="122" fill="hold">
                      <p:stCondLst>
                        <p:cond delay="indefinite"/>
                      </p:stCondLst>
                      <p:childTnLst>
                        <p:par>
                          <p:cTn id="123" fill="hold">
                            <p:stCondLst>
                              <p:cond delay="0"/>
                            </p:stCondLst>
                            <p:childTnLst>
                              <p:par>
                                <p:cTn id="124" presetID="2" presetClass="entr" presetSubtype="4" fill="hold" grpId="0" nodeType="clickEffect">
                                  <p:stCondLst>
                                    <p:cond delay="0"/>
                                  </p:stCondLst>
                                  <p:childTnLst>
                                    <p:set>
                                      <p:cBhvr>
                                        <p:cTn id="125" dur="1" fill="hold">
                                          <p:stCondLst>
                                            <p:cond delay="0"/>
                                          </p:stCondLst>
                                        </p:cTn>
                                        <p:tgtEl>
                                          <p:spTgt spid="163"/>
                                        </p:tgtEl>
                                        <p:attrNameLst>
                                          <p:attrName>style.visibility</p:attrName>
                                        </p:attrNameLst>
                                      </p:cBhvr>
                                      <p:to>
                                        <p:strVal val="visible"/>
                                      </p:to>
                                    </p:set>
                                    <p:anim calcmode="lin" valueType="num">
                                      <p:cBhvr additive="base">
                                        <p:cTn id="126" dur="500" fill="hold"/>
                                        <p:tgtEl>
                                          <p:spTgt spid="163"/>
                                        </p:tgtEl>
                                        <p:attrNameLst>
                                          <p:attrName>ppt_x</p:attrName>
                                        </p:attrNameLst>
                                      </p:cBhvr>
                                      <p:tavLst>
                                        <p:tav tm="0">
                                          <p:val>
                                            <p:strVal val="#ppt_x"/>
                                          </p:val>
                                        </p:tav>
                                        <p:tav tm="100000">
                                          <p:val>
                                            <p:strVal val="#ppt_x"/>
                                          </p:val>
                                        </p:tav>
                                      </p:tavLst>
                                    </p:anim>
                                    <p:anim calcmode="lin" valueType="num">
                                      <p:cBhvr additive="base">
                                        <p:cTn id="127" dur="500" fill="hold"/>
                                        <p:tgtEl>
                                          <p:spTgt spid="163"/>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67"/>
                                        </p:tgtEl>
                                        <p:attrNameLst>
                                          <p:attrName>style.visibility</p:attrName>
                                        </p:attrNameLst>
                                      </p:cBhvr>
                                      <p:to>
                                        <p:strVal val="visible"/>
                                      </p:to>
                                    </p:set>
                                    <p:anim calcmode="lin" valueType="num">
                                      <p:cBhvr additive="base">
                                        <p:cTn id="130" dur="500" fill="hold"/>
                                        <p:tgtEl>
                                          <p:spTgt spid="167"/>
                                        </p:tgtEl>
                                        <p:attrNameLst>
                                          <p:attrName>ppt_x</p:attrName>
                                        </p:attrNameLst>
                                      </p:cBhvr>
                                      <p:tavLst>
                                        <p:tav tm="0">
                                          <p:val>
                                            <p:strVal val="#ppt_x"/>
                                          </p:val>
                                        </p:tav>
                                        <p:tav tm="100000">
                                          <p:val>
                                            <p:strVal val="#ppt_x"/>
                                          </p:val>
                                        </p:tav>
                                      </p:tavLst>
                                    </p:anim>
                                    <p:anim calcmode="lin" valueType="num">
                                      <p:cBhvr additive="base">
                                        <p:cTn id="131" dur="500" fill="hold"/>
                                        <p:tgtEl>
                                          <p:spTgt spid="167"/>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70"/>
                                        </p:tgtEl>
                                        <p:attrNameLst>
                                          <p:attrName>style.visibility</p:attrName>
                                        </p:attrNameLst>
                                      </p:cBhvr>
                                      <p:to>
                                        <p:strVal val="visible"/>
                                      </p:to>
                                    </p:set>
                                    <p:animEffect transition="in" filter="fade">
                                      <p:cBhvr>
                                        <p:cTn id="140" dur="500"/>
                                        <p:tgtEl>
                                          <p:spTgt spid="70"/>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82"/>
                                        </p:tgtEl>
                                        <p:attrNameLst>
                                          <p:attrName>style.visibility</p:attrName>
                                        </p:attrNameLst>
                                      </p:cBhvr>
                                      <p:to>
                                        <p:strVal val="visible"/>
                                      </p:to>
                                    </p:set>
                                    <p:animEffect transition="in" filter="fade">
                                      <p:cBhvr>
                                        <p:cTn id="143" dur="500"/>
                                        <p:tgtEl>
                                          <p:spTgt spid="182"/>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0" nodeType="clickEffect">
                                  <p:stCondLst>
                                    <p:cond delay="0"/>
                                  </p:stCondLst>
                                  <p:childTnLst>
                                    <p:set>
                                      <p:cBhvr>
                                        <p:cTn id="147" dur="1" fill="hold">
                                          <p:stCondLst>
                                            <p:cond delay="0"/>
                                          </p:stCondLst>
                                        </p:cTn>
                                        <p:tgtEl>
                                          <p:spTgt spid="73"/>
                                        </p:tgtEl>
                                        <p:attrNameLst>
                                          <p:attrName>style.visibility</p:attrName>
                                        </p:attrNameLst>
                                      </p:cBhvr>
                                      <p:to>
                                        <p:strVal val="visible"/>
                                      </p:to>
                                    </p:set>
                                    <p:animEffect transition="in" filter="fade">
                                      <p:cBhvr>
                                        <p:cTn id="148" dur="500"/>
                                        <p:tgtEl>
                                          <p:spTgt spid="73"/>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68"/>
                                        </p:tgtEl>
                                        <p:attrNameLst>
                                          <p:attrName>style.visibility</p:attrName>
                                        </p:attrNameLst>
                                      </p:cBhvr>
                                      <p:to>
                                        <p:strVal val="visible"/>
                                      </p:to>
                                    </p:set>
                                    <p:animEffect transition="in" filter="fade">
                                      <p:cBhvr>
                                        <p:cTn id="151" dur="500"/>
                                        <p:tgtEl>
                                          <p:spTgt spid="68"/>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nodeType="clickEffect">
                                  <p:stCondLst>
                                    <p:cond delay="0"/>
                                  </p:stCondLst>
                                  <p:childTnLst>
                                    <p:set>
                                      <p:cBhvr>
                                        <p:cTn id="155" dur="1" fill="hold">
                                          <p:stCondLst>
                                            <p:cond delay="0"/>
                                          </p:stCondLst>
                                        </p:cTn>
                                        <p:tgtEl>
                                          <p:spTgt spid="78"/>
                                        </p:tgtEl>
                                        <p:attrNameLst>
                                          <p:attrName>style.visibility</p:attrName>
                                        </p:attrNameLst>
                                      </p:cBhvr>
                                      <p:to>
                                        <p:strVal val="visible"/>
                                      </p:to>
                                    </p:set>
                                    <p:animEffect transition="in" filter="fade">
                                      <p:cBhvr>
                                        <p:cTn id="156" dur="500"/>
                                        <p:tgtEl>
                                          <p:spTgt spid="78"/>
                                        </p:tgtEl>
                                      </p:cBhvr>
                                    </p:animEffect>
                                  </p:childTnLst>
                                </p:cTn>
                              </p:par>
                            </p:childTnLst>
                          </p:cTn>
                        </p:par>
                      </p:childTnLst>
                    </p:cTn>
                  </p:par>
                  <p:par>
                    <p:cTn id="157" fill="hold">
                      <p:stCondLst>
                        <p:cond delay="indefinite"/>
                      </p:stCondLst>
                      <p:childTnLst>
                        <p:par>
                          <p:cTn id="158" fill="hold">
                            <p:stCondLst>
                              <p:cond delay="0"/>
                            </p:stCondLst>
                            <p:childTnLst>
                              <p:par>
                                <p:cTn id="159" presetID="2" presetClass="entr" presetSubtype="4" fill="hold" grpId="0" nodeType="clickEffect">
                                  <p:stCondLst>
                                    <p:cond delay="0"/>
                                  </p:stCondLst>
                                  <p:childTnLst>
                                    <p:set>
                                      <p:cBhvr>
                                        <p:cTn id="160" dur="1" fill="hold">
                                          <p:stCondLst>
                                            <p:cond delay="0"/>
                                          </p:stCondLst>
                                        </p:cTn>
                                        <p:tgtEl>
                                          <p:spTgt spid="61"/>
                                        </p:tgtEl>
                                        <p:attrNameLst>
                                          <p:attrName>style.visibility</p:attrName>
                                        </p:attrNameLst>
                                      </p:cBhvr>
                                      <p:to>
                                        <p:strVal val="visible"/>
                                      </p:to>
                                    </p:set>
                                    <p:anim calcmode="lin" valueType="num">
                                      <p:cBhvr additive="base">
                                        <p:cTn id="161" dur="500" fill="hold"/>
                                        <p:tgtEl>
                                          <p:spTgt spid="61"/>
                                        </p:tgtEl>
                                        <p:attrNameLst>
                                          <p:attrName>ppt_x</p:attrName>
                                        </p:attrNameLst>
                                      </p:cBhvr>
                                      <p:tavLst>
                                        <p:tav tm="0">
                                          <p:val>
                                            <p:strVal val="#ppt_x"/>
                                          </p:val>
                                        </p:tav>
                                        <p:tav tm="100000">
                                          <p:val>
                                            <p:strVal val="#ppt_x"/>
                                          </p:val>
                                        </p:tav>
                                      </p:tavLst>
                                    </p:anim>
                                    <p:anim calcmode="lin" valueType="num">
                                      <p:cBhvr additive="base">
                                        <p:cTn id="162" dur="500" fill="hold"/>
                                        <p:tgtEl>
                                          <p:spTgt spid="61"/>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62"/>
                                        </p:tgtEl>
                                        <p:attrNameLst>
                                          <p:attrName>style.visibility</p:attrName>
                                        </p:attrNameLst>
                                      </p:cBhvr>
                                      <p:to>
                                        <p:strVal val="visible"/>
                                      </p:to>
                                    </p:set>
                                    <p:anim calcmode="lin" valueType="num">
                                      <p:cBhvr additive="base">
                                        <p:cTn id="165" dur="500" fill="hold"/>
                                        <p:tgtEl>
                                          <p:spTgt spid="62"/>
                                        </p:tgtEl>
                                        <p:attrNameLst>
                                          <p:attrName>ppt_x</p:attrName>
                                        </p:attrNameLst>
                                      </p:cBhvr>
                                      <p:tavLst>
                                        <p:tav tm="0">
                                          <p:val>
                                            <p:strVal val="#ppt_x"/>
                                          </p:val>
                                        </p:tav>
                                        <p:tav tm="100000">
                                          <p:val>
                                            <p:strVal val="#ppt_x"/>
                                          </p:val>
                                        </p:tav>
                                      </p:tavLst>
                                    </p:anim>
                                    <p:anim calcmode="lin" valueType="num">
                                      <p:cBhvr additive="base">
                                        <p:cTn id="166" dur="500" fill="hold"/>
                                        <p:tgtEl>
                                          <p:spTgt spid="62"/>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64"/>
                                        </p:tgtEl>
                                        <p:attrNameLst>
                                          <p:attrName>style.visibility</p:attrName>
                                        </p:attrNameLst>
                                      </p:cBhvr>
                                      <p:to>
                                        <p:strVal val="visible"/>
                                      </p:to>
                                    </p:set>
                                    <p:anim calcmode="lin" valueType="num">
                                      <p:cBhvr additive="base">
                                        <p:cTn id="169" dur="500" fill="hold"/>
                                        <p:tgtEl>
                                          <p:spTgt spid="64"/>
                                        </p:tgtEl>
                                        <p:attrNameLst>
                                          <p:attrName>ppt_x</p:attrName>
                                        </p:attrNameLst>
                                      </p:cBhvr>
                                      <p:tavLst>
                                        <p:tav tm="0">
                                          <p:val>
                                            <p:strVal val="#ppt_x"/>
                                          </p:val>
                                        </p:tav>
                                        <p:tav tm="100000">
                                          <p:val>
                                            <p:strVal val="#ppt_x"/>
                                          </p:val>
                                        </p:tav>
                                      </p:tavLst>
                                    </p:anim>
                                    <p:anim calcmode="lin" valueType="num">
                                      <p:cBhvr additive="base">
                                        <p:cTn id="170"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72"/>
                                        </p:tgtEl>
                                        <p:attrNameLst>
                                          <p:attrName>style.visibility</p:attrName>
                                        </p:attrNameLst>
                                      </p:cBhvr>
                                      <p:to>
                                        <p:strVal val="visible"/>
                                      </p:to>
                                    </p:set>
                                    <p:animEffect transition="in" filter="fade">
                                      <p:cBhvr>
                                        <p:cTn id="175" dur="500"/>
                                        <p:tgtEl>
                                          <p:spTgt spid="72"/>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65"/>
                                        </p:tgtEl>
                                        <p:attrNameLst>
                                          <p:attrName>style.visibility</p:attrName>
                                        </p:attrNameLst>
                                      </p:cBhvr>
                                      <p:to>
                                        <p:strVal val="visible"/>
                                      </p:to>
                                    </p:set>
                                    <p:animEffect transition="in" filter="fade">
                                      <p:cBhvr>
                                        <p:cTn id="178" dur="500"/>
                                        <p:tgtEl>
                                          <p:spTgt spid="65"/>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74"/>
                                        </p:tgtEl>
                                        <p:attrNameLst>
                                          <p:attrName>style.visibility</p:attrName>
                                        </p:attrNameLst>
                                      </p:cBhvr>
                                      <p:to>
                                        <p:strVal val="visible"/>
                                      </p:to>
                                    </p:set>
                                    <p:animEffect transition="in" filter="fade">
                                      <p:cBhvr>
                                        <p:cTn id="183" dur="500"/>
                                        <p:tgtEl>
                                          <p:spTgt spid="74"/>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69"/>
                                        </p:tgtEl>
                                        <p:attrNameLst>
                                          <p:attrName>style.visibility</p:attrName>
                                        </p:attrNameLst>
                                      </p:cBhvr>
                                      <p:to>
                                        <p:strVal val="visible"/>
                                      </p:to>
                                    </p:set>
                                    <p:animEffect transition="in" filter="fade">
                                      <p:cBhvr>
                                        <p:cTn id="186" dur="500"/>
                                        <p:tgtEl>
                                          <p:spTgt spid="69"/>
                                        </p:tgtEl>
                                      </p:cBhvr>
                                    </p:animEffect>
                                  </p:childTnLst>
                                </p:cTn>
                              </p:par>
                            </p:childTnLst>
                          </p:cTn>
                        </p:par>
                      </p:childTnLst>
                    </p:cTn>
                  </p:par>
                  <p:par>
                    <p:cTn id="187" fill="hold">
                      <p:stCondLst>
                        <p:cond delay="indefinite"/>
                      </p:stCondLst>
                      <p:childTnLst>
                        <p:par>
                          <p:cTn id="188" fill="hold">
                            <p:stCondLst>
                              <p:cond delay="0"/>
                            </p:stCondLst>
                            <p:childTnLst>
                              <p:par>
                                <p:cTn id="189" presetID="16" presetClass="entr" presetSubtype="21" fill="hold" grpId="0" nodeType="clickEffect">
                                  <p:stCondLst>
                                    <p:cond delay="0"/>
                                  </p:stCondLst>
                                  <p:childTnLst>
                                    <p:set>
                                      <p:cBhvr>
                                        <p:cTn id="190" dur="1" fill="hold">
                                          <p:stCondLst>
                                            <p:cond delay="0"/>
                                          </p:stCondLst>
                                        </p:cTn>
                                        <p:tgtEl>
                                          <p:spTgt spid="58"/>
                                        </p:tgtEl>
                                        <p:attrNameLst>
                                          <p:attrName>style.visibility</p:attrName>
                                        </p:attrNameLst>
                                      </p:cBhvr>
                                      <p:to>
                                        <p:strVal val="visible"/>
                                      </p:to>
                                    </p:set>
                                    <p:animEffect transition="in" filter="barn(inVertical)">
                                      <p:cBhvr>
                                        <p:cTn id="191" dur="500"/>
                                        <p:tgtEl>
                                          <p:spTgt spid="58"/>
                                        </p:tgtEl>
                                      </p:cBhvr>
                                    </p:animEffect>
                                  </p:childTnLst>
                                </p:cTn>
                              </p:par>
                              <p:par>
                                <p:cTn id="192" presetID="16" presetClass="entr" presetSubtype="21" fill="hold" grpId="0" nodeType="withEffect">
                                  <p:stCondLst>
                                    <p:cond delay="0"/>
                                  </p:stCondLst>
                                  <p:childTnLst>
                                    <p:set>
                                      <p:cBhvr>
                                        <p:cTn id="193" dur="1" fill="hold">
                                          <p:stCondLst>
                                            <p:cond delay="0"/>
                                          </p:stCondLst>
                                        </p:cTn>
                                        <p:tgtEl>
                                          <p:spTgt spid="57"/>
                                        </p:tgtEl>
                                        <p:attrNameLst>
                                          <p:attrName>style.visibility</p:attrName>
                                        </p:attrNameLst>
                                      </p:cBhvr>
                                      <p:to>
                                        <p:strVal val="visible"/>
                                      </p:to>
                                    </p:set>
                                    <p:animEffect transition="in" filter="barn(inVertical)">
                                      <p:cBhvr>
                                        <p:cTn id="194" dur="500"/>
                                        <p:tgtEl>
                                          <p:spTgt spid="57"/>
                                        </p:tgtEl>
                                      </p:cBhvr>
                                    </p:animEffect>
                                  </p:childTnLst>
                                </p:cTn>
                              </p:par>
                              <p:par>
                                <p:cTn id="195" presetID="16" presetClass="entr" presetSubtype="21" fill="hold" grpId="0" nodeType="withEffect">
                                  <p:stCondLst>
                                    <p:cond delay="0"/>
                                  </p:stCondLst>
                                  <p:childTnLst>
                                    <p:set>
                                      <p:cBhvr>
                                        <p:cTn id="196" dur="1" fill="hold">
                                          <p:stCondLst>
                                            <p:cond delay="0"/>
                                          </p:stCondLst>
                                        </p:cTn>
                                        <p:tgtEl>
                                          <p:spTgt spid="55"/>
                                        </p:tgtEl>
                                        <p:attrNameLst>
                                          <p:attrName>style.visibility</p:attrName>
                                        </p:attrNameLst>
                                      </p:cBhvr>
                                      <p:to>
                                        <p:strVal val="visible"/>
                                      </p:to>
                                    </p:set>
                                    <p:animEffect transition="in" filter="barn(inVertical)">
                                      <p:cBhvr>
                                        <p:cTn id="197" dur="500"/>
                                        <p:tgtEl>
                                          <p:spTgt spid="55"/>
                                        </p:tgtEl>
                                      </p:cBhvr>
                                    </p:animEffect>
                                  </p:childTnLst>
                                </p:cTn>
                              </p:par>
                              <p:par>
                                <p:cTn id="198" presetID="16" presetClass="entr" presetSubtype="21" fill="hold" grpId="0" nodeType="withEffect">
                                  <p:stCondLst>
                                    <p:cond delay="0"/>
                                  </p:stCondLst>
                                  <p:childTnLst>
                                    <p:set>
                                      <p:cBhvr>
                                        <p:cTn id="199" dur="1" fill="hold">
                                          <p:stCondLst>
                                            <p:cond delay="0"/>
                                          </p:stCondLst>
                                        </p:cTn>
                                        <p:tgtEl>
                                          <p:spTgt spid="51"/>
                                        </p:tgtEl>
                                        <p:attrNameLst>
                                          <p:attrName>style.visibility</p:attrName>
                                        </p:attrNameLst>
                                      </p:cBhvr>
                                      <p:to>
                                        <p:strVal val="visible"/>
                                      </p:to>
                                    </p:set>
                                    <p:animEffect transition="in" filter="barn(inVertical)">
                                      <p:cBhvr>
                                        <p:cTn id="200" dur="500"/>
                                        <p:tgtEl>
                                          <p:spTgt spid="51"/>
                                        </p:tgtEl>
                                      </p:cBhvr>
                                    </p:animEffect>
                                  </p:childTnLst>
                                </p:cTn>
                              </p:par>
                              <p:par>
                                <p:cTn id="201" presetID="16" presetClass="entr" presetSubtype="21" fill="hold" grpId="0" nodeType="withEffect">
                                  <p:stCondLst>
                                    <p:cond delay="0"/>
                                  </p:stCondLst>
                                  <p:childTnLst>
                                    <p:set>
                                      <p:cBhvr>
                                        <p:cTn id="202" dur="1" fill="hold">
                                          <p:stCondLst>
                                            <p:cond delay="0"/>
                                          </p:stCondLst>
                                        </p:cTn>
                                        <p:tgtEl>
                                          <p:spTgt spid="59"/>
                                        </p:tgtEl>
                                        <p:attrNameLst>
                                          <p:attrName>style.visibility</p:attrName>
                                        </p:attrNameLst>
                                      </p:cBhvr>
                                      <p:to>
                                        <p:strVal val="visible"/>
                                      </p:to>
                                    </p:set>
                                    <p:animEffect transition="in" filter="barn(inVertical)">
                                      <p:cBhvr>
                                        <p:cTn id="203" dur="500"/>
                                        <p:tgtEl>
                                          <p:spTgt spid="59"/>
                                        </p:tgtEl>
                                      </p:cBhvr>
                                    </p:animEffect>
                                  </p:childTnLst>
                                </p:cTn>
                              </p:par>
                              <p:par>
                                <p:cTn id="204" presetID="16" presetClass="entr" presetSubtype="21" fill="hold" grpId="0" nodeType="withEffect">
                                  <p:stCondLst>
                                    <p:cond delay="0"/>
                                  </p:stCondLst>
                                  <p:childTnLst>
                                    <p:set>
                                      <p:cBhvr>
                                        <p:cTn id="205" dur="1" fill="hold">
                                          <p:stCondLst>
                                            <p:cond delay="0"/>
                                          </p:stCondLst>
                                        </p:cTn>
                                        <p:tgtEl>
                                          <p:spTgt spid="56"/>
                                        </p:tgtEl>
                                        <p:attrNameLst>
                                          <p:attrName>style.visibility</p:attrName>
                                        </p:attrNameLst>
                                      </p:cBhvr>
                                      <p:to>
                                        <p:strVal val="visible"/>
                                      </p:to>
                                    </p:set>
                                    <p:animEffect transition="in" filter="barn(inVertical)">
                                      <p:cBhvr>
                                        <p:cTn id="206" dur="500"/>
                                        <p:tgtEl>
                                          <p:spTgt spid="56"/>
                                        </p:tgtEl>
                                      </p:cBhvr>
                                    </p:animEffect>
                                  </p:childTnLst>
                                </p:cTn>
                              </p:par>
                              <p:par>
                                <p:cTn id="207" presetID="16" presetClass="entr" presetSubtype="21" fill="hold" grpId="0" nodeType="withEffect">
                                  <p:stCondLst>
                                    <p:cond delay="0"/>
                                  </p:stCondLst>
                                  <p:childTnLst>
                                    <p:set>
                                      <p:cBhvr>
                                        <p:cTn id="208" dur="1" fill="hold">
                                          <p:stCondLst>
                                            <p:cond delay="0"/>
                                          </p:stCondLst>
                                        </p:cTn>
                                        <p:tgtEl>
                                          <p:spTgt spid="47"/>
                                        </p:tgtEl>
                                        <p:attrNameLst>
                                          <p:attrName>style.visibility</p:attrName>
                                        </p:attrNameLst>
                                      </p:cBhvr>
                                      <p:to>
                                        <p:strVal val="visible"/>
                                      </p:to>
                                    </p:set>
                                    <p:animEffect transition="in" filter="barn(inVertical)">
                                      <p:cBhvr>
                                        <p:cTn id="209" dur="500"/>
                                        <p:tgtEl>
                                          <p:spTgt spid="47"/>
                                        </p:tgtEl>
                                      </p:cBhvr>
                                    </p:animEffect>
                                  </p:childTnLst>
                                </p:cTn>
                              </p:par>
                            </p:childTnLst>
                          </p:cTn>
                        </p:par>
                      </p:childTnLst>
                    </p:cTn>
                  </p:par>
                  <p:par>
                    <p:cTn id="210" fill="hold">
                      <p:stCondLst>
                        <p:cond delay="indefinite"/>
                      </p:stCondLst>
                      <p:childTnLst>
                        <p:par>
                          <p:cTn id="211" fill="hold">
                            <p:stCondLst>
                              <p:cond delay="0"/>
                            </p:stCondLst>
                            <p:childTnLst>
                              <p:par>
                                <p:cTn id="212" presetID="2" presetClass="entr" presetSubtype="4" fill="hold" grpId="0" nodeType="clickEffect">
                                  <p:stCondLst>
                                    <p:cond delay="0"/>
                                  </p:stCondLst>
                                  <p:childTnLst>
                                    <p:set>
                                      <p:cBhvr>
                                        <p:cTn id="213" dur="1" fill="hold">
                                          <p:stCondLst>
                                            <p:cond delay="0"/>
                                          </p:stCondLst>
                                        </p:cTn>
                                        <p:tgtEl>
                                          <p:spTgt spid="144"/>
                                        </p:tgtEl>
                                        <p:attrNameLst>
                                          <p:attrName>style.visibility</p:attrName>
                                        </p:attrNameLst>
                                      </p:cBhvr>
                                      <p:to>
                                        <p:strVal val="visible"/>
                                      </p:to>
                                    </p:set>
                                    <p:anim calcmode="lin" valueType="num">
                                      <p:cBhvr additive="base">
                                        <p:cTn id="214" dur="500" fill="hold"/>
                                        <p:tgtEl>
                                          <p:spTgt spid="144"/>
                                        </p:tgtEl>
                                        <p:attrNameLst>
                                          <p:attrName>ppt_x</p:attrName>
                                        </p:attrNameLst>
                                      </p:cBhvr>
                                      <p:tavLst>
                                        <p:tav tm="0">
                                          <p:val>
                                            <p:strVal val="#ppt_x"/>
                                          </p:val>
                                        </p:tav>
                                        <p:tav tm="100000">
                                          <p:val>
                                            <p:strVal val="#ppt_x"/>
                                          </p:val>
                                        </p:tav>
                                      </p:tavLst>
                                    </p:anim>
                                    <p:anim calcmode="lin" valueType="num">
                                      <p:cBhvr additive="base">
                                        <p:cTn id="215" dur="500" fill="hold"/>
                                        <p:tgtEl>
                                          <p:spTgt spid="144"/>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43"/>
                                        </p:tgtEl>
                                        <p:attrNameLst>
                                          <p:attrName>style.visibility</p:attrName>
                                        </p:attrNameLst>
                                      </p:cBhvr>
                                      <p:to>
                                        <p:strVal val="visible"/>
                                      </p:to>
                                    </p:set>
                                    <p:anim calcmode="lin" valueType="num">
                                      <p:cBhvr additive="base">
                                        <p:cTn id="218" dur="500" fill="hold"/>
                                        <p:tgtEl>
                                          <p:spTgt spid="143"/>
                                        </p:tgtEl>
                                        <p:attrNameLst>
                                          <p:attrName>ppt_x</p:attrName>
                                        </p:attrNameLst>
                                      </p:cBhvr>
                                      <p:tavLst>
                                        <p:tav tm="0">
                                          <p:val>
                                            <p:strVal val="#ppt_x"/>
                                          </p:val>
                                        </p:tav>
                                        <p:tav tm="100000">
                                          <p:val>
                                            <p:strVal val="#ppt_x"/>
                                          </p:val>
                                        </p:tav>
                                      </p:tavLst>
                                    </p:anim>
                                    <p:anim calcmode="lin" valueType="num">
                                      <p:cBhvr additive="base">
                                        <p:cTn id="219" dur="500" fill="hold"/>
                                        <p:tgtEl>
                                          <p:spTgt spid="143"/>
                                        </p:tgtEl>
                                        <p:attrNameLst>
                                          <p:attrName>ppt_y</p:attrName>
                                        </p:attrNameLst>
                                      </p:cBhvr>
                                      <p:tavLst>
                                        <p:tav tm="0">
                                          <p:val>
                                            <p:strVal val="1+#ppt_h/2"/>
                                          </p:val>
                                        </p:tav>
                                        <p:tav tm="100000">
                                          <p:val>
                                            <p:strVal val="#ppt_y"/>
                                          </p:val>
                                        </p:tav>
                                      </p:tavLst>
                                    </p:anim>
                                  </p:childTnLst>
                                </p:cTn>
                              </p:par>
                              <p:par>
                                <p:cTn id="220" presetID="2" presetClass="entr" presetSubtype="4" fill="hold" nodeType="withEffect">
                                  <p:stCondLst>
                                    <p:cond delay="0"/>
                                  </p:stCondLst>
                                  <p:childTnLst>
                                    <p:set>
                                      <p:cBhvr>
                                        <p:cTn id="221" dur="1" fill="hold">
                                          <p:stCondLst>
                                            <p:cond delay="0"/>
                                          </p:stCondLst>
                                        </p:cTn>
                                        <p:tgtEl>
                                          <p:spTgt spid="119"/>
                                        </p:tgtEl>
                                        <p:attrNameLst>
                                          <p:attrName>style.visibility</p:attrName>
                                        </p:attrNameLst>
                                      </p:cBhvr>
                                      <p:to>
                                        <p:strVal val="visible"/>
                                      </p:to>
                                    </p:set>
                                    <p:anim calcmode="lin" valueType="num">
                                      <p:cBhvr additive="base">
                                        <p:cTn id="222" dur="500" fill="hold"/>
                                        <p:tgtEl>
                                          <p:spTgt spid="119"/>
                                        </p:tgtEl>
                                        <p:attrNameLst>
                                          <p:attrName>ppt_x</p:attrName>
                                        </p:attrNameLst>
                                      </p:cBhvr>
                                      <p:tavLst>
                                        <p:tav tm="0">
                                          <p:val>
                                            <p:strVal val="#ppt_x"/>
                                          </p:val>
                                        </p:tav>
                                        <p:tav tm="100000">
                                          <p:val>
                                            <p:strVal val="#ppt_x"/>
                                          </p:val>
                                        </p:tav>
                                      </p:tavLst>
                                    </p:anim>
                                    <p:anim calcmode="lin" valueType="num">
                                      <p:cBhvr additive="base">
                                        <p:cTn id="223" dur="500" fill="hold"/>
                                        <p:tgtEl>
                                          <p:spTgt spid="119"/>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37"/>
                                        </p:tgtEl>
                                        <p:attrNameLst>
                                          <p:attrName>style.visibility</p:attrName>
                                        </p:attrNameLst>
                                      </p:cBhvr>
                                      <p:to>
                                        <p:strVal val="visible"/>
                                      </p:to>
                                    </p:set>
                                    <p:anim calcmode="lin" valueType="num">
                                      <p:cBhvr additive="base">
                                        <p:cTn id="226" dur="500" fill="hold"/>
                                        <p:tgtEl>
                                          <p:spTgt spid="137"/>
                                        </p:tgtEl>
                                        <p:attrNameLst>
                                          <p:attrName>ppt_x</p:attrName>
                                        </p:attrNameLst>
                                      </p:cBhvr>
                                      <p:tavLst>
                                        <p:tav tm="0">
                                          <p:val>
                                            <p:strVal val="#ppt_x"/>
                                          </p:val>
                                        </p:tav>
                                        <p:tav tm="100000">
                                          <p:val>
                                            <p:strVal val="#ppt_x"/>
                                          </p:val>
                                        </p:tav>
                                      </p:tavLst>
                                    </p:anim>
                                    <p:anim calcmode="lin" valueType="num">
                                      <p:cBhvr additive="base">
                                        <p:cTn id="227" dur="500" fill="hold"/>
                                        <p:tgtEl>
                                          <p:spTgt spid="137"/>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40"/>
                                        </p:tgtEl>
                                        <p:attrNameLst>
                                          <p:attrName>style.visibility</p:attrName>
                                        </p:attrNameLst>
                                      </p:cBhvr>
                                      <p:to>
                                        <p:strVal val="visible"/>
                                      </p:to>
                                    </p:set>
                                    <p:anim calcmode="lin" valueType="num">
                                      <p:cBhvr additive="base">
                                        <p:cTn id="230" dur="500" fill="hold"/>
                                        <p:tgtEl>
                                          <p:spTgt spid="140"/>
                                        </p:tgtEl>
                                        <p:attrNameLst>
                                          <p:attrName>ppt_x</p:attrName>
                                        </p:attrNameLst>
                                      </p:cBhvr>
                                      <p:tavLst>
                                        <p:tav tm="0">
                                          <p:val>
                                            <p:strVal val="#ppt_x"/>
                                          </p:val>
                                        </p:tav>
                                        <p:tav tm="100000">
                                          <p:val>
                                            <p:strVal val="#ppt_x"/>
                                          </p:val>
                                        </p:tav>
                                      </p:tavLst>
                                    </p:anim>
                                    <p:anim calcmode="lin" valueType="num">
                                      <p:cBhvr additive="base">
                                        <p:cTn id="231" dur="500" fill="hold"/>
                                        <p:tgtEl>
                                          <p:spTgt spid="140"/>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39"/>
                                        </p:tgtEl>
                                        <p:attrNameLst>
                                          <p:attrName>style.visibility</p:attrName>
                                        </p:attrNameLst>
                                      </p:cBhvr>
                                      <p:to>
                                        <p:strVal val="visible"/>
                                      </p:to>
                                    </p:set>
                                    <p:anim calcmode="lin" valueType="num">
                                      <p:cBhvr additive="base">
                                        <p:cTn id="234" dur="500" fill="hold"/>
                                        <p:tgtEl>
                                          <p:spTgt spid="139"/>
                                        </p:tgtEl>
                                        <p:attrNameLst>
                                          <p:attrName>ppt_x</p:attrName>
                                        </p:attrNameLst>
                                      </p:cBhvr>
                                      <p:tavLst>
                                        <p:tav tm="0">
                                          <p:val>
                                            <p:strVal val="#ppt_x"/>
                                          </p:val>
                                        </p:tav>
                                        <p:tav tm="100000">
                                          <p:val>
                                            <p:strVal val="#ppt_x"/>
                                          </p:val>
                                        </p:tav>
                                      </p:tavLst>
                                    </p:anim>
                                    <p:anim calcmode="lin" valueType="num">
                                      <p:cBhvr additive="base">
                                        <p:cTn id="235" dur="500" fill="hold"/>
                                        <p:tgtEl>
                                          <p:spTgt spid="139"/>
                                        </p:tgtEl>
                                        <p:attrNameLst>
                                          <p:attrName>ppt_y</p:attrName>
                                        </p:attrNameLst>
                                      </p:cBhvr>
                                      <p:tavLst>
                                        <p:tav tm="0">
                                          <p:val>
                                            <p:strVal val="1+#ppt_h/2"/>
                                          </p:val>
                                        </p:tav>
                                        <p:tav tm="100000">
                                          <p:val>
                                            <p:strVal val="#ppt_y"/>
                                          </p:val>
                                        </p:tav>
                                      </p:tavLst>
                                    </p:anim>
                                  </p:childTnLst>
                                </p:cTn>
                              </p:par>
                              <p:par>
                                <p:cTn id="236" presetID="2" presetClass="entr" presetSubtype="4" fill="hold" grpId="0" nodeType="withEffect">
                                  <p:stCondLst>
                                    <p:cond delay="0"/>
                                  </p:stCondLst>
                                  <p:childTnLst>
                                    <p:set>
                                      <p:cBhvr>
                                        <p:cTn id="237" dur="1" fill="hold">
                                          <p:stCondLst>
                                            <p:cond delay="0"/>
                                          </p:stCondLst>
                                        </p:cTn>
                                        <p:tgtEl>
                                          <p:spTgt spid="141"/>
                                        </p:tgtEl>
                                        <p:attrNameLst>
                                          <p:attrName>style.visibility</p:attrName>
                                        </p:attrNameLst>
                                      </p:cBhvr>
                                      <p:to>
                                        <p:strVal val="visible"/>
                                      </p:to>
                                    </p:set>
                                    <p:anim calcmode="lin" valueType="num">
                                      <p:cBhvr additive="base">
                                        <p:cTn id="238" dur="500" fill="hold"/>
                                        <p:tgtEl>
                                          <p:spTgt spid="141"/>
                                        </p:tgtEl>
                                        <p:attrNameLst>
                                          <p:attrName>ppt_x</p:attrName>
                                        </p:attrNameLst>
                                      </p:cBhvr>
                                      <p:tavLst>
                                        <p:tav tm="0">
                                          <p:val>
                                            <p:strVal val="#ppt_x"/>
                                          </p:val>
                                        </p:tav>
                                        <p:tav tm="100000">
                                          <p:val>
                                            <p:strVal val="#ppt_x"/>
                                          </p:val>
                                        </p:tav>
                                      </p:tavLst>
                                    </p:anim>
                                    <p:anim calcmode="lin" valueType="num">
                                      <p:cBhvr additive="base">
                                        <p:cTn id="239" dur="500" fill="hold"/>
                                        <p:tgtEl>
                                          <p:spTgt spid="141"/>
                                        </p:tgtEl>
                                        <p:attrNameLst>
                                          <p:attrName>ppt_y</p:attrName>
                                        </p:attrNameLst>
                                      </p:cBhvr>
                                      <p:tavLst>
                                        <p:tav tm="0">
                                          <p:val>
                                            <p:strVal val="1+#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42"/>
                                        </p:tgtEl>
                                        <p:attrNameLst>
                                          <p:attrName>style.visibility</p:attrName>
                                        </p:attrNameLst>
                                      </p:cBhvr>
                                      <p:to>
                                        <p:strVal val="visible"/>
                                      </p:to>
                                    </p:set>
                                    <p:anim calcmode="lin" valueType="num">
                                      <p:cBhvr additive="base">
                                        <p:cTn id="242" dur="500" fill="hold"/>
                                        <p:tgtEl>
                                          <p:spTgt spid="142"/>
                                        </p:tgtEl>
                                        <p:attrNameLst>
                                          <p:attrName>ppt_x</p:attrName>
                                        </p:attrNameLst>
                                      </p:cBhvr>
                                      <p:tavLst>
                                        <p:tav tm="0">
                                          <p:val>
                                            <p:strVal val="#ppt_x"/>
                                          </p:val>
                                        </p:tav>
                                        <p:tav tm="100000">
                                          <p:val>
                                            <p:strVal val="#ppt_x"/>
                                          </p:val>
                                        </p:tav>
                                      </p:tavLst>
                                    </p:anim>
                                    <p:anim calcmode="lin" valueType="num">
                                      <p:cBhvr additive="base">
                                        <p:cTn id="243" dur="500" fill="hold"/>
                                        <p:tgtEl>
                                          <p:spTgt spid="1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29" grpId="0" animBg="1"/>
      <p:bldP spid="130" grpId="0" animBg="1"/>
      <p:bldP spid="131" grpId="0" animBg="1"/>
      <p:bldP spid="132" grpId="0" animBg="1"/>
      <p:bldP spid="133" grpId="0" animBg="1"/>
      <p:bldP spid="134" grpId="0" animBg="1"/>
      <p:bldP spid="135" grpId="0" animBg="1"/>
      <p:bldP spid="136" grpId="0" animBg="1"/>
      <p:bldP spid="180" grpId="0" animBg="1"/>
      <p:bldP spid="182" grpId="0" animBg="1"/>
      <p:bldP spid="163" grpId="0" animBg="1"/>
      <p:bldP spid="164" grpId="0" animBg="1"/>
      <p:bldP spid="166" grpId="0" animBg="1"/>
      <p:bldP spid="167" grpId="0" animBg="1"/>
      <p:bldP spid="168" grpId="0" animBg="1"/>
      <p:bldP spid="77" grpId="0" animBg="1"/>
      <p:bldP spid="151" grpId="0" animBg="1"/>
      <p:bldP spid="47" grpId="0"/>
      <p:bldP spid="51" grpId="0" animBg="1"/>
      <p:bldP spid="55" grpId="0" animBg="1"/>
      <p:bldP spid="56" grpId="0" animBg="1"/>
      <p:bldP spid="57" grpId="0" animBg="1"/>
      <p:bldP spid="58" grpId="0" animBg="1"/>
      <p:bldP spid="59" grpId="0" animBg="1"/>
      <p:bldP spid="61" grpId="0" animBg="1"/>
      <p:bldP spid="62" grpId="0" animBg="1"/>
      <p:bldP spid="64" grpId="0" animBg="1"/>
      <p:bldP spid="65" grpId="0" animBg="1"/>
      <p:bldP spid="66" grpId="0" animBg="1"/>
      <p:bldP spid="68" grpId="0" animBg="1"/>
      <p:bldP spid="69" grpId="0" animBg="1"/>
      <p:bldP spid="3" grpId="0" animBg="1"/>
      <p:bldP spid="70" grpId="0" animBg="1"/>
      <p:bldP spid="72" grpId="0" animBg="1"/>
      <p:bldP spid="4" grpId="0" animBg="1"/>
      <p:bldP spid="73" grpId="0" animBg="1"/>
      <p:bldP spid="74" grpId="0" animBg="1"/>
      <p:bldP spid="137" grpId="0" animBg="1"/>
      <p:bldP spid="139" grpId="0" animBg="1"/>
      <p:bldP spid="140" grpId="0" animBg="1"/>
      <p:bldP spid="141" grpId="0" animBg="1"/>
      <p:bldP spid="142" grpId="0" animBg="1"/>
      <p:bldP spid="143" grpId="0" animBg="1"/>
      <p:bldP spid="14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433618" y="2871989"/>
            <a:ext cx="5184433" cy="830997"/>
          </a:xfrm>
          <a:prstGeom prst="rect">
            <a:avLst/>
          </a:prstGeom>
          <a:noFill/>
        </p:spPr>
        <p:txBody>
          <a:bodyPr wrap="none" rtlCol="0">
            <a:spAutoFit/>
          </a:bodyPr>
          <a:lstStyle/>
          <a:p>
            <a:pPr algn="ctr"/>
            <a:r>
              <a:rPr lang="zh-CN" altLang="en-US" sz="4800" b="1" dirty="0">
                <a:latin typeface="微软雅黑" panose="020B0503020204020204" pitchFamily="34" charset="-122"/>
                <a:ea typeface="微软雅黑" panose="020B0503020204020204" pitchFamily="34" charset="-122"/>
              </a:rPr>
              <a:t>瑞</a:t>
            </a:r>
            <a:r>
              <a:rPr lang="zh-CN" altLang="en-US" sz="4800" b="1" dirty="0" smtClean="0">
                <a:latin typeface="微软雅黑" panose="020B0503020204020204" pitchFamily="34" charset="-122"/>
                <a:ea typeface="微软雅黑" panose="020B0503020204020204" pitchFamily="34" charset="-122"/>
              </a:rPr>
              <a:t>信</a:t>
            </a:r>
            <a:r>
              <a:rPr lang="en-US" altLang="zh-CN" sz="4800" b="1" dirty="0" smtClean="0">
                <a:latin typeface="微软雅黑" panose="020B0503020204020204" pitchFamily="34" charset="-122"/>
                <a:ea typeface="微软雅黑" panose="020B0503020204020204" pitchFamily="34" charset="-122"/>
              </a:rPr>
              <a:t>CDP</a:t>
            </a:r>
            <a:r>
              <a:rPr lang="zh-CN" altLang="en-US" sz="4800" b="1" dirty="0" smtClean="0">
                <a:latin typeface="微软雅黑" panose="020B0503020204020204" pitchFamily="34" charset="-122"/>
                <a:ea typeface="微软雅黑" panose="020B0503020204020204" pitchFamily="34" charset="-122"/>
              </a:rPr>
              <a:t>方案解读</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8810490"/>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593206" y="976452"/>
            <a:ext cx="8598794" cy="5881548"/>
          </a:xfrm>
          <a:prstGeom prst="rect">
            <a:avLst/>
          </a:prstGeom>
          <a:ln>
            <a:solidFill>
              <a:schemeClr val="bg1">
                <a:lumMod val="75000"/>
              </a:schemeClr>
            </a:solidFill>
          </a:ln>
        </p:spPr>
      </p:pic>
      <p:sp>
        <p:nvSpPr>
          <p:cNvPr id="3" name="矩形 2"/>
          <p:cNvSpPr/>
          <p:nvPr/>
        </p:nvSpPr>
        <p:spPr>
          <a:xfrm>
            <a:off x="0" y="976452"/>
            <a:ext cx="3593206" cy="58815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smtClean="0">
                <a:solidFill>
                  <a:srgbClr val="069396"/>
                </a:solidFill>
                <a:latin typeface="微软雅黑" panose="020B0503020204020204" pitchFamily="34" charset="-122"/>
                <a:ea typeface="微软雅黑" panose="020B0503020204020204" pitchFamily="34" charset="-122"/>
              </a:rPr>
              <a:t>方案简述：</a:t>
            </a:r>
            <a:endParaRPr lang="en-US" altLang="zh-CN" sz="2000" b="1" dirty="0" smtClean="0">
              <a:solidFill>
                <a:srgbClr val="069396"/>
              </a:solidFill>
              <a:latin typeface="微软雅黑" panose="020B0503020204020204" pitchFamily="34" charset="-122"/>
              <a:ea typeface="微软雅黑" panose="020B0503020204020204" pitchFamily="34" charset="-122"/>
            </a:endParaRPr>
          </a:p>
          <a:p>
            <a:pPr>
              <a:lnSpc>
                <a:spcPct val="150000"/>
              </a:lnSpc>
            </a:pPr>
            <a:r>
              <a:rPr lang="zh-CN" altLang="en-US" sz="2000" b="1" dirty="0" smtClean="0">
                <a:solidFill>
                  <a:srgbClr val="069396"/>
                </a:solidFill>
                <a:latin typeface="微软雅黑" panose="020B0503020204020204" pitchFamily="34" charset="-122"/>
                <a:ea typeface="微软雅黑" panose="020B0503020204020204" pitchFamily="34" charset="-122"/>
              </a:rPr>
              <a:t>用户现有</a:t>
            </a:r>
            <a:r>
              <a:rPr lang="en-US" altLang="zh-CN" sz="2000" b="1" dirty="0" smtClean="0">
                <a:solidFill>
                  <a:srgbClr val="069396"/>
                </a:solidFill>
                <a:latin typeface="微软雅黑" panose="020B0503020204020204" pitchFamily="34" charset="-122"/>
                <a:ea typeface="微软雅黑" panose="020B0503020204020204" pitchFamily="34" charset="-122"/>
              </a:rPr>
              <a:t>Windows oracle</a:t>
            </a:r>
            <a:r>
              <a:rPr lang="zh-CN" altLang="en-US" sz="2000" b="1" dirty="0" smtClean="0">
                <a:solidFill>
                  <a:srgbClr val="069396"/>
                </a:solidFill>
                <a:latin typeface="微软雅黑" panose="020B0503020204020204" pitchFamily="34" charset="-122"/>
                <a:ea typeface="微软雅黑" panose="020B0503020204020204" pitchFamily="34" charset="-122"/>
              </a:rPr>
              <a:t>数据库服务器两台，通过瑞信灾备系统与本地两台灾备服务器搭分别建成一对一架构，实现源端数据实时同步备份至备端，当源端灾难发生时，备端服务器瞬间接管源端服务，源端服务器恢复正常后，可将业务一键回切。</a:t>
            </a:r>
            <a:endParaRPr lang="zh-CN" altLang="en-US" sz="2000" b="1" dirty="0">
              <a:solidFill>
                <a:srgbClr val="069396"/>
              </a:solidFill>
              <a:latin typeface="微软雅黑" panose="020B0503020204020204" pitchFamily="34" charset="-122"/>
              <a:ea typeface="微软雅黑" panose="020B0503020204020204" pitchFamily="34" charset="-122"/>
            </a:endParaRPr>
          </a:p>
        </p:txBody>
      </p:sp>
      <p:sp>
        <p:nvSpPr>
          <p:cNvPr id="4" name="Title 1"/>
          <p:cNvSpPr txBox="1">
            <a:spLocks/>
          </p:cNvSpPr>
          <p:nvPr/>
        </p:nvSpPr>
        <p:spPr>
          <a:xfrm>
            <a:off x="244433" y="250093"/>
            <a:ext cx="4662418"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本地容灾方案</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2570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567448" y="1094705"/>
            <a:ext cx="8624552" cy="5763296"/>
          </a:xfrm>
          <a:prstGeom prst="rect">
            <a:avLst/>
          </a:prstGeom>
          <a:ln>
            <a:solidFill>
              <a:schemeClr val="bg1">
                <a:lumMod val="75000"/>
              </a:schemeClr>
            </a:solidFill>
          </a:ln>
        </p:spPr>
      </p:pic>
      <p:sp>
        <p:nvSpPr>
          <p:cNvPr id="3" name="矩形 2"/>
          <p:cNvSpPr/>
          <p:nvPr/>
        </p:nvSpPr>
        <p:spPr>
          <a:xfrm>
            <a:off x="0" y="1094704"/>
            <a:ext cx="3567448" cy="5763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rgbClr val="069396"/>
                </a:solidFill>
              </a:rPr>
              <a:t>方案简述：</a:t>
            </a:r>
            <a:endParaRPr lang="en-US" altLang="zh-CN" b="1" dirty="0" smtClean="0">
              <a:solidFill>
                <a:srgbClr val="069396"/>
              </a:solidFill>
            </a:endParaRPr>
          </a:p>
          <a:p>
            <a:pPr>
              <a:lnSpc>
                <a:spcPct val="150000"/>
              </a:lnSpc>
            </a:pPr>
            <a:r>
              <a:rPr lang="zh-CN" altLang="en-US" b="1" dirty="0" smtClean="0">
                <a:solidFill>
                  <a:srgbClr val="069396"/>
                </a:solidFill>
              </a:rPr>
              <a:t>用户</a:t>
            </a:r>
            <a:r>
              <a:rPr lang="en-US" altLang="zh-CN" b="1" dirty="0" smtClean="0">
                <a:solidFill>
                  <a:srgbClr val="069396"/>
                </a:solidFill>
              </a:rPr>
              <a:t>2</a:t>
            </a:r>
            <a:r>
              <a:rPr lang="zh-CN" altLang="en-US" b="1" dirty="0" smtClean="0">
                <a:solidFill>
                  <a:srgbClr val="069396"/>
                </a:solidFill>
              </a:rPr>
              <a:t>台数据库服务器已构成</a:t>
            </a:r>
            <a:r>
              <a:rPr lang="zh-CN" altLang="en-US" b="1" dirty="0">
                <a:solidFill>
                  <a:srgbClr val="069396"/>
                </a:solidFill>
              </a:rPr>
              <a:t>高可用</a:t>
            </a:r>
            <a:r>
              <a:rPr lang="zh-CN" altLang="en-US" b="1" dirty="0" smtClean="0">
                <a:solidFill>
                  <a:srgbClr val="069396"/>
                </a:solidFill>
              </a:rPr>
              <a:t>集群</a:t>
            </a:r>
            <a:r>
              <a:rPr lang="en-US" altLang="zh-CN" b="1" dirty="0" smtClean="0">
                <a:solidFill>
                  <a:srgbClr val="069396"/>
                </a:solidFill>
              </a:rPr>
              <a:t>A</a:t>
            </a:r>
            <a:r>
              <a:rPr lang="zh-CN" altLang="en-US" b="1" dirty="0" smtClean="0">
                <a:solidFill>
                  <a:srgbClr val="069396"/>
                </a:solidFill>
              </a:rPr>
              <a:t>，</a:t>
            </a:r>
            <a:r>
              <a:rPr lang="en-US" altLang="zh-CN" b="1" dirty="0" smtClean="0">
                <a:solidFill>
                  <a:srgbClr val="069396"/>
                </a:solidFill>
              </a:rPr>
              <a:t>3</a:t>
            </a:r>
            <a:r>
              <a:rPr lang="zh-CN" altLang="en-US" b="1" dirty="0" smtClean="0">
                <a:solidFill>
                  <a:srgbClr val="069396"/>
                </a:solidFill>
              </a:rPr>
              <a:t>台</a:t>
            </a:r>
            <a:r>
              <a:rPr lang="en-US" altLang="zh-CN" b="1" dirty="0" smtClean="0">
                <a:solidFill>
                  <a:srgbClr val="069396"/>
                </a:solidFill>
              </a:rPr>
              <a:t>WEB</a:t>
            </a:r>
            <a:r>
              <a:rPr lang="zh-CN" altLang="en-US" b="1" dirty="0" smtClean="0">
                <a:solidFill>
                  <a:srgbClr val="069396"/>
                </a:solidFill>
              </a:rPr>
              <a:t>服务器已构成集群</a:t>
            </a:r>
            <a:r>
              <a:rPr lang="en-US" altLang="zh-CN" b="1" dirty="0" smtClean="0">
                <a:solidFill>
                  <a:srgbClr val="069396"/>
                </a:solidFill>
              </a:rPr>
              <a:t>B</a:t>
            </a:r>
            <a:r>
              <a:rPr lang="zh-CN" altLang="en-US" b="1" dirty="0" smtClean="0">
                <a:solidFill>
                  <a:srgbClr val="069396"/>
                </a:solidFill>
              </a:rPr>
              <a:t>。容灾端配置两台容灾服务器，分别对应集群</a:t>
            </a:r>
            <a:r>
              <a:rPr lang="en-US" altLang="zh-CN" b="1" dirty="0" smtClean="0">
                <a:solidFill>
                  <a:srgbClr val="069396"/>
                </a:solidFill>
              </a:rPr>
              <a:t>A/B</a:t>
            </a:r>
            <a:r>
              <a:rPr lang="zh-CN" altLang="en-US" b="1" dirty="0" smtClean="0">
                <a:solidFill>
                  <a:srgbClr val="069396"/>
                </a:solidFill>
              </a:rPr>
              <a:t>，当集群内单台服务器出现故障时，整个集群依然可以提供服务，当整个集群因故无法提供服务时，容灾服务器将即时接管整个集群的工作，继续提供服务</a:t>
            </a:r>
            <a:endParaRPr lang="zh-CN" altLang="en-US" b="1" dirty="0">
              <a:solidFill>
                <a:srgbClr val="069396"/>
              </a:solidFill>
            </a:endParaRPr>
          </a:p>
        </p:txBody>
      </p:sp>
      <p:sp>
        <p:nvSpPr>
          <p:cNvPr id="4" name="Title 1"/>
          <p:cNvSpPr txBox="1">
            <a:spLocks/>
          </p:cNvSpPr>
          <p:nvPr/>
        </p:nvSpPr>
        <p:spPr>
          <a:xfrm>
            <a:off x="244433" y="250093"/>
            <a:ext cx="6086174"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集群容灾方案</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62868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0" y="1120462"/>
            <a:ext cx="8496114" cy="5737539"/>
          </a:xfrm>
          <a:prstGeom prst="rect">
            <a:avLst/>
          </a:prstGeom>
          <a:ln>
            <a:solidFill>
              <a:schemeClr val="bg1">
                <a:lumMod val="75000"/>
              </a:schemeClr>
            </a:solidFill>
          </a:ln>
        </p:spPr>
      </p:pic>
      <p:sp>
        <p:nvSpPr>
          <p:cNvPr id="4" name="矩形 3"/>
          <p:cNvSpPr/>
          <p:nvPr/>
        </p:nvSpPr>
        <p:spPr>
          <a:xfrm>
            <a:off x="8496114" y="1120462"/>
            <a:ext cx="3695886" cy="57375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zh-CN" altLang="en-US" b="1" dirty="0" smtClean="0">
                <a:solidFill>
                  <a:srgbClr val="069396"/>
                </a:solidFill>
                <a:latin typeface="微软雅黑" panose="020B0503020204020204" pitchFamily="34" charset="-122"/>
                <a:ea typeface="微软雅黑" panose="020B0503020204020204" pitchFamily="34" charset="-122"/>
              </a:rPr>
              <a:t>方案简述：</a:t>
            </a:r>
            <a:endParaRPr lang="en-US" altLang="zh-CN" b="1" dirty="0" smtClean="0">
              <a:solidFill>
                <a:srgbClr val="069396"/>
              </a:solidFill>
              <a:latin typeface="微软雅黑" panose="020B0503020204020204" pitchFamily="34" charset="-122"/>
              <a:ea typeface="微软雅黑" panose="020B0503020204020204" pitchFamily="34" charset="-122"/>
            </a:endParaRPr>
          </a:p>
          <a:p>
            <a:pPr>
              <a:lnSpc>
                <a:spcPct val="200000"/>
              </a:lnSpc>
            </a:pPr>
            <a:r>
              <a:rPr lang="zh-CN" altLang="en-US" b="1" dirty="0" smtClean="0">
                <a:solidFill>
                  <a:srgbClr val="069396"/>
                </a:solidFill>
                <a:latin typeface="微软雅黑" panose="020B0503020204020204" pitchFamily="34" charset="-122"/>
                <a:ea typeface="微软雅黑" panose="020B0503020204020204" pitchFamily="34" charset="-122"/>
              </a:rPr>
              <a:t>用户</a:t>
            </a:r>
            <a:r>
              <a:rPr lang="en-US" altLang="zh-CN" b="1" dirty="0" smtClean="0">
                <a:solidFill>
                  <a:srgbClr val="069396"/>
                </a:solidFill>
                <a:latin typeface="微软雅黑" panose="020B0503020204020204" pitchFamily="34" charset="-122"/>
                <a:ea typeface="微软雅黑" panose="020B0503020204020204" pitchFamily="34" charset="-122"/>
              </a:rPr>
              <a:t>A</a:t>
            </a:r>
            <a:r>
              <a:rPr lang="zh-CN" altLang="en-US" b="1" dirty="0" smtClean="0">
                <a:solidFill>
                  <a:srgbClr val="069396"/>
                </a:solidFill>
                <a:latin typeface="微软雅黑" panose="020B0503020204020204" pitchFamily="34" charset="-122"/>
                <a:ea typeface="微软雅黑" panose="020B0503020204020204" pitchFamily="34" charset="-122"/>
              </a:rPr>
              <a:t>地生产机房</a:t>
            </a:r>
            <a:r>
              <a:rPr lang="en-US" altLang="zh-CN" b="1" dirty="0" smtClean="0">
                <a:solidFill>
                  <a:srgbClr val="069396"/>
                </a:solidFill>
                <a:latin typeface="微软雅黑" panose="020B0503020204020204" pitchFamily="34" charset="-122"/>
                <a:ea typeface="微软雅黑" panose="020B0503020204020204" pitchFamily="34" charset="-122"/>
              </a:rPr>
              <a:t>4</a:t>
            </a:r>
            <a:r>
              <a:rPr lang="zh-CN" altLang="en-US" b="1" dirty="0" smtClean="0">
                <a:solidFill>
                  <a:srgbClr val="069396"/>
                </a:solidFill>
                <a:latin typeface="微软雅黑" panose="020B0503020204020204" pitchFamily="34" charset="-122"/>
                <a:ea typeface="微软雅黑" panose="020B0503020204020204" pitchFamily="34" charset="-122"/>
              </a:rPr>
              <a:t>台数据库服务器，通过</a:t>
            </a:r>
            <a:r>
              <a:rPr lang="en-US" altLang="zh-CN" b="1" dirty="0" smtClean="0">
                <a:solidFill>
                  <a:srgbClr val="069396"/>
                </a:solidFill>
                <a:latin typeface="微软雅黑" panose="020B0503020204020204" pitchFamily="34" charset="-122"/>
                <a:ea typeface="微软雅黑" panose="020B0503020204020204" pitchFamily="34" charset="-122"/>
              </a:rPr>
              <a:t>WAN</a:t>
            </a:r>
            <a:r>
              <a:rPr lang="zh-CN" altLang="en-US" b="1" dirty="0" smtClean="0">
                <a:solidFill>
                  <a:srgbClr val="069396"/>
                </a:solidFill>
                <a:latin typeface="微软雅黑" panose="020B0503020204020204" pitchFamily="34" charset="-122"/>
                <a:ea typeface="微软雅黑" panose="020B0503020204020204" pitchFamily="34" charset="-122"/>
              </a:rPr>
              <a:t>网络，将数据实时同步至地容灾机房，并在容灾机房搭建虚拟化系统，实现异地</a:t>
            </a:r>
            <a:r>
              <a:rPr lang="en-US" altLang="zh-CN" b="1" dirty="0" smtClean="0">
                <a:solidFill>
                  <a:srgbClr val="069396"/>
                </a:solidFill>
                <a:latin typeface="微软雅黑" panose="020B0503020204020204" pitchFamily="34" charset="-122"/>
                <a:ea typeface="微软雅黑" panose="020B0503020204020204" pitchFamily="34" charset="-122"/>
              </a:rPr>
              <a:t>P2V</a:t>
            </a:r>
            <a:r>
              <a:rPr lang="zh-CN" altLang="en-US" b="1" dirty="0" smtClean="0">
                <a:solidFill>
                  <a:srgbClr val="069396"/>
                </a:solidFill>
                <a:latin typeface="微软雅黑" panose="020B0503020204020204" pitchFamily="34" charset="-122"/>
                <a:ea typeface="微软雅黑" panose="020B0503020204020204" pitchFamily="34" charset="-122"/>
              </a:rPr>
              <a:t>数据保护，保证用户核心数据的完整性和关键业务的连续性。</a:t>
            </a:r>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5" name="Title 1"/>
          <p:cNvSpPr txBox="1">
            <a:spLocks/>
          </p:cNvSpPr>
          <p:nvPr/>
        </p:nvSpPr>
        <p:spPr>
          <a:xfrm>
            <a:off x="244433" y="250093"/>
            <a:ext cx="6086174"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异地容灾方案</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033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928057" y="1068945"/>
            <a:ext cx="8263944" cy="5789055"/>
          </a:xfrm>
          <a:prstGeom prst="rect">
            <a:avLst/>
          </a:prstGeom>
          <a:ln>
            <a:solidFill>
              <a:schemeClr val="bg1">
                <a:lumMod val="75000"/>
              </a:schemeClr>
            </a:solidFill>
          </a:ln>
        </p:spPr>
      </p:pic>
      <p:sp>
        <p:nvSpPr>
          <p:cNvPr id="3" name="矩形 2"/>
          <p:cNvSpPr/>
          <p:nvPr/>
        </p:nvSpPr>
        <p:spPr>
          <a:xfrm>
            <a:off x="0" y="1043189"/>
            <a:ext cx="3928057" cy="58148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b="1" dirty="0" smtClean="0">
                <a:solidFill>
                  <a:srgbClr val="069396"/>
                </a:solidFill>
                <a:latin typeface="微软雅黑" panose="020B0503020204020204" pitchFamily="34" charset="-122"/>
                <a:ea typeface="微软雅黑" panose="020B0503020204020204" pitchFamily="34" charset="-122"/>
              </a:rPr>
              <a:t>方案简述：</a:t>
            </a:r>
            <a:endParaRPr lang="en-US" altLang="zh-CN" b="1" dirty="0" smtClean="0">
              <a:solidFill>
                <a:srgbClr val="06939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069396"/>
                </a:solidFill>
                <a:latin typeface="微软雅黑" panose="020B0503020204020204" pitchFamily="34" charset="-122"/>
                <a:ea typeface="微软雅黑" panose="020B0503020204020204" pitchFamily="34" charset="-122"/>
              </a:rPr>
              <a:t>用户现有应用环境全部基于虚拟化实现，共构建</a:t>
            </a:r>
            <a:r>
              <a:rPr lang="en-US" altLang="zh-CN" b="1" dirty="0" smtClean="0">
                <a:solidFill>
                  <a:srgbClr val="069396"/>
                </a:solidFill>
                <a:latin typeface="微软雅黑" panose="020B0503020204020204" pitchFamily="34" charset="-122"/>
                <a:ea typeface="微软雅黑" panose="020B0503020204020204" pitchFamily="34" charset="-122"/>
              </a:rPr>
              <a:t>8</a:t>
            </a:r>
            <a:r>
              <a:rPr lang="zh-CN" altLang="en-US" b="1" dirty="0" smtClean="0">
                <a:solidFill>
                  <a:srgbClr val="069396"/>
                </a:solidFill>
                <a:latin typeface="微软雅黑" panose="020B0503020204020204" pitchFamily="34" charset="-122"/>
                <a:ea typeface="微软雅黑" panose="020B0503020204020204" pitchFamily="34" charset="-122"/>
              </a:rPr>
              <a:t>个虚拟数据库服务器，其中</a:t>
            </a:r>
            <a:r>
              <a:rPr lang="en-US" altLang="zh-CN" b="1" dirty="0" smtClean="0">
                <a:solidFill>
                  <a:srgbClr val="069396"/>
                </a:solidFill>
                <a:latin typeface="微软雅黑" panose="020B0503020204020204" pitchFamily="34" charset="-122"/>
                <a:ea typeface="微软雅黑" panose="020B0503020204020204" pitchFamily="34" charset="-122"/>
              </a:rPr>
              <a:t>4</a:t>
            </a:r>
            <a:r>
              <a:rPr lang="zh-CN" altLang="en-US" b="1" dirty="0" smtClean="0">
                <a:solidFill>
                  <a:srgbClr val="069396"/>
                </a:solidFill>
                <a:latin typeface="微软雅黑" panose="020B0503020204020204" pitchFamily="34" charset="-122"/>
                <a:ea typeface="微软雅黑" panose="020B0503020204020204" pitchFamily="34" charset="-122"/>
              </a:rPr>
              <a:t>台为</a:t>
            </a:r>
            <a:r>
              <a:rPr lang="en-US" altLang="zh-CN" b="1" dirty="0" smtClean="0">
                <a:solidFill>
                  <a:srgbClr val="069396"/>
                </a:solidFill>
                <a:latin typeface="微软雅黑" panose="020B0503020204020204" pitchFamily="34" charset="-122"/>
                <a:ea typeface="微软雅黑" panose="020B0503020204020204" pitchFamily="34" charset="-122"/>
              </a:rPr>
              <a:t>Oracle</a:t>
            </a:r>
            <a:r>
              <a:rPr lang="zh-CN" altLang="en-US" b="1" dirty="0" smtClean="0">
                <a:solidFill>
                  <a:srgbClr val="069396"/>
                </a:solidFill>
                <a:latin typeface="微软雅黑" panose="020B0503020204020204" pitchFamily="34" charset="-122"/>
                <a:ea typeface="微软雅黑" panose="020B0503020204020204" pitchFamily="34" charset="-122"/>
              </a:rPr>
              <a:t>数据库服务器，</a:t>
            </a:r>
            <a:r>
              <a:rPr lang="en-US" altLang="zh-CN" b="1" dirty="0" smtClean="0">
                <a:solidFill>
                  <a:srgbClr val="069396"/>
                </a:solidFill>
                <a:latin typeface="微软雅黑" panose="020B0503020204020204" pitchFamily="34" charset="-122"/>
                <a:ea typeface="微软雅黑" panose="020B0503020204020204" pitchFamily="34" charset="-122"/>
              </a:rPr>
              <a:t>4</a:t>
            </a:r>
            <a:r>
              <a:rPr lang="zh-CN" altLang="en-US" b="1" dirty="0" smtClean="0">
                <a:solidFill>
                  <a:srgbClr val="069396"/>
                </a:solidFill>
                <a:latin typeface="微软雅黑" panose="020B0503020204020204" pitchFamily="34" charset="-122"/>
                <a:ea typeface="微软雅黑" panose="020B0503020204020204" pitchFamily="34" charset="-122"/>
              </a:rPr>
              <a:t>台为</a:t>
            </a:r>
            <a:r>
              <a:rPr lang="en-US" altLang="zh-CN" b="1" dirty="0" smtClean="0">
                <a:solidFill>
                  <a:srgbClr val="069396"/>
                </a:solidFill>
                <a:latin typeface="微软雅黑" panose="020B0503020204020204" pitchFamily="34" charset="-122"/>
                <a:ea typeface="微软雅黑" panose="020B0503020204020204" pitchFamily="34" charset="-122"/>
              </a:rPr>
              <a:t>SQL</a:t>
            </a:r>
            <a:r>
              <a:rPr lang="zh-CN" altLang="en-US" b="1" dirty="0" smtClean="0">
                <a:solidFill>
                  <a:srgbClr val="069396"/>
                </a:solidFill>
                <a:latin typeface="微软雅黑" panose="020B0503020204020204" pitchFamily="34" charset="-122"/>
                <a:ea typeface="微软雅黑" panose="020B0503020204020204" pitchFamily="34" charset="-122"/>
              </a:rPr>
              <a:t>数据库服务器。方案采用在备份服务器搭建与应用服务器完全一样的虚拟环境，形成</a:t>
            </a:r>
            <a:r>
              <a:rPr lang="en-US" altLang="zh-CN" b="1" dirty="0" smtClean="0">
                <a:solidFill>
                  <a:srgbClr val="069396"/>
                </a:solidFill>
                <a:latin typeface="微软雅黑" panose="020B0503020204020204" pitchFamily="34" charset="-122"/>
                <a:ea typeface="微软雅黑" panose="020B0503020204020204" pitchFamily="34" charset="-122"/>
              </a:rPr>
              <a:t>1</a:t>
            </a:r>
            <a:r>
              <a:rPr lang="zh-CN" altLang="en-US" b="1" dirty="0" smtClean="0">
                <a:solidFill>
                  <a:srgbClr val="069396"/>
                </a:solidFill>
                <a:latin typeface="微软雅黑" panose="020B0503020204020204" pitchFamily="34" charset="-122"/>
                <a:ea typeface="微软雅黑" panose="020B0503020204020204" pitchFamily="34" charset="-122"/>
              </a:rPr>
              <a:t>对</a:t>
            </a:r>
            <a:r>
              <a:rPr lang="en-US" altLang="zh-CN" b="1" dirty="0" smtClean="0">
                <a:solidFill>
                  <a:srgbClr val="069396"/>
                </a:solidFill>
                <a:latin typeface="微软雅黑" panose="020B0503020204020204" pitchFamily="34" charset="-122"/>
                <a:ea typeface="微软雅黑" panose="020B0503020204020204" pitchFamily="34" charset="-122"/>
              </a:rPr>
              <a:t>1</a:t>
            </a:r>
            <a:r>
              <a:rPr lang="zh-CN" altLang="en-US" b="1" dirty="0" smtClean="0">
                <a:solidFill>
                  <a:srgbClr val="069396"/>
                </a:solidFill>
                <a:latin typeface="微软雅黑" panose="020B0503020204020204" pitchFamily="34" charset="-122"/>
                <a:ea typeface="微软雅黑" panose="020B0503020204020204" pitchFamily="34" charset="-122"/>
              </a:rPr>
              <a:t>容灾备份架构，保证用户数据安全和应用高可用性</a:t>
            </a:r>
            <a:endParaRPr lang="zh-CN" altLang="en-US" b="1" dirty="0">
              <a:solidFill>
                <a:srgbClr val="069396"/>
              </a:solidFill>
              <a:latin typeface="微软雅黑" panose="020B0503020204020204" pitchFamily="34" charset="-122"/>
              <a:ea typeface="微软雅黑" panose="020B0503020204020204" pitchFamily="34" charset="-122"/>
            </a:endParaRPr>
          </a:p>
        </p:txBody>
      </p:sp>
      <p:sp>
        <p:nvSpPr>
          <p:cNvPr id="4" name="Title 1"/>
          <p:cNvSpPr txBox="1">
            <a:spLocks/>
          </p:cNvSpPr>
          <p:nvPr/>
        </p:nvSpPr>
        <p:spPr>
          <a:xfrm>
            <a:off x="244433" y="250093"/>
            <a:ext cx="6086174" cy="6133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瑞信</a:t>
            </a:r>
            <a:r>
              <a:rPr lang="en-US" altLang="zh-CN" sz="3200" b="1" dirty="0" smtClean="0">
                <a:solidFill>
                  <a:schemeClr val="bg2">
                    <a:lumMod val="50000"/>
                  </a:schemeClr>
                </a:solidFill>
                <a:latin typeface="微软雅黑" panose="020B0503020204020204" pitchFamily="34" charset="-122"/>
                <a:ea typeface="微软雅黑" panose="020B0503020204020204" pitchFamily="34" charset="-122"/>
              </a:rPr>
              <a:t>CDP</a:t>
            </a:r>
            <a:r>
              <a:rPr lang="zh-CN" altLang="en-US" sz="3200" b="1" dirty="0">
                <a:solidFill>
                  <a:schemeClr val="bg2">
                    <a:lumMod val="50000"/>
                  </a:schemeClr>
                </a:solidFill>
                <a:latin typeface="微软雅黑" panose="020B0503020204020204" pitchFamily="34" charset="-122"/>
                <a:ea typeface="微软雅黑" panose="020B0503020204020204" pitchFamily="34" charset="-122"/>
              </a:rPr>
              <a:t>虚拟化</a:t>
            </a:r>
            <a:r>
              <a:rPr lang="zh-CN" altLang="en-US" sz="3200" b="1" dirty="0" smtClean="0">
                <a:solidFill>
                  <a:schemeClr val="bg2">
                    <a:lumMod val="50000"/>
                  </a:schemeClr>
                </a:solidFill>
                <a:latin typeface="微软雅黑" panose="020B0503020204020204" pitchFamily="34" charset="-122"/>
                <a:ea typeface="微软雅黑" panose="020B0503020204020204" pitchFamily="34" charset="-122"/>
              </a:rPr>
              <a:t>容灾方案</a:t>
            </a:r>
            <a:endParaRPr lang="en-US" sz="3200"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942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703320" y="1996440"/>
            <a:ext cx="4861560" cy="2185214"/>
          </a:xfrm>
          <a:prstGeom prst="rect">
            <a:avLst/>
          </a:prstGeom>
          <a:noFill/>
        </p:spPr>
        <p:txBody>
          <a:bodyPr wrap="square" rtlCol="0">
            <a:spAutoFit/>
          </a:bodyPr>
          <a:lstStyle/>
          <a:p>
            <a:pPr algn="ctr"/>
            <a:r>
              <a:rPr lang="zh-CN" altLang="en-US" sz="8000" b="1" dirty="0" smtClean="0">
                <a:latin typeface="微软雅黑" panose="020B0503020204020204" pitchFamily="34" charset="-122"/>
                <a:ea typeface="微软雅黑" panose="020B0503020204020204" pitchFamily="34" charset="-122"/>
              </a:rPr>
              <a:t>谢谢</a:t>
            </a:r>
            <a:endParaRPr lang="en-US" altLang="zh-CN" sz="8000" b="1" dirty="0" smtClean="0">
              <a:latin typeface="微软雅黑" panose="020B0503020204020204" pitchFamily="34" charset="-122"/>
              <a:ea typeface="微软雅黑" panose="020B0503020204020204" pitchFamily="34" charset="-122"/>
            </a:endParaRPr>
          </a:p>
          <a:p>
            <a:pPr algn="ctr"/>
            <a:endParaRPr lang="en-US" altLang="zh-CN" sz="2800" b="1" dirty="0" smtClean="0">
              <a:latin typeface="微软雅黑" panose="020B0503020204020204" pitchFamily="34" charset="-122"/>
              <a:ea typeface="微软雅黑" panose="020B0503020204020204" pitchFamily="34" charset="-122"/>
            </a:endParaRPr>
          </a:p>
          <a:p>
            <a:pPr algn="ctr"/>
            <a:r>
              <a:rPr lang="zh-CN" altLang="en-US" sz="2800" b="1" dirty="0" smtClean="0">
                <a:latin typeface="微软雅黑" panose="020B0503020204020204" pitchFamily="34" charset="-122"/>
                <a:ea typeface="微软雅黑" panose="020B0503020204020204" pitchFamily="34" charset="-122"/>
              </a:rPr>
              <a:t>期待与您的沟通与合作</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234829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43999" y="2871989"/>
            <a:ext cx="7763665" cy="830997"/>
          </a:xfrm>
          <a:prstGeom prst="rect">
            <a:avLst/>
          </a:prstGeom>
          <a:noFill/>
        </p:spPr>
        <p:txBody>
          <a:bodyPr wrap="none" rtlCol="0">
            <a:spAutoFit/>
          </a:bodyPr>
          <a:lstStyle/>
          <a:p>
            <a:pPr algn="ctr"/>
            <a:r>
              <a:rPr lang="zh-CN" altLang="en-US" sz="4800" b="1" dirty="0" smtClean="0">
                <a:latin typeface="微软雅黑" panose="020B0503020204020204" pitchFamily="34" charset="-122"/>
                <a:ea typeface="微软雅黑" panose="020B0503020204020204" pitchFamily="34" charset="-122"/>
              </a:rPr>
              <a:t>大数据时代</a:t>
            </a:r>
            <a:r>
              <a:rPr lang="en-US" altLang="zh-CN" sz="4800" b="1" dirty="0" smtClean="0">
                <a:latin typeface="微软雅黑" panose="020B0503020204020204" pitchFamily="34" charset="-122"/>
                <a:ea typeface="微软雅黑" panose="020B0503020204020204" pitchFamily="34" charset="-122"/>
              </a:rPr>
              <a:t>---</a:t>
            </a:r>
            <a:r>
              <a:rPr lang="zh-CN" altLang="en-US" sz="4800" b="1" dirty="0" smtClean="0">
                <a:latin typeface="微软雅黑" panose="020B0503020204020204" pitchFamily="34" charset="-122"/>
                <a:ea typeface="微软雅黑" panose="020B0503020204020204" pitchFamily="34" charset="-122"/>
              </a:rPr>
              <a:t>瑞信定义灾备</a:t>
            </a:r>
            <a:endParaRPr lang="zh-CN" altLang="en-US" sz="4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5269048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42826" y="137542"/>
            <a:ext cx="10515600" cy="796906"/>
          </a:xfrm>
        </p:spPr>
        <p:txBody>
          <a:bodyPr>
            <a:normAutofit/>
          </a:bodyPr>
          <a:lstStyle/>
          <a:p>
            <a:r>
              <a:rPr lang="en-US" sz="3200" b="1" dirty="0" smtClean="0">
                <a:latin typeface="微软雅黑" panose="020B0503020204020204" pitchFamily="34" charset="-122"/>
                <a:ea typeface="微软雅黑" panose="020B0503020204020204" pitchFamily="34" charset="-122"/>
              </a:rPr>
              <a:t>Big Data </a:t>
            </a:r>
            <a:r>
              <a:rPr lang="zh-CN" altLang="en-US" sz="3200" b="1" dirty="0" smtClean="0">
                <a:latin typeface="微软雅黑" panose="020B0503020204020204" pitchFamily="34" charset="-122"/>
                <a:ea typeface="微软雅黑" panose="020B0503020204020204" pitchFamily="34" charset="-122"/>
              </a:rPr>
              <a:t>大数据时代</a:t>
            </a:r>
            <a:endParaRPr lang="en-US" sz="3200" b="1" dirty="0">
              <a:latin typeface="微软雅黑" panose="020B0503020204020204" pitchFamily="34" charset="-122"/>
              <a:ea typeface="微软雅黑" panose="020B0503020204020204" pitchFamily="34" charset="-122"/>
            </a:endParaRPr>
          </a:p>
        </p:txBody>
      </p:sp>
      <p:sp>
        <p:nvSpPr>
          <p:cNvPr id="56" name="Round Same Side Corner Rectangle 55"/>
          <p:cNvSpPr/>
          <p:nvPr/>
        </p:nvSpPr>
        <p:spPr>
          <a:xfrm>
            <a:off x="4520893" y="1146067"/>
            <a:ext cx="3109769" cy="3108960"/>
          </a:xfrm>
          <a:prstGeom prst="rect">
            <a:avLst/>
          </a:prstGeom>
          <a:solidFill>
            <a:schemeClr val="accent1"/>
          </a:solidFill>
          <a:ln w="10795" cap="flat" cmpd="sng" algn="ctr">
            <a:noFill/>
            <a:prstDash val="dash"/>
          </a:ln>
          <a:effectLst/>
        </p:spPr>
        <p:txBody>
          <a:bodyPr lIns="91424" tIns="91424" rIns="91424" bIns="91424" rtlCol="0" anchor="b"/>
          <a:lstStyle/>
          <a:p>
            <a:pPr algn="ctr" defTabSz="914232"/>
            <a:r>
              <a:rPr lang="zh-CN" altLang="en-US" sz="2000" kern="0" dirty="0" smtClean="0">
                <a:ln>
                  <a:solidFill>
                    <a:schemeClr val="bg1">
                      <a:alpha val="0"/>
                    </a:schemeClr>
                  </a:solidFill>
                </a:ln>
                <a:latin typeface="微软雅黑" panose="020B0503020204020204" pitchFamily="34" charset="-122"/>
                <a:ea typeface="微软雅黑" panose="020B0503020204020204" pitchFamily="34" charset="-122"/>
                <a:cs typeface="Arial"/>
              </a:rPr>
              <a:t>海量数据</a:t>
            </a:r>
            <a:r>
              <a:rPr lang="zh-CN" altLang="en-US" sz="2000" kern="0" dirty="0">
                <a:ln>
                  <a:solidFill>
                    <a:schemeClr val="bg1">
                      <a:alpha val="0"/>
                    </a:schemeClr>
                  </a:solidFill>
                </a:ln>
                <a:latin typeface="微软雅黑" panose="020B0503020204020204" pitchFamily="34" charset="-122"/>
                <a:ea typeface="微软雅黑" panose="020B0503020204020204" pitchFamily="34" charset="-122"/>
                <a:cs typeface="Arial"/>
              </a:rPr>
              <a:t>交互</a:t>
            </a:r>
            <a:endParaRPr lang="en-US" sz="2000" kern="0" dirty="0">
              <a:ln>
                <a:solidFill>
                  <a:schemeClr val="bg1">
                    <a:alpha val="0"/>
                  </a:schemeClr>
                </a:solidFill>
              </a:ln>
              <a:latin typeface="微软雅黑" panose="020B0503020204020204" pitchFamily="34" charset="-122"/>
              <a:ea typeface="微软雅黑" panose="020B0503020204020204" pitchFamily="34" charset="-122"/>
              <a:cs typeface="Arial"/>
            </a:endParaRPr>
          </a:p>
        </p:txBody>
      </p:sp>
      <p:sp>
        <p:nvSpPr>
          <p:cNvPr id="134" name="Isosceles Triangle 133"/>
          <p:cNvSpPr/>
          <p:nvPr/>
        </p:nvSpPr>
        <p:spPr bwMode="auto">
          <a:xfrm rot="10800000">
            <a:off x="1329278" y="4336053"/>
            <a:ext cx="9529148" cy="572027"/>
          </a:xfrm>
          <a:prstGeom prst="triangle">
            <a:avLst/>
          </a:prstGeom>
          <a:solidFill>
            <a:srgbClr val="E7B921"/>
          </a:solidFill>
          <a:ln>
            <a:noFill/>
          </a:ln>
          <a:effectLst/>
        </p:spPr>
        <p:style>
          <a:lnRef idx="1">
            <a:schemeClr val="accent2"/>
          </a:lnRef>
          <a:fillRef idx="3">
            <a:schemeClr val="accent2"/>
          </a:fillRef>
          <a:effectRef idx="2">
            <a:schemeClr val="accent2"/>
          </a:effectRef>
          <a:fontRef idx="minor">
            <a:schemeClr val="lt1"/>
          </a:fontRef>
        </p:style>
        <p:txBody>
          <a:bodyPr vert="horz" wrap="square" lIns="91420" tIns="45711" rIns="91420" bIns="45711" numCol="1" rtlCol="0" anchor="ctr" anchorCtr="0" compatLnSpc="1">
            <a:prstTxWarp prst="textNoShape">
              <a:avLst/>
            </a:prstTxWarp>
            <a:noAutofit/>
          </a:bodyPr>
          <a:lstStyle/>
          <a:p>
            <a:pPr algn="ctr" defTabSz="91393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2" name="Group 1"/>
          <p:cNvGrpSpPr/>
          <p:nvPr/>
        </p:nvGrpSpPr>
        <p:grpSpPr>
          <a:xfrm>
            <a:off x="1329278" y="4978251"/>
            <a:ext cx="9529148" cy="1645920"/>
            <a:chOff x="1328932" y="4978251"/>
            <a:chExt cx="9526666" cy="1645920"/>
          </a:xfrm>
        </p:grpSpPr>
        <p:sp>
          <p:nvSpPr>
            <p:cNvPr id="135" name="Round Same Side Corner Rectangle 73"/>
            <p:cNvSpPr/>
            <p:nvPr/>
          </p:nvSpPr>
          <p:spPr>
            <a:xfrm>
              <a:off x="1328932" y="4978251"/>
              <a:ext cx="9526666" cy="1645920"/>
            </a:xfrm>
            <a:prstGeom prst="rect">
              <a:avLst/>
            </a:prstGeom>
            <a:solidFill>
              <a:srgbClr val="E7B921"/>
            </a:solidFill>
            <a:ln w="10795" cap="flat" cmpd="sng" algn="ctr">
              <a:noFill/>
              <a:prstDash val="dash"/>
            </a:ln>
            <a:effectLst/>
          </p:spPr>
          <p:txBody>
            <a:bodyPr lIns="121915" tIns="121915" rIns="121915" bIns="121915" rtlCol="0" anchor="ctr" anchorCtr="0"/>
            <a:lstStyle/>
            <a:p>
              <a:pPr defTabSz="914232">
                <a:defRPr/>
              </a:pPr>
              <a:r>
                <a:rPr lang="zh-CN" altLang="en-US" sz="3600" b="1" kern="0" dirty="0" smtClean="0">
                  <a:ln>
                    <a:solidFill>
                      <a:schemeClr val="bg1">
                        <a:alpha val="0"/>
                      </a:schemeClr>
                    </a:solidFill>
                  </a:ln>
                  <a:cs typeface="Arial"/>
                </a:rPr>
                <a:t>新视角审视未来的灾备</a:t>
              </a:r>
              <a:endParaRPr lang="en-US" sz="3600" b="1" kern="0" dirty="0" smtClean="0">
                <a:ln>
                  <a:solidFill>
                    <a:schemeClr val="bg1">
                      <a:alpha val="0"/>
                    </a:schemeClr>
                  </a:solidFill>
                </a:ln>
                <a:cs typeface="Arial"/>
              </a:endParaRPr>
            </a:p>
            <a:p>
              <a:pPr defTabSz="914232">
                <a:defRPr/>
              </a:pPr>
              <a:r>
                <a:rPr lang="en-US" sz="3600" b="1" kern="0" dirty="0" smtClean="0">
                  <a:ln>
                    <a:solidFill>
                      <a:schemeClr val="bg1">
                        <a:alpha val="0"/>
                      </a:schemeClr>
                    </a:solidFill>
                  </a:ln>
                  <a:cs typeface="Arial"/>
                </a:rPr>
                <a:t>New </a:t>
              </a:r>
              <a:r>
                <a:rPr lang="en-US" sz="3600" b="1" kern="0" dirty="0">
                  <a:ln>
                    <a:solidFill>
                      <a:schemeClr val="bg1">
                        <a:alpha val="0"/>
                      </a:schemeClr>
                    </a:solidFill>
                  </a:ln>
                  <a:cs typeface="Arial"/>
                </a:rPr>
                <a:t>Questions &amp; New Insights</a:t>
              </a:r>
            </a:p>
          </p:txBody>
        </p:sp>
        <p:pic>
          <p:nvPicPr>
            <p:cNvPr id="137" name="Picture 136" descr="QI.png"/>
            <p:cNvPicPr>
              <a:picLocks noChangeAspect="1"/>
            </p:cNvPicPr>
            <p:nvPr/>
          </p:nvPicPr>
          <p:blipFill>
            <a:blip r:embed="rId3" cstate="print">
              <a:biLevel thresh="25000"/>
              <a:extLst>
                <a:ext uri="{BEBA8EAE-BF5A-486C-A8C5-ECC9F3942E4B}">
                  <a14:imgProps xmlns:a14="http://schemas.microsoft.com/office/drawing/2010/main">
                    <a14:imgLayer r:embed="rId4">
                      <a14:imgEffect>
                        <a14:colorTemperature colorTemp="5300"/>
                      </a14:imgEffect>
                      <a14:imgEffect>
                        <a14:saturation sat="200000"/>
                      </a14:imgEffect>
                    </a14:imgLayer>
                  </a14:imgProps>
                </a:ext>
              </a:extLst>
            </a:blip>
            <a:stretch>
              <a:fillRect/>
            </a:stretch>
          </p:blipFill>
          <p:spPr>
            <a:xfrm>
              <a:off x="8072164" y="5069469"/>
              <a:ext cx="1799960" cy="1408035"/>
            </a:xfrm>
            <a:prstGeom prst="rect">
              <a:avLst/>
            </a:prstGeom>
            <a:effectLst/>
          </p:spPr>
        </p:pic>
      </p:grpSp>
      <p:grpSp>
        <p:nvGrpSpPr>
          <p:cNvPr id="10" name="Group 9"/>
          <p:cNvGrpSpPr/>
          <p:nvPr/>
        </p:nvGrpSpPr>
        <p:grpSpPr>
          <a:xfrm>
            <a:off x="7748666" y="1146067"/>
            <a:ext cx="3109769" cy="1508760"/>
            <a:chOff x="7999409" y="1146067"/>
            <a:chExt cx="3108959" cy="1508760"/>
          </a:xfrm>
        </p:grpSpPr>
        <p:sp>
          <p:nvSpPr>
            <p:cNvPr id="48" name="Round Same Side Corner Rectangle 73"/>
            <p:cNvSpPr/>
            <p:nvPr/>
          </p:nvSpPr>
          <p:spPr>
            <a:xfrm>
              <a:off x="7999409" y="1146067"/>
              <a:ext cx="3108959" cy="1508760"/>
            </a:xfrm>
            <a:prstGeom prst="rect">
              <a:avLst/>
            </a:prstGeom>
            <a:solidFill>
              <a:schemeClr val="accent1"/>
            </a:solidFill>
            <a:ln w="10795" cap="flat" cmpd="sng" algn="ctr">
              <a:noFill/>
              <a:prstDash val="dash"/>
            </a:ln>
            <a:effectLst/>
          </p:spPr>
          <p:txBody>
            <a:bodyPr lIns="121920" tIns="121920" rIns="121920" bIns="121920" rtlCol="0" anchor="b"/>
            <a:lstStyle/>
            <a:p>
              <a:pPr algn="ctr" defTabSz="914232">
                <a:lnSpc>
                  <a:spcPct val="80000"/>
                </a:lnSpc>
              </a:pPr>
              <a:r>
                <a:rPr lang="zh-CN" altLang="en-US" sz="1400" kern="0" dirty="0" smtClean="0">
                  <a:ln>
                    <a:solidFill>
                      <a:schemeClr val="bg1">
                        <a:alpha val="0"/>
                      </a:schemeClr>
                    </a:solidFill>
                  </a:ln>
                  <a:latin typeface="微软雅黑" panose="020B0503020204020204" pitchFamily="34" charset="-122"/>
                  <a:ea typeface="微软雅黑" panose="020B0503020204020204" pitchFamily="34" charset="-122"/>
                  <a:cs typeface="Arial"/>
                </a:rPr>
                <a:t>持续更新的</a:t>
              </a:r>
              <a:r>
                <a:rPr lang="en-US" altLang="zh-CN" sz="1400" kern="0" dirty="0" smtClean="0">
                  <a:ln>
                    <a:solidFill>
                      <a:schemeClr val="bg1">
                        <a:alpha val="0"/>
                      </a:schemeClr>
                    </a:solidFill>
                  </a:ln>
                  <a:latin typeface="微软雅黑" panose="020B0503020204020204" pitchFamily="34" charset="-122"/>
                  <a:ea typeface="微软雅黑" panose="020B0503020204020204" pitchFamily="34" charset="-122"/>
                  <a:cs typeface="Arial"/>
                </a:rPr>
                <a:t>IT</a:t>
              </a:r>
              <a:r>
                <a:rPr lang="zh-CN" altLang="en-US" sz="1400" kern="0" dirty="0" smtClean="0">
                  <a:ln>
                    <a:solidFill>
                      <a:schemeClr val="bg1">
                        <a:alpha val="0"/>
                      </a:schemeClr>
                    </a:solidFill>
                  </a:ln>
                  <a:latin typeface="微软雅黑" panose="020B0503020204020204" pitchFamily="34" charset="-122"/>
                  <a:ea typeface="微软雅黑" panose="020B0503020204020204" pitchFamily="34" charset="-122"/>
                  <a:cs typeface="Arial"/>
                </a:rPr>
                <a:t>技术</a:t>
              </a:r>
              <a:endParaRPr lang="en-US" sz="1400" kern="0" dirty="0">
                <a:ln>
                  <a:solidFill>
                    <a:schemeClr val="bg1">
                      <a:alpha val="0"/>
                    </a:schemeClr>
                  </a:solidFill>
                </a:ln>
                <a:latin typeface="微软雅黑" panose="020B0503020204020204" pitchFamily="34" charset="-122"/>
                <a:ea typeface="微软雅黑" panose="020B0503020204020204" pitchFamily="34" charset="-122"/>
                <a:cs typeface="Arial"/>
              </a:endParaRPr>
            </a:p>
          </p:txBody>
        </p:sp>
        <p:sp>
          <p:nvSpPr>
            <p:cNvPr id="33" name="Freeform 84"/>
            <p:cNvSpPr>
              <a:spLocks noEditPoints="1"/>
            </p:cNvSpPr>
            <p:nvPr/>
          </p:nvSpPr>
          <p:spPr bwMode="black">
            <a:xfrm>
              <a:off x="9224918" y="1324631"/>
              <a:ext cx="657948" cy="786522"/>
            </a:xfrm>
            <a:custGeom>
              <a:avLst/>
              <a:gdLst>
                <a:gd name="T0" fmla="*/ 604 w 1838"/>
                <a:gd name="T1" fmla="*/ 253 h 2192"/>
                <a:gd name="T2" fmla="*/ 1159 w 1838"/>
                <a:gd name="T3" fmla="*/ 963 h 2192"/>
                <a:gd name="T4" fmla="*/ 1105 w 1838"/>
                <a:gd name="T5" fmla="*/ 573 h 2192"/>
                <a:gd name="T6" fmla="*/ 214 w 1838"/>
                <a:gd name="T7" fmla="*/ 0 h 2192"/>
                <a:gd name="T8" fmla="*/ 1159 w 1838"/>
                <a:gd name="T9" fmla="*/ 694 h 2192"/>
                <a:gd name="T10" fmla="*/ 1088 w 1838"/>
                <a:gd name="T11" fmla="*/ 764 h 2192"/>
                <a:gd name="T12" fmla="*/ 284 w 1838"/>
                <a:gd name="T13" fmla="*/ 198 h 2192"/>
                <a:gd name="T14" fmla="*/ 214 w 1838"/>
                <a:gd name="T15" fmla="*/ 128 h 2192"/>
                <a:gd name="T16" fmla="*/ 1443 w 1838"/>
                <a:gd name="T17" fmla="*/ 262 h 2192"/>
                <a:gd name="T18" fmla="*/ 1309 w 1838"/>
                <a:gd name="T19" fmla="*/ 1063 h 2192"/>
                <a:gd name="T20" fmla="*/ 903 w 1838"/>
                <a:gd name="T21" fmla="*/ 764 h 2192"/>
                <a:gd name="T22" fmla="*/ 639 w 1838"/>
                <a:gd name="T23" fmla="*/ 952 h 2192"/>
                <a:gd name="T24" fmla="*/ 704 w 1838"/>
                <a:gd name="T25" fmla="*/ 1683 h 2192"/>
                <a:gd name="T26" fmla="*/ 767 w 1838"/>
                <a:gd name="T27" fmla="*/ 1191 h 2192"/>
                <a:gd name="T28" fmla="*/ 1683 w 1838"/>
                <a:gd name="T29" fmla="*/ 390 h 2192"/>
                <a:gd name="T30" fmla="*/ 1443 w 1838"/>
                <a:gd name="T31" fmla="*/ 134 h 2192"/>
                <a:gd name="T32" fmla="*/ 960 w 1838"/>
                <a:gd name="T33" fmla="*/ 198 h 2192"/>
                <a:gd name="T34" fmla="*/ 704 w 1838"/>
                <a:gd name="T35" fmla="*/ 1555 h 2192"/>
                <a:gd name="T36" fmla="*/ 775 w 1838"/>
                <a:gd name="T37" fmla="*/ 1484 h 2192"/>
                <a:gd name="T38" fmla="*/ 704 w 1838"/>
                <a:gd name="T39" fmla="*/ 694 h 2192"/>
                <a:gd name="T40" fmla="*/ 1631 w 1838"/>
                <a:gd name="T41" fmla="*/ 128 h 2192"/>
                <a:gd name="T42" fmla="*/ 1560 w 1838"/>
                <a:gd name="T43" fmla="*/ 198 h 2192"/>
                <a:gd name="T44" fmla="*/ 1230 w 1838"/>
                <a:gd name="T45" fmla="*/ 198 h 2192"/>
                <a:gd name="T46" fmla="*/ 1159 w 1838"/>
                <a:gd name="T47" fmla="*/ 128 h 2192"/>
                <a:gd name="T48" fmla="*/ 1823 w 1838"/>
                <a:gd name="T49" fmla="*/ 1484 h 2192"/>
                <a:gd name="T50" fmla="*/ 1553 w 1838"/>
                <a:gd name="T51" fmla="*/ 1670 h 2192"/>
                <a:gd name="T52" fmla="*/ 1362 w 1838"/>
                <a:gd name="T53" fmla="*/ 1922 h 2192"/>
                <a:gd name="T54" fmla="*/ 1177 w 1838"/>
                <a:gd name="T55" fmla="*/ 2192 h 2192"/>
                <a:gd name="T56" fmla="*/ 1639 w 1838"/>
                <a:gd name="T57" fmla="*/ 2192 h 2192"/>
                <a:gd name="T58" fmla="*/ 1177 w 1838"/>
                <a:gd name="T59" fmla="*/ 2064 h 2192"/>
                <a:gd name="T60" fmla="*/ 1247 w 1838"/>
                <a:gd name="T61" fmla="*/ 1993 h 2192"/>
                <a:gd name="T62" fmla="*/ 1695 w 1838"/>
                <a:gd name="T63" fmla="*/ 1484 h 2192"/>
                <a:gd name="T64" fmla="*/ 1624 w 1838"/>
                <a:gd name="T65" fmla="*/ 1414 h 2192"/>
                <a:gd name="T66" fmla="*/ 1639 w 1838"/>
                <a:gd name="T67" fmla="*/ 1922 h 2192"/>
                <a:gd name="T68" fmla="*/ 1133 w 1838"/>
                <a:gd name="T69" fmla="*/ 1678 h 2192"/>
                <a:gd name="T70" fmla="*/ 1177 w 1838"/>
                <a:gd name="T71" fmla="*/ 1286 h 2192"/>
                <a:gd name="T72" fmla="*/ 807 w 1838"/>
                <a:gd name="T73" fmla="*/ 1823 h 2192"/>
                <a:gd name="T74" fmla="*/ 384 w 1838"/>
                <a:gd name="T75" fmla="*/ 1922 h 2192"/>
                <a:gd name="T76" fmla="*/ 412 w 1838"/>
                <a:gd name="T77" fmla="*/ 764 h 2192"/>
                <a:gd name="T78" fmla="*/ 157 w 1838"/>
                <a:gd name="T79" fmla="*/ 955 h 2192"/>
                <a:gd name="T80" fmla="*/ 199 w 1838"/>
                <a:gd name="T81" fmla="*/ 2192 h 2192"/>
                <a:gd name="T82" fmla="*/ 704 w 1838"/>
                <a:gd name="T83" fmla="*/ 2192 h 2192"/>
                <a:gd name="T84" fmla="*/ 1133 w 1838"/>
                <a:gd name="T85" fmla="*/ 1678 h 2192"/>
                <a:gd name="T86" fmla="*/ 1177 w 1838"/>
                <a:gd name="T87" fmla="*/ 1555 h 2192"/>
                <a:gd name="T88" fmla="*/ 199 w 1838"/>
                <a:gd name="T89" fmla="*/ 2064 h 2192"/>
                <a:gd name="T90" fmla="*/ 270 w 1838"/>
                <a:gd name="T91" fmla="*/ 1993 h 2192"/>
                <a:gd name="T92" fmla="*/ 143 w 1838"/>
                <a:gd name="T93" fmla="*/ 764 h 2192"/>
                <a:gd name="T94" fmla="*/ 214 w 1838"/>
                <a:gd name="T95" fmla="*/ 835 h 2192"/>
                <a:gd name="T96" fmla="*/ 704 w 1838"/>
                <a:gd name="T97" fmla="*/ 1922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8" h="2192">
                  <a:moveTo>
                    <a:pt x="214" y="397"/>
                  </a:moveTo>
                  <a:cubicBezTo>
                    <a:pt x="304" y="397"/>
                    <a:pt x="381" y="336"/>
                    <a:pt x="405" y="253"/>
                  </a:cubicBezTo>
                  <a:cubicBezTo>
                    <a:pt x="604" y="253"/>
                    <a:pt x="604" y="253"/>
                    <a:pt x="604" y="253"/>
                  </a:cubicBezTo>
                  <a:cubicBezTo>
                    <a:pt x="998" y="647"/>
                    <a:pt x="998" y="647"/>
                    <a:pt x="998" y="647"/>
                  </a:cubicBezTo>
                  <a:cubicBezTo>
                    <a:pt x="974" y="680"/>
                    <a:pt x="960" y="720"/>
                    <a:pt x="960" y="764"/>
                  </a:cubicBezTo>
                  <a:cubicBezTo>
                    <a:pt x="960" y="874"/>
                    <a:pt x="1049" y="963"/>
                    <a:pt x="1159" y="963"/>
                  </a:cubicBezTo>
                  <a:cubicBezTo>
                    <a:pt x="1268" y="963"/>
                    <a:pt x="1358" y="874"/>
                    <a:pt x="1358" y="764"/>
                  </a:cubicBezTo>
                  <a:cubicBezTo>
                    <a:pt x="1358" y="655"/>
                    <a:pt x="1268" y="566"/>
                    <a:pt x="1159" y="566"/>
                  </a:cubicBezTo>
                  <a:cubicBezTo>
                    <a:pt x="1140" y="566"/>
                    <a:pt x="1122" y="568"/>
                    <a:pt x="1105" y="573"/>
                  </a:cubicBezTo>
                  <a:cubicBezTo>
                    <a:pt x="657" y="125"/>
                    <a:pt x="657" y="125"/>
                    <a:pt x="657" y="125"/>
                  </a:cubicBezTo>
                  <a:cubicBezTo>
                    <a:pt x="398" y="125"/>
                    <a:pt x="398" y="125"/>
                    <a:pt x="398" y="125"/>
                  </a:cubicBezTo>
                  <a:cubicBezTo>
                    <a:pt x="369" y="51"/>
                    <a:pt x="297" y="0"/>
                    <a:pt x="214" y="0"/>
                  </a:cubicBezTo>
                  <a:cubicBezTo>
                    <a:pt x="104" y="0"/>
                    <a:pt x="15" y="89"/>
                    <a:pt x="15" y="198"/>
                  </a:cubicBezTo>
                  <a:cubicBezTo>
                    <a:pt x="15" y="308"/>
                    <a:pt x="104" y="397"/>
                    <a:pt x="214" y="397"/>
                  </a:cubicBezTo>
                  <a:close/>
                  <a:moveTo>
                    <a:pt x="1159" y="694"/>
                  </a:moveTo>
                  <a:cubicBezTo>
                    <a:pt x="1198" y="694"/>
                    <a:pt x="1230" y="725"/>
                    <a:pt x="1230" y="764"/>
                  </a:cubicBezTo>
                  <a:cubicBezTo>
                    <a:pt x="1230" y="803"/>
                    <a:pt x="1198" y="835"/>
                    <a:pt x="1159" y="835"/>
                  </a:cubicBezTo>
                  <a:cubicBezTo>
                    <a:pt x="1120" y="835"/>
                    <a:pt x="1088" y="803"/>
                    <a:pt x="1088" y="764"/>
                  </a:cubicBezTo>
                  <a:cubicBezTo>
                    <a:pt x="1088" y="725"/>
                    <a:pt x="1120" y="694"/>
                    <a:pt x="1159" y="694"/>
                  </a:cubicBezTo>
                  <a:close/>
                  <a:moveTo>
                    <a:pt x="214" y="128"/>
                  </a:moveTo>
                  <a:cubicBezTo>
                    <a:pt x="253" y="128"/>
                    <a:pt x="284" y="159"/>
                    <a:pt x="284" y="198"/>
                  </a:cubicBezTo>
                  <a:cubicBezTo>
                    <a:pt x="284" y="237"/>
                    <a:pt x="253" y="269"/>
                    <a:pt x="214" y="269"/>
                  </a:cubicBezTo>
                  <a:cubicBezTo>
                    <a:pt x="175" y="269"/>
                    <a:pt x="143" y="237"/>
                    <a:pt x="143" y="198"/>
                  </a:cubicBezTo>
                  <a:cubicBezTo>
                    <a:pt x="143" y="159"/>
                    <a:pt x="175" y="128"/>
                    <a:pt x="214" y="128"/>
                  </a:cubicBezTo>
                  <a:close/>
                  <a:moveTo>
                    <a:pt x="1159" y="397"/>
                  </a:moveTo>
                  <a:cubicBezTo>
                    <a:pt x="1246" y="397"/>
                    <a:pt x="1320" y="341"/>
                    <a:pt x="1347" y="262"/>
                  </a:cubicBezTo>
                  <a:cubicBezTo>
                    <a:pt x="1443" y="262"/>
                    <a:pt x="1443" y="262"/>
                    <a:pt x="1443" y="262"/>
                  </a:cubicBezTo>
                  <a:cubicBezTo>
                    <a:pt x="1461" y="317"/>
                    <a:pt x="1503" y="360"/>
                    <a:pt x="1555" y="382"/>
                  </a:cubicBezTo>
                  <a:cubicBezTo>
                    <a:pt x="1555" y="817"/>
                    <a:pt x="1555" y="817"/>
                    <a:pt x="1555" y="817"/>
                  </a:cubicBezTo>
                  <a:cubicBezTo>
                    <a:pt x="1309" y="1063"/>
                    <a:pt x="1309" y="1063"/>
                    <a:pt x="1309" y="1063"/>
                  </a:cubicBezTo>
                  <a:cubicBezTo>
                    <a:pt x="767" y="1063"/>
                    <a:pt x="767" y="1063"/>
                    <a:pt x="767" y="1063"/>
                  </a:cubicBezTo>
                  <a:cubicBezTo>
                    <a:pt x="767" y="953"/>
                    <a:pt x="767" y="953"/>
                    <a:pt x="767" y="953"/>
                  </a:cubicBezTo>
                  <a:cubicBezTo>
                    <a:pt x="846" y="927"/>
                    <a:pt x="903" y="852"/>
                    <a:pt x="903" y="764"/>
                  </a:cubicBezTo>
                  <a:cubicBezTo>
                    <a:pt x="903" y="655"/>
                    <a:pt x="814" y="566"/>
                    <a:pt x="704" y="566"/>
                  </a:cubicBezTo>
                  <a:cubicBezTo>
                    <a:pt x="595" y="566"/>
                    <a:pt x="506" y="655"/>
                    <a:pt x="506" y="764"/>
                  </a:cubicBezTo>
                  <a:cubicBezTo>
                    <a:pt x="506" y="851"/>
                    <a:pt x="561" y="925"/>
                    <a:pt x="639" y="952"/>
                  </a:cubicBezTo>
                  <a:cubicBezTo>
                    <a:pt x="639" y="1297"/>
                    <a:pt x="639" y="1297"/>
                    <a:pt x="639" y="1297"/>
                  </a:cubicBezTo>
                  <a:cubicBezTo>
                    <a:pt x="561" y="1324"/>
                    <a:pt x="506" y="1398"/>
                    <a:pt x="506" y="1484"/>
                  </a:cubicBezTo>
                  <a:cubicBezTo>
                    <a:pt x="506" y="1594"/>
                    <a:pt x="595" y="1683"/>
                    <a:pt x="704" y="1683"/>
                  </a:cubicBezTo>
                  <a:cubicBezTo>
                    <a:pt x="814" y="1683"/>
                    <a:pt x="903" y="1594"/>
                    <a:pt x="903" y="1484"/>
                  </a:cubicBezTo>
                  <a:cubicBezTo>
                    <a:pt x="903" y="1397"/>
                    <a:pt x="846" y="1322"/>
                    <a:pt x="767" y="1296"/>
                  </a:cubicBezTo>
                  <a:cubicBezTo>
                    <a:pt x="767" y="1191"/>
                    <a:pt x="767" y="1191"/>
                    <a:pt x="767" y="1191"/>
                  </a:cubicBezTo>
                  <a:cubicBezTo>
                    <a:pt x="1362" y="1191"/>
                    <a:pt x="1362" y="1191"/>
                    <a:pt x="1362" y="1191"/>
                  </a:cubicBezTo>
                  <a:cubicBezTo>
                    <a:pt x="1683" y="870"/>
                    <a:pt x="1683" y="870"/>
                    <a:pt x="1683" y="870"/>
                  </a:cubicBezTo>
                  <a:cubicBezTo>
                    <a:pt x="1683" y="390"/>
                    <a:pt x="1683" y="390"/>
                    <a:pt x="1683" y="390"/>
                  </a:cubicBezTo>
                  <a:cubicBezTo>
                    <a:pt x="1768" y="367"/>
                    <a:pt x="1830" y="290"/>
                    <a:pt x="1830" y="198"/>
                  </a:cubicBezTo>
                  <a:cubicBezTo>
                    <a:pt x="1830" y="89"/>
                    <a:pt x="1740" y="0"/>
                    <a:pt x="1631" y="0"/>
                  </a:cubicBezTo>
                  <a:cubicBezTo>
                    <a:pt x="1544" y="0"/>
                    <a:pt x="1469" y="56"/>
                    <a:pt x="1443" y="134"/>
                  </a:cubicBezTo>
                  <a:cubicBezTo>
                    <a:pt x="1347" y="134"/>
                    <a:pt x="1347" y="134"/>
                    <a:pt x="1347" y="134"/>
                  </a:cubicBezTo>
                  <a:cubicBezTo>
                    <a:pt x="1320" y="56"/>
                    <a:pt x="1246" y="0"/>
                    <a:pt x="1159" y="0"/>
                  </a:cubicBezTo>
                  <a:cubicBezTo>
                    <a:pt x="1049" y="0"/>
                    <a:pt x="960" y="89"/>
                    <a:pt x="960" y="198"/>
                  </a:cubicBezTo>
                  <a:cubicBezTo>
                    <a:pt x="960" y="308"/>
                    <a:pt x="1049" y="397"/>
                    <a:pt x="1159" y="397"/>
                  </a:cubicBezTo>
                  <a:close/>
                  <a:moveTo>
                    <a:pt x="775" y="1484"/>
                  </a:moveTo>
                  <a:cubicBezTo>
                    <a:pt x="775" y="1523"/>
                    <a:pt x="743" y="1555"/>
                    <a:pt x="704" y="1555"/>
                  </a:cubicBezTo>
                  <a:cubicBezTo>
                    <a:pt x="665" y="1555"/>
                    <a:pt x="634" y="1523"/>
                    <a:pt x="634" y="1484"/>
                  </a:cubicBezTo>
                  <a:cubicBezTo>
                    <a:pt x="634" y="1445"/>
                    <a:pt x="665" y="1414"/>
                    <a:pt x="704" y="1414"/>
                  </a:cubicBezTo>
                  <a:cubicBezTo>
                    <a:pt x="743" y="1414"/>
                    <a:pt x="775" y="1445"/>
                    <a:pt x="775" y="1484"/>
                  </a:cubicBezTo>
                  <a:close/>
                  <a:moveTo>
                    <a:pt x="704" y="835"/>
                  </a:moveTo>
                  <a:cubicBezTo>
                    <a:pt x="665" y="835"/>
                    <a:pt x="634" y="803"/>
                    <a:pt x="634" y="764"/>
                  </a:cubicBezTo>
                  <a:cubicBezTo>
                    <a:pt x="634" y="725"/>
                    <a:pt x="665" y="694"/>
                    <a:pt x="704" y="694"/>
                  </a:cubicBezTo>
                  <a:cubicBezTo>
                    <a:pt x="743" y="694"/>
                    <a:pt x="775" y="725"/>
                    <a:pt x="775" y="764"/>
                  </a:cubicBezTo>
                  <a:cubicBezTo>
                    <a:pt x="775" y="803"/>
                    <a:pt x="743" y="835"/>
                    <a:pt x="704" y="835"/>
                  </a:cubicBezTo>
                  <a:close/>
                  <a:moveTo>
                    <a:pt x="1631" y="128"/>
                  </a:moveTo>
                  <a:cubicBezTo>
                    <a:pt x="1670" y="128"/>
                    <a:pt x="1702" y="159"/>
                    <a:pt x="1702" y="198"/>
                  </a:cubicBezTo>
                  <a:cubicBezTo>
                    <a:pt x="1702" y="237"/>
                    <a:pt x="1670" y="269"/>
                    <a:pt x="1631" y="269"/>
                  </a:cubicBezTo>
                  <a:cubicBezTo>
                    <a:pt x="1592" y="269"/>
                    <a:pt x="1560" y="237"/>
                    <a:pt x="1560" y="198"/>
                  </a:cubicBezTo>
                  <a:cubicBezTo>
                    <a:pt x="1560" y="159"/>
                    <a:pt x="1592" y="128"/>
                    <a:pt x="1631" y="128"/>
                  </a:cubicBezTo>
                  <a:close/>
                  <a:moveTo>
                    <a:pt x="1159" y="128"/>
                  </a:moveTo>
                  <a:cubicBezTo>
                    <a:pt x="1198" y="128"/>
                    <a:pt x="1230" y="159"/>
                    <a:pt x="1230" y="198"/>
                  </a:cubicBezTo>
                  <a:cubicBezTo>
                    <a:pt x="1230" y="237"/>
                    <a:pt x="1198" y="269"/>
                    <a:pt x="1159" y="269"/>
                  </a:cubicBezTo>
                  <a:cubicBezTo>
                    <a:pt x="1120" y="269"/>
                    <a:pt x="1088" y="237"/>
                    <a:pt x="1088" y="198"/>
                  </a:cubicBezTo>
                  <a:cubicBezTo>
                    <a:pt x="1088" y="159"/>
                    <a:pt x="1120" y="128"/>
                    <a:pt x="1159" y="128"/>
                  </a:cubicBezTo>
                  <a:close/>
                  <a:moveTo>
                    <a:pt x="1681" y="1799"/>
                  </a:moveTo>
                  <a:cubicBezTo>
                    <a:pt x="1681" y="1675"/>
                    <a:pt x="1681" y="1675"/>
                    <a:pt x="1681" y="1675"/>
                  </a:cubicBezTo>
                  <a:cubicBezTo>
                    <a:pt x="1763" y="1650"/>
                    <a:pt x="1823" y="1574"/>
                    <a:pt x="1823" y="1484"/>
                  </a:cubicBezTo>
                  <a:cubicBezTo>
                    <a:pt x="1823" y="1375"/>
                    <a:pt x="1734" y="1286"/>
                    <a:pt x="1624" y="1286"/>
                  </a:cubicBezTo>
                  <a:cubicBezTo>
                    <a:pt x="1514" y="1286"/>
                    <a:pt x="1425" y="1375"/>
                    <a:pt x="1425" y="1484"/>
                  </a:cubicBezTo>
                  <a:cubicBezTo>
                    <a:pt x="1425" y="1569"/>
                    <a:pt x="1478" y="1641"/>
                    <a:pt x="1553" y="1670"/>
                  </a:cubicBezTo>
                  <a:cubicBezTo>
                    <a:pt x="1553" y="1814"/>
                    <a:pt x="1553" y="1814"/>
                    <a:pt x="1553" y="1814"/>
                  </a:cubicBezTo>
                  <a:cubicBezTo>
                    <a:pt x="1507" y="1836"/>
                    <a:pt x="1472" y="1874"/>
                    <a:pt x="1453" y="1922"/>
                  </a:cubicBezTo>
                  <a:cubicBezTo>
                    <a:pt x="1362" y="1922"/>
                    <a:pt x="1362" y="1922"/>
                    <a:pt x="1362" y="1922"/>
                  </a:cubicBezTo>
                  <a:cubicBezTo>
                    <a:pt x="1333" y="1847"/>
                    <a:pt x="1261" y="1794"/>
                    <a:pt x="1177" y="1794"/>
                  </a:cubicBezTo>
                  <a:cubicBezTo>
                    <a:pt x="1067" y="1794"/>
                    <a:pt x="978" y="1883"/>
                    <a:pt x="978" y="1993"/>
                  </a:cubicBezTo>
                  <a:cubicBezTo>
                    <a:pt x="978" y="2103"/>
                    <a:pt x="1067" y="2192"/>
                    <a:pt x="1177" y="2192"/>
                  </a:cubicBezTo>
                  <a:cubicBezTo>
                    <a:pt x="1266" y="2192"/>
                    <a:pt x="1343" y="2132"/>
                    <a:pt x="1367" y="2050"/>
                  </a:cubicBezTo>
                  <a:cubicBezTo>
                    <a:pt x="1448" y="2050"/>
                    <a:pt x="1448" y="2050"/>
                    <a:pt x="1448" y="2050"/>
                  </a:cubicBezTo>
                  <a:cubicBezTo>
                    <a:pt x="1473" y="2132"/>
                    <a:pt x="1549" y="2192"/>
                    <a:pt x="1639" y="2192"/>
                  </a:cubicBezTo>
                  <a:cubicBezTo>
                    <a:pt x="1748" y="2192"/>
                    <a:pt x="1838" y="2103"/>
                    <a:pt x="1838" y="1993"/>
                  </a:cubicBezTo>
                  <a:cubicBezTo>
                    <a:pt x="1838" y="1898"/>
                    <a:pt x="1770" y="1818"/>
                    <a:pt x="1681" y="1799"/>
                  </a:cubicBezTo>
                  <a:close/>
                  <a:moveTo>
                    <a:pt x="1177" y="2064"/>
                  </a:moveTo>
                  <a:cubicBezTo>
                    <a:pt x="1138" y="2064"/>
                    <a:pt x="1106" y="2032"/>
                    <a:pt x="1106" y="1993"/>
                  </a:cubicBezTo>
                  <a:cubicBezTo>
                    <a:pt x="1106" y="1954"/>
                    <a:pt x="1138" y="1922"/>
                    <a:pt x="1177" y="1922"/>
                  </a:cubicBezTo>
                  <a:cubicBezTo>
                    <a:pt x="1216" y="1922"/>
                    <a:pt x="1247" y="1954"/>
                    <a:pt x="1247" y="1993"/>
                  </a:cubicBezTo>
                  <a:cubicBezTo>
                    <a:pt x="1247" y="2032"/>
                    <a:pt x="1216" y="2064"/>
                    <a:pt x="1177" y="2064"/>
                  </a:cubicBezTo>
                  <a:close/>
                  <a:moveTo>
                    <a:pt x="1624" y="1414"/>
                  </a:moveTo>
                  <a:cubicBezTo>
                    <a:pt x="1663" y="1414"/>
                    <a:pt x="1695" y="1445"/>
                    <a:pt x="1695" y="1484"/>
                  </a:cubicBezTo>
                  <a:cubicBezTo>
                    <a:pt x="1695" y="1523"/>
                    <a:pt x="1663" y="1555"/>
                    <a:pt x="1624" y="1555"/>
                  </a:cubicBezTo>
                  <a:cubicBezTo>
                    <a:pt x="1585" y="1555"/>
                    <a:pt x="1553" y="1523"/>
                    <a:pt x="1553" y="1484"/>
                  </a:cubicBezTo>
                  <a:cubicBezTo>
                    <a:pt x="1553" y="1445"/>
                    <a:pt x="1585" y="1414"/>
                    <a:pt x="1624" y="1414"/>
                  </a:cubicBezTo>
                  <a:close/>
                  <a:moveTo>
                    <a:pt x="1639" y="2064"/>
                  </a:moveTo>
                  <a:cubicBezTo>
                    <a:pt x="1600" y="2064"/>
                    <a:pt x="1568" y="2032"/>
                    <a:pt x="1568" y="1993"/>
                  </a:cubicBezTo>
                  <a:cubicBezTo>
                    <a:pt x="1568" y="1954"/>
                    <a:pt x="1600" y="1922"/>
                    <a:pt x="1639" y="1922"/>
                  </a:cubicBezTo>
                  <a:cubicBezTo>
                    <a:pt x="1678" y="1922"/>
                    <a:pt x="1710" y="1954"/>
                    <a:pt x="1710" y="1993"/>
                  </a:cubicBezTo>
                  <a:cubicBezTo>
                    <a:pt x="1710" y="2032"/>
                    <a:pt x="1678" y="2064"/>
                    <a:pt x="1639" y="2064"/>
                  </a:cubicBezTo>
                  <a:close/>
                  <a:moveTo>
                    <a:pt x="1133" y="1678"/>
                  </a:moveTo>
                  <a:cubicBezTo>
                    <a:pt x="1147" y="1681"/>
                    <a:pt x="1162" y="1683"/>
                    <a:pt x="1177" y="1683"/>
                  </a:cubicBezTo>
                  <a:cubicBezTo>
                    <a:pt x="1286" y="1683"/>
                    <a:pt x="1375" y="1594"/>
                    <a:pt x="1375" y="1484"/>
                  </a:cubicBezTo>
                  <a:cubicBezTo>
                    <a:pt x="1375" y="1375"/>
                    <a:pt x="1286" y="1286"/>
                    <a:pt x="1177" y="1286"/>
                  </a:cubicBezTo>
                  <a:cubicBezTo>
                    <a:pt x="1067" y="1286"/>
                    <a:pt x="978" y="1375"/>
                    <a:pt x="978" y="1484"/>
                  </a:cubicBezTo>
                  <a:cubicBezTo>
                    <a:pt x="978" y="1531"/>
                    <a:pt x="994" y="1575"/>
                    <a:pt x="1022" y="1609"/>
                  </a:cubicBezTo>
                  <a:cubicBezTo>
                    <a:pt x="807" y="1823"/>
                    <a:pt x="807" y="1823"/>
                    <a:pt x="807" y="1823"/>
                  </a:cubicBezTo>
                  <a:cubicBezTo>
                    <a:pt x="777" y="1805"/>
                    <a:pt x="742" y="1794"/>
                    <a:pt x="704" y="1794"/>
                  </a:cubicBezTo>
                  <a:cubicBezTo>
                    <a:pt x="620" y="1794"/>
                    <a:pt x="548" y="1847"/>
                    <a:pt x="519" y="1922"/>
                  </a:cubicBezTo>
                  <a:cubicBezTo>
                    <a:pt x="384" y="1922"/>
                    <a:pt x="384" y="1922"/>
                    <a:pt x="384" y="1922"/>
                  </a:cubicBezTo>
                  <a:cubicBezTo>
                    <a:pt x="366" y="1874"/>
                    <a:pt x="330" y="1836"/>
                    <a:pt x="285" y="1814"/>
                  </a:cubicBezTo>
                  <a:cubicBezTo>
                    <a:pt x="285" y="950"/>
                    <a:pt x="285" y="950"/>
                    <a:pt x="285" y="950"/>
                  </a:cubicBezTo>
                  <a:cubicBezTo>
                    <a:pt x="359" y="921"/>
                    <a:pt x="412" y="849"/>
                    <a:pt x="412" y="764"/>
                  </a:cubicBezTo>
                  <a:cubicBezTo>
                    <a:pt x="412" y="655"/>
                    <a:pt x="323" y="566"/>
                    <a:pt x="214" y="566"/>
                  </a:cubicBezTo>
                  <a:cubicBezTo>
                    <a:pt x="104" y="566"/>
                    <a:pt x="15" y="655"/>
                    <a:pt x="15" y="764"/>
                  </a:cubicBezTo>
                  <a:cubicBezTo>
                    <a:pt x="15" y="854"/>
                    <a:pt x="75" y="930"/>
                    <a:pt x="157" y="955"/>
                  </a:cubicBezTo>
                  <a:cubicBezTo>
                    <a:pt x="157" y="1799"/>
                    <a:pt x="157" y="1799"/>
                    <a:pt x="157" y="1799"/>
                  </a:cubicBezTo>
                  <a:cubicBezTo>
                    <a:pt x="67" y="1818"/>
                    <a:pt x="0" y="1898"/>
                    <a:pt x="0" y="1993"/>
                  </a:cubicBezTo>
                  <a:cubicBezTo>
                    <a:pt x="0" y="2103"/>
                    <a:pt x="89" y="2192"/>
                    <a:pt x="199" y="2192"/>
                  </a:cubicBezTo>
                  <a:cubicBezTo>
                    <a:pt x="289" y="2192"/>
                    <a:pt x="365" y="2132"/>
                    <a:pt x="389" y="2050"/>
                  </a:cubicBezTo>
                  <a:cubicBezTo>
                    <a:pt x="514" y="2050"/>
                    <a:pt x="514" y="2050"/>
                    <a:pt x="514" y="2050"/>
                  </a:cubicBezTo>
                  <a:cubicBezTo>
                    <a:pt x="538" y="2132"/>
                    <a:pt x="615" y="2192"/>
                    <a:pt x="704" y="2192"/>
                  </a:cubicBezTo>
                  <a:cubicBezTo>
                    <a:pt x="814" y="2192"/>
                    <a:pt x="903" y="2103"/>
                    <a:pt x="903" y="1993"/>
                  </a:cubicBezTo>
                  <a:cubicBezTo>
                    <a:pt x="903" y="1968"/>
                    <a:pt x="898" y="1944"/>
                    <a:pt x="890" y="1922"/>
                  </a:cubicBezTo>
                  <a:lnTo>
                    <a:pt x="1133" y="1678"/>
                  </a:lnTo>
                  <a:close/>
                  <a:moveTo>
                    <a:pt x="1177" y="1414"/>
                  </a:moveTo>
                  <a:cubicBezTo>
                    <a:pt x="1216" y="1414"/>
                    <a:pt x="1247" y="1445"/>
                    <a:pt x="1247" y="1484"/>
                  </a:cubicBezTo>
                  <a:cubicBezTo>
                    <a:pt x="1247" y="1523"/>
                    <a:pt x="1216" y="1555"/>
                    <a:pt x="1177" y="1555"/>
                  </a:cubicBezTo>
                  <a:cubicBezTo>
                    <a:pt x="1138" y="1555"/>
                    <a:pt x="1106" y="1523"/>
                    <a:pt x="1106" y="1484"/>
                  </a:cubicBezTo>
                  <a:cubicBezTo>
                    <a:pt x="1106" y="1445"/>
                    <a:pt x="1138" y="1414"/>
                    <a:pt x="1177" y="1414"/>
                  </a:cubicBezTo>
                  <a:close/>
                  <a:moveTo>
                    <a:pt x="199" y="2064"/>
                  </a:moveTo>
                  <a:cubicBezTo>
                    <a:pt x="160" y="2064"/>
                    <a:pt x="128" y="2032"/>
                    <a:pt x="128" y="1993"/>
                  </a:cubicBezTo>
                  <a:cubicBezTo>
                    <a:pt x="128" y="1954"/>
                    <a:pt x="160" y="1922"/>
                    <a:pt x="199" y="1922"/>
                  </a:cubicBezTo>
                  <a:cubicBezTo>
                    <a:pt x="238" y="1922"/>
                    <a:pt x="270" y="1954"/>
                    <a:pt x="270" y="1993"/>
                  </a:cubicBezTo>
                  <a:cubicBezTo>
                    <a:pt x="270" y="2032"/>
                    <a:pt x="238" y="2064"/>
                    <a:pt x="199" y="2064"/>
                  </a:cubicBezTo>
                  <a:close/>
                  <a:moveTo>
                    <a:pt x="214" y="835"/>
                  </a:moveTo>
                  <a:cubicBezTo>
                    <a:pt x="175" y="835"/>
                    <a:pt x="143" y="803"/>
                    <a:pt x="143" y="764"/>
                  </a:cubicBezTo>
                  <a:cubicBezTo>
                    <a:pt x="143" y="725"/>
                    <a:pt x="175" y="694"/>
                    <a:pt x="214" y="694"/>
                  </a:cubicBezTo>
                  <a:cubicBezTo>
                    <a:pt x="253" y="694"/>
                    <a:pt x="284" y="725"/>
                    <a:pt x="284" y="764"/>
                  </a:cubicBezTo>
                  <a:cubicBezTo>
                    <a:pt x="284" y="803"/>
                    <a:pt x="253" y="835"/>
                    <a:pt x="214" y="835"/>
                  </a:cubicBezTo>
                  <a:close/>
                  <a:moveTo>
                    <a:pt x="704" y="2064"/>
                  </a:moveTo>
                  <a:cubicBezTo>
                    <a:pt x="665" y="2064"/>
                    <a:pt x="634" y="2032"/>
                    <a:pt x="634" y="1993"/>
                  </a:cubicBezTo>
                  <a:cubicBezTo>
                    <a:pt x="634" y="1954"/>
                    <a:pt x="665" y="1922"/>
                    <a:pt x="704" y="1922"/>
                  </a:cubicBezTo>
                  <a:cubicBezTo>
                    <a:pt x="743" y="1922"/>
                    <a:pt x="775" y="1954"/>
                    <a:pt x="775" y="1993"/>
                  </a:cubicBezTo>
                  <a:cubicBezTo>
                    <a:pt x="775" y="2032"/>
                    <a:pt x="743" y="2064"/>
                    <a:pt x="704" y="2064"/>
                  </a:cubicBezTo>
                  <a:close/>
                </a:path>
              </a:pathLst>
            </a:custGeom>
            <a:solidFill>
              <a:srgbClr val="FFFFFF"/>
            </a:solidFill>
            <a:ln>
              <a:noFill/>
            </a:ln>
          </p:spPr>
          <p:txBody>
            <a:bodyPr vert="horz" wrap="square" lIns="109740" tIns="54871" rIns="109740" bIns="54871" numCol="1" anchor="t" anchorCtr="0" compatLnSpc="1">
              <a:prstTxWarp prst="textNoShape">
                <a:avLst/>
              </a:prstTxWarp>
            </a:bodyPr>
            <a:lstStyle/>
            <a:p>
              <a:endParaRPr lang="en-US" sz="1600" dirty="0"/>
            </a:p>
          </p:txBody>
        </p:sp>
      </p:grpSp>
      <p:sp>
        <p:nvSpPr>
          <p:cNvPr id="35" name="Freeform 83"/>
          <p:cNvSpPr>
            <a:spLocks noEditPoints="1"/>
          </p:cNvSpPr>
          <p:nvPr/>
        </p:nvSpPr>
        <p:spPr bwMode="black">
          <a:xfrm>
            <a:off x="5325797" y="1711238"/>
            <a:ext cx="1530200" cy="1614900"/>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p:spPr>
        <p:txBody>
          <a:bodyPr vert="horz" wrap="square" lIns="82289" tIns="41144" rIns="82289" bIns="41144" numCol="1" anchor="t" anchorCtr="0" compatLnSpc="1">
            <a:prstTxWarp prst="textNoShape">
              <a:avLst/>
            </a:prstTxWarp>
          </a:bodyPr>
          <a:lstStyle/>
          <a:p>
            <a:endParaRPr lang="en-US" sz="1600" dirty="0"/>
          </a:p>
        </p:txBody>
      </p:sp>
      <p:grpSp>
        <p:nvGrpSpPr>
          <p:cNvPr id="8" name="Group 7"/>
          <p:cNvGrpSpPr/>
          <p:nvPr/>
        </p:nvGrpSpPr>
        <p:grpSpPr>
          <a:xfrm>
            <a:off x="1329290" y="1146067"/>
            <a:ext cx="3109769" cy="1508760"/>
            <a:chOff x="554233" y="1146067"/>
            <a:chExt cx="3108960" cy="1508760"/>
          </a:xfrm>
        </p:grpSpPr>
        <p:sp>
          <p:nvSpPr>
            <p:cNvPr id="45" name="Round Same Side Corner Rectangle 73"/>
            <p:cNvSpPr/>
            <p:nvPr/>
          </p:nvSpPr>
          <p:spPr>
            <a:xfrm>
              <a:off x="554233" y="1146067"/>
              <a:ext cx="3108960" cy="1508760"/>
            </a:xfrm>
            <a:prstGeom prst="rect">
              <a:avLst/>
            </a:prstGeom>
            <a:solidFill>
              <a:schemeClr val="accent1"/>
            </a:solidFill>
            <a:ln w="10795" cap="flat" cmpd="sng" algn="ctr">
              <a:noFill/>
              <a:prstDash val="dash"/>
            </a:ln>
            <a:effectLst/>
          </p:spPr>
          <p:txBody>
            <a:bodyPr lIns="121920" tIns="121920" rIns="121920" bIns="121920" rtlCol="0" anchor="b"/>
            <a:lstStyle/>
            <a:p>
              <a:pPr algn="ctr" defTabSz="914232">
                <a:lnSpc>
                  <a:spcPct val="80000"/>
                </a:lnSpc>
              </a:pPr>
              <a:r>
                <a:rPr lang="zh-CN" altLang="en-US" sz="1400" kern="0" dirty="0" smtClean="0">
                  <a:ln>
                    <a:solidFill>
                      <a:schemeClr val="bg1">
                        <a:alpha val="0"/>
                      </a:schemeClr>
                    </a:solidFill>
                  </a:ln>
                  <a:latin typeface="微软雅黑" panose="020B0503020204020204" pitchFamily="34" charset="-122"/>
                  <a:ea typeface="微软雅黑" panose="020B0503020204020204" pitchFamily="34" charset="-122"/>
                  <a:cs typeface="Arial"/>
                </a:rPr>
                <a:t>广泛的数据资源</a:t>
              </a:r>
              <a:endParaRPr lang="en-US" sz="1400" kern="0" dirty="0">
                <a:ln>
                  <a:solidFill>
                    <a:schemeClr val="bg1">
                      <a:alpha val="0"/>
                    </a:schemeClr>
                  </a:solidFill>
                </a:ln>
                <a:latin typeface="微软雅黑" panose="020B0503020204020204" pitchFamily="34" charset="-122"/>
                <a:ea typeface="微软雅黑" panose="020B0503020204020204" pitchFamily="34" charset="-122"/>
                <a:cs typeface="Arial"/>
              </a:endParaRPr>
            </a:p>
          </p:txBody>
        </p:sp>
        <p:sp>
          <p:nvSpPr>
            <p:cNvPr id="36" name="Freeform 7"/>
            <p:cNvSpPr>
              <a:spLocks/>
            </p:cNvSpPr>
            <p:nvPr/>
          </p:nvSpPr>
          <p:spPr bwMode="auto">
            <a:xfrm>
              <a:off x="1545628" y="1451631"/>
              <a:ext cx="1126170" cy="600921"/>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chemeClr val="tx1"/>
            </a:solidFill>
            <a:ln>
              <a:noFill/>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11" name="Group 10"/>
          <p:cNvGrpSpPr/>
          <p:nvPr/>
        </p:nvGrpSpPr>
        <p:grpSpPr>
          <a:xfrm>
            <a:off x="7748666" y="2746267"/>
            <a:ext cx="3109769" cy="1508760"/>
            <a:chOff x="7999412" y="2746267"/>
            <a:chExt cx="3108960" cy="1508760"/>
          </a:xfrm>
        </p:grpSpPr>
        <p:sp>
          <p:nvSpPr>
            <p:cNvPr id="49" name="Round Same Side Corner Rectangle 73"/>
            <p:cNvSpPr/>
            <p:nvPr/>
          </p:nvSpPr>
          <p:spPr>
            <a:xfrm>
              <a:off x="7999412" y="2746267"/>
              <a:ext cx="3108960" cy="1508760"/>
            </a:xfrm>
            <a:prstGeom prst="rect">
              <a:avLst/>
            </a:prstGeom>
            <a:solidFill>
              <a:schemeClr val="accent1"/>
            </a:solidFill>
            <a:ln w="10795" cap="flat" cmpd="sng" algn="ctr">
              <a:noFill/>
              <a:prstDash val="dash"/>
            </a:ln>
            <a:effectLst/>
          </p:spPr>
          <p:txBody>
            <a:bodyPr lIns="121920" tIns="121920" rIns="0" bIns="121920" rtlCol="0" anchor="b"/>
            <a:lstStyle/>
            <a:p>
              <a:pPr algn="ctr" defTabSz="914232">
                <a:lnSpc>
                  <a:spcPct val="80000"/>
                </a:lnSpc>
              </a:pPr>
              <a:r>
                <a:rPr lang="zh-CN" altLang="en-US" sz="1400" kern="0" dirty="0" smtClean="0">
                  <a:ln>
                    <a:solidFill>
                      <a:schemeClr val="bg1">
                        <a:alpha val="0"/>
                      </a:schemeClr>
                    </a:solidFill>
                  </a:ln>
                  <a:latin typeface="微软雅黑" panose="020B0503020204020204" pitchFamily="34" charset="-122"/>
                  <a:ea typeface="微软雅黑" panose="020B0503020204020204" pitchFamily="34" charset="-122"/>
                  <a:cs typeface="Arial"/>
                </a:rPr>
                <a:t>经济性指标</a:t>
              </a:r>
              <a:endParaRPr lang="en-US" sz="1400" kern="0" dirty="0">
                <a:ln>
                  <a:solidFill>
                    <a:schemeClr val="bg1">
                      <a:alpha val="0"/>
                    </a:schemeClr>
                  </a:solidFill>
                </a:ln>
                <a:latin typeface="微软雅黑" panose="020B0503020204020204" pitchFamily="34" charset="-122"/>
                <a:ea typeface="微软雅黑" panose="020B0503020204020204" pitchFamily="34" charset="-122"/>
                <a:cs typeface="Arial"/>
              </a:endParaRPr>
            </a:p>
          </p:txBody>
        </p:sp>
        <p:sp>
          <p:nvSpPr>
            <p:cNvPr id="7" name="Freeform 27"/>
            <p:cNvSpPr>
              <a:spLocks noEditPoints="1"/>
            </p:cNvSpPr>
            <p:nvPr/>
          </p:nvSpPr>
          <p:spPr bwMode="auto">
            <a:xfrm>
              <a:off x="9072620" y="3001186"/>
              <a:ext cx="962545" cy="673321"/>
            </a:xfrm>
            <a:custGeom>
              <a:avLst/>
              <a:gdLst>
                <a:gd name="T0" fmla="*/ 30 w 176"/>
                <a:gd name="T1" fmla="*/ 0 h 123"/>
                <a:gd name="T2" fmla="*/ 0 w 176"/>
                <a:gd name="T3" fmla="*/ 31 h 123"/>
                <a:gd name="T4" fmla="*/ 0 w 176"/>
                <a:gd name="T5" fmla="*/ 93 h 123"/>
                <a:gd name="T6" fmla="*/ 30 w 176"/>
                <a:gd name="T7" fmla="*/ 123 h 123"/>
                <a:gd name="T8" fmla="*/ 176 w 176"/>
                <a:gd name="T9" fmla="*/ 123 h 123"/>
                <a:gd name="T10" fmla="*/ 176 w 176"/>
                <a:gd name="T11" fmla="*/ 0 h 123"/>
                <a:gd name="T12" fmla="*/ 30 w 176"/>
                <a:gd name="T13" fmla="*/ 0 h 123"/>
                <a:gd name="T14" fmla="*/ 21 w 176"/>
                <a:gd name="T15" fmla="*/ 69 h 123"/>
                <a:gd name="T16" fmla="*/ 13 w 176"/>
                <a:gd name="T17" fmla="*/ 61 h 123"/>
                <a:gd name="T18" fmla="*/ 21 w 176"/>
                <a:gd name="T19" fmla="*/ 54 h 123"/>
                <a:gd name="T20" fmla="*/ 28 w 176"/>
                <a:gd name="T21" fmla="*/ 61 h 123"/>
                <a:gd name="T22" fmla="*/ 21 w 176"/>
                <a:gd name="T23" fmla="*/ 69 h 123"/>
                <a:gd name="T24" fmla="*/ 106 w 176"/>
                <a:gd name="T25" fmla="*/ 96 h 123"/>
                <a:gd name="T26" fmla="*/ 106 w 176"/>
                <a:gd name="T27" fmla="*/ 108 h 123"/>
                <a:gd name="T28" fmla="*/ 99 w 176"/>
                <a:gd name="T29" fmla="*/ 108 h 123"/>
                <a:gd name="T30" fmla="*/ 99 w 176"/>
                <a:gd name="T31" fmla="*/ 96 h 123"/>
                <a:gd name="T32" fmla="*/ 82 w 176"/>
                <a:gd name="T33" fmla="*/ 91 h 123"/>
                <a:gd name="T34" fmla="*/ 85 w 176"/>
                <a:gd name="T35" fmla="*/ 84 h 123"/>
                <a:gd name="T36" fmla="*/ 101 w 176"/>
                <a:gd name="T37" fmla="*/ 89 h 123"/>
                <a:gd name="T38" fmla="*/ 114 w 176"/>
                <a:gd name="T39" fmla="*/ 77 h 123"/>
                <a:gd name="T40" fmla="*/ 101 w 176"/>
                <a:gd name="T41" fmla="*/ 64 h 123"/>
                <a:gd name="T42" fmla="*/ 83 w 176"/>
                <a:gd name="T43" fmla="*/ 44 h 123"/>
                <a:gd name="T44" fmla="*/ 100 w 176"/>
                <a:gd name="T45" fmla="*/ 26 h 123"/>
                <a:gd name="T46" fmla="*/ 100 w 176"/>
                <a:gd name="T47" fmla="*/ 15 h 123"/>
                <a:gd name="T48" fmla="*/ 107 w 176"/>
                <a:gd name="T49" fmla="*/ 15 h 123"/>
                <a:gd name="T50" fmla="*/ 107 w 176"/>
                <a:gd name="T51" fmla="*/ 26 h 123"/>
                <a:gd name="T52" fmla="*/ 122 w 176"/>
                <a:gd name="T53" fmla="*/ 30 h 123"/>
                <a:gd name="T54" fmla="*/ 119 w 176"/>
                <a:gd name="T55" fmla="*/ 37 h 123"/>
                <a:gd name="T56" fmla="*/ 105 w 176"/>
                <a:gd name="T57" fmla="*/ 33 h 123"/>
                <a:gd name="T58" fmla="*/ 93 w 176"/>
                <a:gd name="T59" fmla="*/ 43 h 123"/>
                <a:gd name="T60" fmla="*/ 107 w 176"/>
                <a:gd name="T61" fmla="*/ 56 h 123"/>
                <a:gd name="T62" fmla="*/ 124 w 176"/>
                <a:gd name="T63" fmla="*/ 77 h 123"/>
                <a:gd name="T64" fmla="*/ 106 w 176"/>
                <a:gd name="T65" fmla="*/ 9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23">
                  <a:moveTo>
                    <a:pt x="30" y="0"/>
                  </a:moveTo>
                  <a:cubicBezTo>
                    <a:pt x="30" y="0"/>
                    <a:pt x="30" y="0"/>
                    <a:pt x="0" y="31"/>
                  </a:cubicBezTo>
                  <a:cubicBezTo>
                    <a:pt x="0" y="31"/>
                    <a:pt x="0" y="31"/>
                    <a:pt x="0" y="93"/>
                  </a:cubicBezTo>
                  <a:cubicBezTo>
                    <a:pt x="0" y="93"/>
                    <a:pt x="0" y="93"/>
                    <a:pt x="30" y="123"/>
                  </a:cubicBezTo>
                  <a:cubicBezTo>
                    <a:pt x="30" y="123"/>
                    <a:pt x="30" y="123"/>
                    <a:pt x="176" y="123"/>
                  </a:cubicBezTo>
                  <a:cubicBezTo>
                    <a:pt x="176" y="0"/>
                    <a:pt x="176" y="0"/>
                    <a:pt x="176" y="0"/>
                  </a:cubicBezTo>
                  <a:cubicBezTo>
                    <a:pt x="176" y="0"/>
                    <a:pt x="176" y="0"/>
                    <a:pt x="30" y="0"/>
                  </a:cubicBezTo>
                  <a:close/>
                  <a:moveTo>
                    <a:pt x="21" y="69"/>
                  </a:moveTo>
                  <a:cubicBezTo>
                    <a:pt x="16" y="69"/>
                    <a:pt x="13" y="66"/>
                    <a:pt x="13" y="61"/>
                  </a:cubicBezTo>
                  <a:cubicBezTo>
                    <a:pt x="13" y="57"/>
                    <a:pt x="16" y="54"/>
                    <a:pt x="21" y="54"/>
                  </a:cubicBezTo>
                  <a:cubicBezTo>
                    <a:pt x="25" y="54"/>
                    <a:pt x="28" y="57"/>
                    <a:pt x="28" y="61"/>
                  </a:cubicBezTo>
                  <a:cubicBezTo>
                    <a:pt x="28" y="66"/>
                    <a:pt x="25" y="69"/>
                    <a:pt x="21" y="69"/>
                  </a:cubicBezTo>
                  <a:close/>
                  <a:moveTo>
                    <a:pt x="106" y="96"/>
                  </a:moveTo>
                  <a:cubicBezTo>
                    <a:pt x="106" y="108"/>
                    <a:pt x="106" y="108"/>
                    <a:pt x="106" y="108"/>
                  </a:cubicBezTo>
                  <a:cubicBezTo>
                    <a:pt x="99" y="108"/>
                    <a:pt x="99" y="108"/>
                    <a:pt x="99" y="108"/>
                  </a:cubicBezTo>
                  <a:cubicBezTo>
                    <a:pt x="99" y="96"/>
                    <a:pt x="99" y="96"/>
                    <a:pt x="99" y="96"/>
                  </a:cubicBezTo>
                  <a:cubicBezTo>
                    <a:pt x="93" y="96"/>
                    <a:pt x="86" y="94"/>
                    <a:pt x="82" y="91"/>
                  </a:cubicBezTo>
                  <a:cubicBezTo>
                    <a:pt x="85" y="84"/>
                    <a:pt x="85" y="84"/>
                    <a:pt x="85" y="84"/>
                  </a:cubicBezTo>
                  <a:cubicBezTo>
                    <a:pt x="89" y="86"/>
                    <a:pt x="94" y="89"/>
                    <a:pt x="101" y="89"/>
                  </a:cubicBezTo>
                  <a:cubicBezTo>
                    <a:pt x="109" y="89"/>
                    <a:pt x="114" y="84"/>
                    <a:pt x="114" y="77"/>
                  </a:cubicBezTo>
                  <a:cubicBezTo>
                    <a:pt x="114" y="71"/>
                    <a:pt x="110" y="67"/>
                    <a:pt x="101" y="64"/>
                  </a:cubicBezTo>
                  <a:cubicBezTo>
                    <a:pt x="90" y="59"/>
                    <a:pt x="83" y="54"/>
                    <a:pt x="83" y="44"/>
                  </a:cubicBezTo>
                  <a:cubicBezTo>
                    <a:pt x="83" y="35"/>
                    <a:pt x="89" y="28"/>
                    <a:pt x="100" y="26"/>
                  </a:cubicBezTo>
                  <a:cubicBezTo>
                    <a:pt x="100" y="15"/>
                    <a:pt x="100" y="15"/>
                    <a:pt x="100" y="15"/>
                  </a:cubicBezTo>
                  <a:cubicBezTo>
                    <a:pt x="107" y="15"/>
                    <a:pt x="107" y="15"/>
                    <a:pt x="107" y="15"/>
                  </a:cubicBezTo>
                  <a:cubicBezTo>
                    <a:pt x="107" y="26"/>
                    <a:pt x="107" y="26"/>
                    <a:pt x="107" y="26"/>
                  </a:cubicBezTo>
                  <a:cubicBezTo>
                    <a:pt x="114" y="26"/>
                    <a:pt x="118" y="28"/>
                    <a:pt x="122" y="30"/>
                  </a:cubicBezTo>
                  <a:cubicBezTo>
                    <a:pt x="119" y="37"/>
                    <a:pt x="119" y="37"/>
                    <a:pt x="119" y="37"/>
                  </a:cubicBezTo>
                  <a:cubicBezTo>
                    <a:pt x="116" y="36"/>
                    <a:pt x="112" y="33"/>
                    <a:pt x="105" y="33"/>
                  </a:cubicBezTo>
                  <a:cubicBezTo>
                    <a:pt x="96" y="33"/>
                    <a:pt x="93" y="38"/>
                    <a:pt x="93" y="43"/>
                  </a:cubicBezTo>
                  <a:cubicBezTo>
                    <a:pt x="93" y="49"/>
                    <a:pt x="97" y="52"/>
                    <a:pt x="107" y="56"/>
                  </a:cubicBezTo>
                  <a:cubicBezTo>
                    <a:pt x="118" y="61"/>
                    <a:pt x="124" y="66"/>
                    <a:pt x="124" y="77"/>
                  </a:cubicBezTo>
                  <a:cubicBezTo>
                    <a:pt x="124" y="86"/>
                    <a:pt x="118" y="94"/>
                    <a:pt x="106" y="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dirty="0"/>
            </a:p>
          </p:txBody>
        </p:sp>
      </p:grpSp>
      <p:grpSp>
        <p:nvGrpSpPr>
          <p:cNvPr id="12" name="Group 11"/>
          <p:cNvGrpSpPr/>
          <p:nvPr/>
        </p:nvGrpSpPr>
        <p:grpSpPr>
          <a:xfrm>
            <a:off x="1329290" y="2746267"/>
            <a:ext cx="3109769" cy="1508760"/>
            <a:chOff x="1328935" y="2746267"/>
            <a:chExt cx="3108959" cy="1508760"/>
          </a:xfrm>
        </p:grpSpPr>
        <p:sp>
          <p:nvSpPr>
            <p:cNvPr id="74" name="Round Same Side Corner Rectangle 73"/>
            <p:cNvSpPr/>
            <p:nvPr/>
          </p:nvSpPr>
          <p:spPr>
            <a:xfrm>
              <a:off x="1328935" y="2746267"/>
              <a:ext cx="3108959" cy="1508760"/>
            </a:xfrm>
            <a:prstGeom prst="rect">
              <a:avLst/>
            </a:prstGeom>
            <a:solidFill>
              <a:schemeClr val="accent1"/>
            </a:solidFill>
            <a:ln w="10795" cap="flat" cmpd="sng" algn="ctr">
              <a:noFill/>
              <a:prstDash val="dash"/>
            </a:ln>
            <a:effectLst/>
          </p:spPr>
          <p:txBody>
            <a:bodyPr lIns="121920" tIns="121920" rIns="0" bIns="121920" rtlCol="0" anchor="b"/>
            <a:lstStyle/>
            <a:p>
              <a:pPr algn="ctr" defTabSz="914232">
                <a:lnSpc>
                  <a:spcPct val="80000"/>
                </a:lnSpc>
              </a:pPr>
              <a:r>
                <a:rPr lang="zh-CN" altLang="en-US" sz="1400" kern="0" spc="-100" dirty="0" smtClean="0">
                  <a:ln>
                    <a:solidFill>
                      <a:schemeClr val="bg1">
                        <a:alpha val="0"/>
                      </a:schemeClr>
                    </a:solidFill>
                  </a:ln>
                  <a:latin typeface="微软雅黑" panose="020B0503020204020204" pitchFamily="34" charset="-122"/>
                  <a:ea typeface="微软雅黑" panose="020B0503020204020204" pitchFamily="34" charset="-122"/>
                  <a:cs typeface="Arial"/>
                </a:rPr>
                <a:t>非常规数据类型</a:t>
              </a:r>
              <a:endParaRPr lang="en-US" sz="1400" kern="0" spc="-100" dirty="0">
                <a:ln>
                  <a:solidFill>
                    <a:schemeClr val="bg1">
                      <a:alpha val="0"/>
                    </a:schemeClr>
                  </a:solidFill>
                </a:ln>
                <a:latin typeface="微软雅黑" panose="020B0503020204020204" pitchFamily="34" charset="-122"/>
                <a:ea typeface="微软雅黑" panose="020B0503020204020204" pitchFamily="34" charset="-122"/>
                <a:cs typeface="Arial"/>
              </a:endParaRPr>
            </a:p>
          </p:txBody>
        </p:sp>
        <p:sp>
          <p:nvSpPr>
            <p:cNvPr id="6" name="Freeform 6"/>
            <p:cNvSpPr>
              <a:spLocks noEditPoints="1"/>
            </p:cNvSpPr>
            <p:nvPr/>
          </p:nvSpPr>
          <p:spPr bwMode="auto">
            <a:xfrm>
              <a:off x="2249447" y="2941100"/>
              <a:ext cx="1267936" cy="796743"/>
            </a:xfrm>
            <a:custGeom>
              <a:avLst/>
              <a:gdLst>
                <a:gd name="T0" fmla="*/ 197 w 197"/>
                <a:gd name="T1" fmla="*/ 81 h 124"/>
                <a:gd name="T2" fmla="*/ 197 w 197"/>
                <a:gd name="T3" fmla="*/ 107 h 124"/>
                <a:gd name="T4" fmla="*/ 157 w 197"/>
                <a:gd name="T5" fmla="*/ 124 h 124"/>
                <a:gd name="T6" fmla="*/ 117 w 197"/>
                <a:gd name="T7" fmla="*/ 107 h 124"/>
                <a:gd name="T8" fmla="*/ 117 w 197"/>
                <a:gd name="T9" fmla="*/ 81 h 124"/>
                <a:gd name="T10" fmla="*/ 157 w 197"/>
                <a:gd name="T11" fmla="*/ 98 h 124"/>
                <a:gd name="T12" fmla="*/ 197 w 197"/>
                <a:gd name="T13" fmla="*/ 81 h 124"/>
                <a:gd name="T14" fmla="*/ 117 w 197"/>
                <a:gd name="T15" fmla="*/ 77 h 124"/>
                <a:gd name="T16" fmla="*/ 157 w 197"/>
                <a:gd name="T17" fmla="*/ 94 h 124"/>
                <a:gd name="T18" fmla="*/ 197 w 197"/>
                <a:gd name="T19" fmla="*/ 77 h 124"/>
                <a:gd name="T20" fmla="*/ 157 w 197"/>
                <a:gd name="T21" fmla="*/ 60 h 124"/>
                <a:gd name="T22" fmla="*/ 117 w 197"/>
                <a:gd name="T23" fmla="*/ 77 h 124"/>
                <a:gd name="T24" fmla="*/ 150 w 197"/>
                <a:gd name="T25" fmla="*/ 5 h 124"/>
                <a:gd name="T26" fmla="*/ 150 w 197"/>
                <a:gd name="T27" fmla="*/ 30 h 124"/>
                <a:gd name="T28" fmla="*/ 105 w 197"/>
                <a:gd name="T29" fmla="*/ 63 h 124"/>
                <a:gd name="T30" fmla="*/ 61 w 197"/>
                <a:gd name="T31" fmla="*/ 30 h 124"/>
                <a:gd name="T32" fmla="*/ 61 w 197"/>
                <a:gd name="T33" fmla="*/ 4 h 124"/>
                <a:gd name="T34" fmla="*/ 105 w 197"/>
                <a:gd name="T35" fmla="*/ 37 h 124"/>
                <a:gd name="T36" fmla="*/ 150 w 197"/>
                <a:gd name="T37" fmla="*/ 5 h 124"/>
                <a:gd name="T38" fmla="*/ 60 w 197"/>
                <a:gd name="T39" fmla="*/ 0 h 124"/>
                <a:gd name="T40" fmla="*/ 105 w 197"/>
                <a:gd name="T41" fmla="*/ 33 h 124"/>
                <a:gd name="T42" fmla="*/ 150 w 197"/>
                <a:gd name="T43" fmla="*/ 1 h 124"/>
                <a:gd name="T44" fmla="*/ 60 w 197"/>
                <a:gd name="T45" fmla="*/ 0 h 124"/>
                <a:gd name="T46" fmla="*/ 95 w 197"/>
                <a:gd name="T47" fmla="*/ 80 h 124"/>
                <a:gd name="T48" fmla="*/ 94 w 197"/>
                <a:gd name="T49" fmla="*/ 104 h 124"/>
                <a:gd name="T50" fmla="*/ 49 w 197"/>
                <a:gd name="T51" fmla="*/ 124 h 124"/>
                <a:gd name="T52" fmla="*/ 1 w 197"/>
                <a:gd name="T53" fmla="*/ 103 h 124"/>
                <a:gd name="T54" fmla="*/ 1 w 197"/>
                <a:gd name="T55" fmla="*/ 79 h 124"/>
                <a:gd name="T56" fmla="*/ 49 w 197"/>
                <a:gd name="T57" fmla="*/ 99 h 124"/>
                <a:gd name="T58" fmla="*/ 95 w 197"/>
                <a:gd name="T59" fmla="*/ 80 h 124"/>
                <a:gd name="T60" fmla="*/ 0 w 197"/>
                <a:gd name="T61" fmla="*/ 75 h 124"/>
                <a:gd name="T62" fmla="*/ 48 w 197"/>
                <a:gd name="T63" fmla="*/ 96 h 124"/>
                <a:gd name="T64" fmla="*/ 95 w 197"/>
                <a:gd name="T65" fmla="*/ 76 h 124"/>
                <a:gd name="T66" fmla="*/ 46 w 197"/>
                <a:gd name="T67" fmla="*/ 55 h 124"/>
                <a:gd name="T68" fmla="*/ 0 w 197"/>
                <a:gd name="T69"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7" h="124">
                  <a:moveTo>
                    <a:pt x="197" y="81"/>
                  </a:moveTo>
                  <a:cubicBezTo>
                    <a:pt x="197" y="107"/>
                    <a:pt x="197" y="107"/>
                    <a:pt x="197" y="107"/>
                  </a:cubicBezTo>
                  <a:cubicBezTo>
                    <a:pt x="197" y="116"/>
                    <a:pt x="179" y="124"/>
                    <a:pt x="157" y="124"/>
                  </a:cubicBezTo>
                  <a:cubicBezTo>
                    <a:pt x="135" y="124"/>
                    <a:pt x="117" y="116"/>
                    <a:pt x="117" y="107"/>
                  </a:cubicBezTo>
                  <a:cubicBezTo>
                    <a:pt x="117" y="81"/>
                    <a:pt x="117" y="81"/>
                    <a:pt x="117" y="81"/>
                  </a:cubicBezTo>
                  <a:cubicBezTo>
                    <a:pt x="117" y="91"/>
                    <a:pt x="135" y="98"/>
                    <a:pt x="157" y="98"/>
                  </a:cubicBezTo>
                  <a:cubicBezTo>
                    <a:pt x="179" y="98"/>
                    <a:pt x="197" y="91"/>
                    <a:pt x="197" y="81"/>
                  </a:cubicBezTo>
                  <a:close/>
                  <a:moveTo>
                    <a:pt x="117" y="77"/>
                  </a:moveTo>
                  <a:cubicBezTo>
                    <a:pt x="117" y="87"/>
                    <a:pt x="135" y="94"/>
                    <a:pt x="157" y="94"/>
                  </a:cubicBezTo>
                  <a:cubicBezTo>
                    <a:pt x="179" y="94"/>
                    <a:pt x="197" y="87"/>
                    <a:pt x="197" y="77"/>
                  </a:cubicBezTo>
                  <a:cubicBezTo>
                    <a:pt x="197" y="68"/>
                    <a:pt x="179" y="60"/>
                    <a:pt x="157" y="60"/>
                  </a:cubicBezTo>
                  <a:cubicBezTo>
                    <a:pt x="135" y="60"/>
                    <a:pt x="117" y="68"/>
                    <a:pt x="117" y="77"/>
                  </a:cubicBezTo>
                  <a:close/>
                  <a:moveTo>
                    <a:pt x="150" y="5"/>
                  </a:moveTo>
                  <a:cubicBezTo>
                    <a:pt x="150" y="30"/>
                    <a:pt x="150" y="30"/>
                    <a:pt x="150" y="30"/>
                  </a:cubicBezTo>
                  <a:cubicBezTo>
                    <a:pt x="105" y="63"/>
                    <a:pt x="105" y="63"/>
                    <a:pt x="105" y="63"/>
                  </a:cubicBezTo>
                  <a:cubicBezTo>
                    <a:pt x="61" y="30"/>
                    <a:pt x="61" y="30"/>
                    <a:pt x="61" y="30"/>
                  </a:cubicBezTo>
                  <a:cubicBezTo>
                    <a:pt x="61" y="4"/>
                    <a:pt x="61" y="4"/>
                    <a:pt x="61" y="4"/>
                  </a:cubicBezTo>
                  <a:cubicBezTo>
                    <a:pt x="105" y="37"/>
                    <a:pt x="105" y="37"/>
                    <a:pt x="105" y="37"/>
                  </a:cubicBezTo>
                  <a:lnTo>
                    <a:pt x="150" y="5"/>
                  </a:lnTo>
                  <a:close/>
                  <a:moveTo>
                    <a:pt x="60" y="0"/>
                  </a:moveTo>
                  <a:cubicBezTo>
                    <a:pt x="105" y="33"/>
                    <a:pt x="105" y="33"/>
                    <a:pt x="105" y="33"/>
                  </a:cubicBezTo>
                  <a:cubicBezTo>
                    <a:pt x="150" y="1"/>
                    <a:pt x="150" y="1"/>
                    <a:pt x="150" y="1"/>
                  </a:cubicBezTo>
                  <a:lnTo>
                    <a:pt x="60" y="0"/>
                  </a:lnTo>
                  <a:close/>
                  <a:moveTo>
                    <a:pt x="95" y="80"/>
                  </a:moveTo>
                  <a:cubicBezTo>
                    <a:pt x="94" y="104"/>
                    <a:pt x="94" y="104"/>
                    <a:pt x="94" y="104"/>
                  </a:cubicBezTo>
                  <a:cubicBezTo>
                    <a:pt x="49" y="124"/>
                    <a:pt x="49" y="124"/>
                    <a:pt x="49" y="124"/>
                  </a:cubicBezTo>
                  <a:cubicBezTo>
                    <a:pt x="1" y="103"/>
                    <a:pt x="1" y="103"/>
                    <a:pt x="1" y="103"/>
                  </a:cubicBezTo>
                  <a:cubicBezTo>
                    <a:pt x="1" y="79"/>
                    <a:pt x="1" y="79"/>
                    <a:pt x="1" y="79"/>
                  </a:cubicBezTo>
                  <a:cubicBezTo>
                    <a:pt x="49" y="99"/>
                    <a:pt x="49" y="99"/>
                    <a:pt x="49" y="99"/>
                  </a:cubicBezTo>
                  <a:lnTo>
                    <a:pt x="95" y="80"/>
                  </a:lnTo>
                  <a:close/>
                  <a:moveTo>
                    <a:pt x="0" y="75"/>
                  </a:moveTo>
                  <a:cubicBezTo>
                    <a:pt x="48" y="96"/>
                    <a:pt x="48" y="96"/>
                    <a:pt x="48" y="96"/>
                  </a:cubicBezTo>
                  <a:cubicBezTo>
                    <a:pt x="95" y="76"/>
                    <a:pt x="95" y="76"/>
                    <a:pt x="95" y="76"/>
                  </a:cubicBezTo>
                  <a:cubicBezTo>
                    <a:pt x="46" y="55"/>
                    <a:pt x="46" y="55"/>
                    <a:pt x="46" y="55"/>
                  </a:cubicBezTo>
                  <a:lnTo>
                    <a:pt x="0" y="75"/>
                  </a:lnTo>
                  <a:close/>
                </a:path>
              </a:pathLst>
            </a:custGeom>
            <a:solidFill>
              <a:schemeClr val="tx1"/>
            </a:solidFill>
            <a:ln>
              <a:noFill/>
            </a:ln>
          </p:spPr>
          <p:txBody>
            <a:bodyPr vert="horz" wrap="square" lIns="121920" tIns="60960" rIns="121920" bIns="60960" numCol="1" anchor="t" anchorCtr="0" compatLnSpc="1">
              <a:prstTxWarp prst="textNoShape">
                <a:avLst/>
              </a:prstTxWarp>
            </a:bodyPr>
            <a:lstStyle/>
            <a:p>
              <a:endParaRPr lang="en-US" sz="2400" dirty="0"/>
            </a:p>
          </p:txBody>
        </p:sp>
      </p:grpSp>
    </p:spTree>
    <p:extLst>
      <p:ext uri="{BB962C8B-B14F-4D97-AF65-F5344CB8AC3E}">
        <p14:creationId xmlns:p14="http://schemas.microsoft.com/office/powerpoint/2010/main" val="1183526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ppt_x"/>
                                          </p:val>
                                        </p:tav>
                                        <p:tav tm="100000">
                                          <p:val>
                                            <p:strVal val="#ppt_x"/>
                                          </p:val>
                                        </p:tav>
                                      </p:tavLst>
                                    </p:anim>
                                    <p:anim calcmode="lin" valueType="num">
                                      <p:cBhvr additive="base">
                                        <p:cTn id="8" dur="500" fill="hold"/>
                                        <p:tgtEl>
                                          <p:spTgt spid="5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34"/>
                                        </p:tgtEl>
                                        <p:attrNameLst>
                                          <p:attrName>style.visibility</p:attrName>
                                        </p:attrNameLst>
                                      </p:cBhvr>
                                      <p:to>
                                        <p:strVal val="visible"/>
                                      </p:to>
                                    </p:set>
                                    <p:anim calcmode="lin" valueType="num">
                                      <p:cBhvr additive="base">
                                        <p:cTn id="33" dur="500" fill="hold"/>
                                        <p:tgtEl>
                                          <p:spTgt spid="134"/>
                                        </p:tgtEl>
                                        <p:attrNameLst>
                                          <p:attrName>ppt_x</p:attrName>
                                        </p:attrNameLst>
                                      </p:cBhvr>
                                      <p:tavLst>
                                        <p:tav tm="0">
                                          <p:val>
                                            <p:strVal val="#ppt_x"/>
                                          </p:val>
                                        </p:tav>
                                        <p:tav tm="100000">
                                          <p:val>
                                            <p:strVal val="#ppt_x"/>
                                          </p:val>
                                        </p:tav>
                                      </p:tavLst>
                                    </p:anim>
                                    <p:anim calcmode="lin" valueType="num">
                                      <p:cBhvr additive="base">
                                        <p:cTn id="34" dur="500" fill="hold"/>
                                        <p:tgtEl>
                                          <p:spTgt spid="134"/>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34" grpId="0" animBg="1"/>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C:\Users\mitchelld\Desktop\iStock_000001759899Medium.jpg"/>
          <p:cNvPicPr>
            <a:picLocks noChangeAspect="1" noChangeArrowheads="1"/>
          </p:cNvPicPr>
          <p:nvPr/>
        </p:nvPicPr>
        <p:blipFill rotWithShape="1">
          <a:blip r:embed="rId2">
            <a:extLst>
              <a:ext uri="{28A0092B-C50C-407E-A947-70E740481C1C}">
                <a14:useLocalDpi xmlns:a14="http://schemas.microsoft.com/office/drawing/2010/main" val="0"/>
              </a:ext>
            </a:extLst>
          </a:blip>
          <a:srcRect t="2953" b="10764"/>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293217" y="4004732"/>
            <a:ext cx="6778580" cy="2062103"/>
          </a:xfrm>
          <a:prstGeom prst="rect">
            <a:avLst/>
          </a:prstGeom>
          <a:solidFill>
            <a:srgbClr val="5B9BD5"/>
          </a:solidFill>
        </p:spPr>
        <p:txBody>
          <a:bodyPr wrap="square">
            <a:spAutoFit/>
          </a:bodyPr>
          <a:lstStyle/>
          <a:p>
            <a:r>
              <a:rPr lang="zh-CN" altLang="en-US" sz="2800" b="1" dirty="0" smtClean="0">
                <a:latin typeface="微软雅黑" panose="020B0503020204020204" pitchFamily="34" charset="-122"/>
                <a:ea typeface="微软雅黑" panose="020B0503020204020204" pitchFamily="34" charset="-122"/>
              </a:rPr>
              <a:t>瑞信</a:t>
            </a:r>
            <a:r>
              <a:rPr lang="en-US" altLang="zh-CN" sz="2800" b="1" dirty="0" smtClean="0">
                <a:latin typeface="微软雅黑" panose="020B0503020204020204" pitchFamily="34" charset="-122"/>
                <a:ea typeface="微软雅黑" panose="020B0503020204020204" pitchFamily="34" charset="-122"/>
              </a:rPr>
              <a:t>CDP</a:t>
            </a:r>
            <a:r>
              <a:rPr lang="zh-CN" altLang="en-US" sz="2800" b="1" dirty="0">
                <a:latin typeface="微软雅黑" panose="020B0503020204020204" pitchFamily="34" charset="-122"/>
                <a:ea typeface="微软雅黑" panose="020B0503020204020204" pitchFamily="34" charset="-122"/>
              </a:rPr>
              <a:t>标准</a:t>
            </a:r>
            <a:r>
              <a:rPr lang="zh-CN" altLang="en-US" sz="2800" b="1" dirty="0" smtClean="0">
                <a:latin typeface="微软雅黑" panose="020B0503020204020204" pitchFamily="34" charset="-122"/>
                <a:ea typeface="微软雅黑" panose="020B0503020204020204" pitchFamily="34" charset="-122"/>
              </a:rPr>
              <a:t>：</a:t>
            </a:r>
            <a:endParaRPr lang="en-US" altLang="zh-CN" sz="2800" b="1" dirty="0" smtClean="0">
              <a:latin typeface="微软雅黑" panose="020B0503020204020204" pitchFamily="34" charset="-122"/>
              <a:ea typeface="微软雅黑" panose="020B0503020204020204" pitchFamily="34" charset="-122"/>
            </a:endParaRPr>
          </a:p>
          <a:p>
            <a:endParaRPr lang="en-US" altLang="zh-CN" sz="2800" b="1" dirty="0" smtClean="0">
              <a:latin typeface="微软雅黑" panose="020B0503020204020204" pitchFamily="34" charset="-122"/>
              <a:ea typeface="微软雅黑" panose="020B0503020204020204" pitchFamily="34" charset="-122"/>
            </a:endParaRPr>
          </a:p>
          <a:p>
            <a:r>
              <a:rPr lang="zh-CN" altLang="en-US" sz="2400" dirty="0" smtClean="0">
                <a:latin typeface="微软雅黑" panose="020B0503020204020204" pitchFamily="34" charset="-122"/>
                <a:ea typeface="微软雅黑" panose="020B0503020204020204" pitchFamily="34" charset="-122"/>
              </a:rPr>
              <a:t>捕获</a:t>
            </a:r>
            <a:r>
              <a:rPr lang="zh-CN" altLang="en-US" sz="2400" dirty="0">
                <a:latin typeface="微软雅黑" panose="020B0503020204020204" pitchFamily="34" charset="-122"/>
                <a:ea typeface="微软雅黑" panose="020B0503020204020204" pitchFamily="34" charset="-122"/>
              </a:rPr>
              <a:t>数据任意变化，数据可至少备份到其它一个地方，并可实现恢复至之前任意时间点；保证</a:t>
            </a:r>
            <a:r>
              <a:rPr lang="zh-CN" altLang="en-US" sz="2400" dirty="0" smtClean="0">
                <a:latin typeface="微软雅黑" panose="020B0503020204020204" pitchFamily="34" charset="-122"/>
                <a:ea typeface="微软雅黑" panose="020B0503020204020204" pitchFamily="34" charset="-122"/>
              </a:rPr>
              <a:t>数据零</a:t>
            </a:r>
            <a:r>
              <a:rPr lang="zh-CN" altLang="en-US" sz="2400" dirty="0">
                <a:latin typeface="微软雅黑" panose="020B0503020204020204" pitchFamily="34" charset="-122"/>
                <a:ea typeface="微软雅黑" panose="020B0503020204020204" pitchFamily="34" charset="-122"/>
              </a:rPr>
              <a:t>丢失，为数据提供全天候全时段的保护手段。</a:t>
            </a:r>
          </a:p>
        </p:txBody>
      </p:sp>
      <p:sp>
        <p:nvSpPr>
          <p:cNvPr id="3" name="矩形 2"/>
          <p:cNvSpPr/>
          <p:nvPr/>
        </p:nvSpPr>
        <p:spPr>
          <a:xfrm>
            <a:off x="0" y="1486841"/>
            <a:ext cx="6778580" cy="2062103"/>
          </a:xfrm>
          <a:prstGeom prst="rect">
            <a:avLst/>
          </a:prstGeom>
          <a:solidFill>
            <a:srgbClr val="8E2B9C"/>
          </a:solidFill>
        </p:spPr>
        <p:txBody>
          <a:bodyPr wrap="square">
            <a:spAutoFit/>
          </a:bodyPr>
          <a:lstStyle/>
          <a:p>
            <a:r>
              <a:rPr lang="en-US" altLang="zh-CN" sz="2800" b="1" dirty="0" smtClean="0">
                <a:latin typeface="微软雅黑" panose="020B0503020204020204" pitchFamily="34" charset="-122"/>
                <a:ea typeface="微软雅黑" panose="020B0503020204020204" pitchFamily="34" charset="-122"/>
              </a:rPr>
              <a:t>SNIA(</a:t>
            </a:r>
            <a:r>
              <a:rPr lang="zh-CN" altLang="en-US" sz="2800" b="1" dirty="0" smtClean="0">
                <a:latin typeface="微软雅黑" panose="020B0503020204020204" pitchFamily="34" charset="-122"/>
                <a:ea typeface="微软雅黑" panose="020B0503020204020204" pitchFamily="34" charset="-122"/>
              </a:rPr>
              <a:t>全球</a:t>
            </a:r>
            <a:r>
              <a:rPr lang="zh-CN" altLang="en-US" sz="2800" b="1" dirty="0">
                <a:latin typeface="微软雅黑" panose="020B0503020204020204" pitchFamily="34" charset="-122"/>
                <a:ea typeface="微软雅黑" panose="020B0503020204020204" pitchFamily="34" charset="-122"/>
              </a:rPr>
              <a:t>网络存储工业</a:t>
            </a:r>
            <a:r>
              <a:rPr lang="zh-CN" altLang="en-US" sz="2800" b="1" dirty="0" smtClean="0">
                <a:latin typeface="微软雅黑" panose="020B0503020204020204" pitchFamily="34" charset="-122"/>
                <a:ea typeface="微软雅黑" panose="020B0503020204020204" pitchFamily="34" charset="-122"/>
              </a:rPr>
              <a:t>协会</a:t>
            </a:r>
            <a:r>
              <a:rPr lang="en-US" altLang="zh-CN" sz="2800" b="1" dirty="0" smtClean="0">
                <a:latin typeface="微软雅黑" panose="020B0503020204020204" pitchFamily="34" charset="-122"/>
                <a:ea typeface="微软雅黑" panose="020B0503020204020204" pitchFamily="34" charset="-122"/>
              </a:rPr>
              <a:t>) CDP</a:t>
            </a:r>
            <a:r>
              <a:rPr lang="zh-CN" altLang="en-US" sz="2800" b="1" dirty="0">
                <a:latin typeface="微软雅黑" panose="020B0503020204020204" pitchFamily="34" charset="-122"/>
                <a:ea typeface="微软雅黑" panose="020B0503020204020204" pitchFamily="34" charset="-122"/>
              </a:rPr>
              <a:t>定义</a:t>
            </a:r>
            <a:r>
              <a:rPr lang="zh-CN" altLang="en-US" sz="2800" b="1" dirty="0" smtClean="0">
                <a:latin typeface="微软雅黑" panose="020B0503020204020204" pitchFamily="34" charset="-122"/>
                <a:ea typeface="微软雅黑" panose="020B0503020204020204" pitchFamily="34" charset="-122"/>
              </a:rPr>
              <a:t>：</a:t>
            </a:r>
            <a:endParaRPr lang="en-US" altLang="zh-CN" sz="2800" b="1" dirty="0" smtClean="0">
              <a:latin typeface="微软雅黑" panose="020B0503020204020204" pitchFamily="34" charset="-122"/>
              <a:ea typeface="微软雅黑" panose="020B0503020204020204" pitchFamily="34" charset="-122"/>
            </a:endParaRPr>
          </a:p>
          <a:p>
            <a:endParaRPr lang="en-US" altLang="zh-CN" sz="2800" b="1" dirty="0" smtClean="0">
              <a:latin typeface="微软雅黑" panose="020B0503020204020204" pitchFamily="34" charset="-122"/>
              <a:ea typeface="微软雅黑" panose="020B0503020204020204" pitchFamily="34" charset="-122"/>
            </a:endParaRPr>
          </a:p>
          <a:p>
            <a:r>
              <a:rPr lang="zh-CN" altLang="en-US" sz="2400" dirty="0" smtClean="0">
                <a:latin typeface="微软雅黑" panose="020B0503020204020204" pitchFamily="34" charset="-122"/>
                <a:ea typeface="微软雅黑" panose="020B0503020204020204" pitchFamily="34" charset="-122"/>
              </a:rPr>
              <a:t>持续</a:t>
            </a:r>
            <a:r>
              <a:rPr lang="zh-CN" altLang="en-US" sz="2400" dirty="0">
                <a:latin typeface="微软雅黑" panose="020B0503020204020204" pitchFamily="34" charset="-122"/>
                <a:ea typeface="微软雅黑" panose="020B0503020204020204" pitchFamily="34" charset="-122"/>
              </a:rPr>
              <a:t>数据保护，在不影响主要数据运行的前提下，可以实现持续捕捉或跟踪目标数据所发生的任何改变，并且能够恢复到此前任意时间点的方法。</a:t>
            </a:r>
          </a:p>
        </p:txBody>
      </p:sp>
      <p:sp>
        <p:nvSpPr>
          <p:cNvPr id="4" name="Title 3"/>
          <p:cNvSpPr txBox="1">
            <a:spLocks/>
          </p:cNvSpPr>
          <p:nvPr/>
        </p:nvSpPr>
        <p:spPr bwMode="black">
          <a:xfrm>
            <a:off x="0" y="310536"/>
            <a:ext cx="4312693" cy="57262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b="1" dirty="0" smtClean="0">
                <a:latin typeface="微软雅黑" panose="020B0503020204020204" pitchFamily="34" charset="-122"/>
                <a:ea typeface="微软雅黑" panose="020B0503020204020204" pitchFamily="34" charset="-122"/>
              </a:rPr>
              <a:t>瑞信</a:t>
            </a:r>
            <a:r>
              <a:rPr lang="en-US" altLang="zh-CN" sz="3600" b="1" dirty="0" smtClean="0">
                <a:latin typeface="微软雅黑" panose="020B0503020204020204" pitchFamily="34" charset="-122"/>
                <a:ea typeface="微软雅黑" panose="020B0503020204020204" pitchFamily="34" charset="-122"/>
              </a:rPr>
              <a:t>CDP</a:t>
            </a:r>
            <a:r>
              <a:rPr lang="zh-CN" altLang="en-US" sz="3600" b="1" dirty="0" smtClean="0">
                <a:latin typeface="微软雅黑" panose="020B0503020204020204" pitchFamily="34" charset="-122"/>
                <a:ea typeface="微软雅黑" panose="020B0503020204020204" pitchFamily="34" charset="-122"/>
              </a:rPr>
              <a:t>定义</a:t>
            </a:r>
            <a:endParaRPr lang="en-US" sz="3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2614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286000" y="2014151"/>
            <a:ext cx="5491632" cy="707886"/>
          </a:xfrm>
          <a:prstGeom prst="rect">
            <a:avLst/>
          </a:prstGeom>
          <a:noFill/>
        </p:spPr>
        <p:txBody>
          <a:bodyPr wrap="none" rtlCol="0">
            <a:spAutoFit/>
          </a:bodyPr>
          <a:lstStyle/>
          <a:p>
            <a:r>
              <a:rPr lang="en-US" altLang="zh-CN" sz="4000" b="1" dirty="0" smtClean="0"/>
              <a:t>SERVICE         </a:t>
            </a:r>
            <a:r>
              <a:rPr lang="zh-CN" altLang="en-US" sz="4000" b="1" dirty="0" smtClean="0"/>
              <a:t>业务可持续</a:t>
            </a:r>
            <a:endParaRPr lang="zh-CN" altLang="en-US" sz="4000" b="1" dirty="0"/>
          </a:p>
        </p:txBody>
      </p:sp>
      <p:sp>
        <p:nvSpPr>
          <p:cNvPr id="3" name="文本框 2"/>
          <p:cNvSpPr txBox="1"/>
          <p:nvPr/>
        </p:nvSpPr>
        <p:spPr>
          <a:xfrm>
            <a:off x="2427576" y="3111843"/>
            <a:ext cx="5436616" cy="707886"/>
          </a:xfrm>
          <a:prstGeom prst="rect">
            <a:avLst/>
          </a:prstGeom>
          <a:noFill/>
        </p:spPr>
        <p:txBody>
          <a:bodyPr wrap="none" rtlCol="0">
            <a:spAutoFit/>
          </a:bodyPr>
          <a:lstStyle>
            <a:defPPr>
              <a:defRPr lang="zh-CN"/>
            </a:defPPr>
            <a:lvl1pPr>
              <a:defRPr sz="4000"/>
            </a:lvl1pPr>
          </a:lstStyle>
          <a:p>
            <a:r>
              <a:rPr lang="en-US" altLang="zh-CN" b="1" dirty="0"/>
              <a:t>DATA           </a:t>
            </a:r>
            <a:r>
              <a:rPr lang="en-US" altLang="zh-CN" b="1" dirty="0" smtClean="0"/>
              <a:t>   </a:t>
            </a:r>
            <a:r>
              <a:rPr lang="zh-CN" altLang="en-US" b="1" dirty="0" smtClean="0"/>
              <a:t>数据</a:t>
            </a:r>
            <a:r>
              <a:rPr lang="zh-CN" altLang="en-US" b="1" dirty="0"/>
              <a:t>可持续</a:t>
            </a:r>
          </a:p>
        </p:txBody>
      </p:sp>
      <p:sp>
        <p:nvSpPr>
          <p:cNvPr id="4" name="文本框 3"/>
          <p:cNvSpPr txBox="1"/>
          <p:nvPr/>
        </p:nvSpPr>
        <p:spPr>
          <a:xfrm>
            <a:off x="2285999" y="4209535"/>
            <a:ext cx="5665462" cy="707886"/>
          </a:xfrm>
          <a:prstGeom prst="rect">
            <a:avLst/>
          </a:prstGeom>
          <a:noFill/>
        </p:spPr>
        <p:txBody>
          <a:bodyPr wrap="none" rtlCol="0">
            <a:spAutoFit/>
          </a:bodyPr>
          <a:lstStyle>
            <a:defPPr>
              <a:defRPr lang="zh-CN"/>
            </a:defPPr>
            <a:lvl1pPr>
              <a:defRPr sz="4000"/>
            </a:lvl1pPr>
          </a:lstStyle>
          <a:p>
            <a:r>
              <a:rPr lang="en-US" altLang="zh-CN" b="1" dirty="0"/>
              <a:t>NETWORK      </a:t>
            </a:r>
            <a:r>
              <a:rPr lang="zh-CN" altLang="en-US" b="1" dirty="0"/>
              <a:t>网络可持续</a:t>
            </a:r>
          </a:p>
        </p:txBody>
      </p:sp>
      <p:sp>
        <p:nvSpPr>
          <p:cNvPr id="5" name="Title 3"/>
          <p:cNvSpPr txBox="1">
            <a:spLocks/>
          </p:cNvSpPr>
          <p:nvPr/>
        </p:nvSpPr>
        <p:spPr bwMode="black">
          <a:xfrm>
            <a:off x="0" y="310536"/>
            <a:ext cx="4312693" cy="57262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b="1" dirty="0" smtClean="0">
                <a:latin typeface="微软雅黑" panose="020B0503020204020204" pitchFamily="34" charset="-122"/>
                <a:ea typeface="微软雅黑" panose="020B0503020204020204" pitchFamily="34" charset="-122"/>
              </a:rPr>
              <a:t>瑞信</a:t>
            </a:r>
            <a:r>
              <a:rPr lang="en-US" altLang="zh-CN" sz="3600" b="1" dirty="0" smtClean="0">
                <a:latin typeface="微软雅黑" panose="020B0503020204020204" pitchFamily="34" charset="-122"/>
                <a:ea typeface="微软雅黑" panose="020B0503020204020204" pitchFamily="34" charset="-122"/>
              </a:rPr>
              <a:t>CDP</a:t>
            </a:r>
            <a:r>
              <a:rPr lang="zh-CN" altLang="en-US" sz="3600" b="1" dirty="0" smtClean="0">
                <a:latin typeface="微软雅黑" panose="020B0503020204020204" pitchFamily="34" charset="-122"/>
                <a:ea typeface="微软雅黑" panose="020B0503020204020204" pitchFamily="34" charset="-122"/>
              </a:rPr>
              <a:t>技术概括</a:t>
            </a:r>
            <a:endParaRPr lang="en-US" sz="3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708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a:off x="8307712" y="4240254"/>
            <a:ext cx="3004917" cy="316184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20" tIns="45711" rIns="91420" bIns="45711" numCol="1" rtlCol="0" anchor="t" anchorCtr="0" compatLnSpc="1">
            <a:prstTxWarp prst="textNoShape">
              <a:avLst/>
            </a:prstTxWarp>
          </a:bodyPr>
          <a:lstStyle/>
          <a:p>
            <a:pPr marL="171413" indent="-171413" defTabSz="914196">
              <a:spcBef>
                <a:spcPct val="20000"/>
              </a:spcBef>
              <a:spcAft>
                <a:spcPts val="800"/>
              </a:spcAft>
              <a:buSzPct val="80000"/>
              <a:buFont typeface="Arial" pitchFamily="34" charset="0"/>
              <a:buChar char="•"/>
              <a:defRPr/>
            </a:pPr>
            <a:endParaRPr lang="en-US" sz="1200" dirty="0">
              <a:solidFill>
                <a:srgbClr val="80BEE4">
                  <a:alpha val="99000"/>
                </a:srgbClr>
              </a:solidFill>
            </a:endParaRPr>
          </a:p>
        </p:txBody>
      </p:sp>
      <p:sp>
        <p:nvSpPr>
          <p:cNvPr id="11" name="Rectangle 10"/>
          <p:cNvSpPr/>
          <p:nvPr/>
        </p:nvSpPr>
        <p:spPr bwMode="auto">
          <a:xfrm>
            <a:off x="987307" y="1224602"/>
            <a:ext cx="2806955" cy="499114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20" tIns="45711" rIns="91420" bIns="45711" numCol="1" rtlCol="0" anchor="ctr" anchorCtr="0" compatLnSpc="1">
            <a:prstTxWarp prst="textNoShape">
              <a:avLst/>
            </a:prstTxWarp>
          </a:bodyPr>
          <a:lstStyle/>
          <a:p>
            <a:pPr algn="ctr" defTabSz="913932" fontAlgn="base">
              <a:spcBef>
                <a:spcPct val="0"/>
              </a:spcBef>
              <a:spcAft>
                <a:spcPct val="0"/>
              </a:spcAft>
            </a:pPr>
            <a:endParaRPr lang="en-US" sz="2267" dirty="0">
              <a:gradFill>
                <a:gsLst>
                  <a:gs pos="0">
                    <a:srgbClr val="FFFFFF"/>
                  </a:gs>
                  <a:gs pos="100000">
                    <a:srgbClr val="FFFFFF"/>
                  </a:gs>
                </a:gsLst>
                <a:lin ang="5400000" scaled="0"/>
              </a:gradFill>
            </a:endParaRPr>
          </a:p>
        </p:txBody>
      </p:sp>
      <p:sp>
        <p:nvSpPr>
          <p:cNvPr id="17" name="Rectangle 16"/>
          <p:cNvSpPr/>
          <p:nvPr/>
        </p:nvSpPr>
        <p:spPr>
          <a:xfrm>
            <a:off x="998195" y="3019359"/>
            <a:ext cx="2796067" cy="458573"/>
          </a:xfrm>
          <a:prstGeom prst="rect">
            <a:avLst/>
          </a:prstGeom>
        </p:spPr>
        <p:txBody>
          <a:bodyPr wrap="square" lIns="91424" tIns="45713" rIns="91424" bIns="45713" anchor="b" anchorCtr="0">
            <a:spAutoFit/>
          </a:bodyPr>
          <a:lstStyle/>
          <a:p>
            <a:pPr algn="ctr" defTabSz="914194">
              <a:lnSpc>
                <a:spcPct val="85000"/>
              </a:lnSpc>
              <a:defRPr/>
            </a:pPr>
            <a:r>
              <a:rPr lang="zh-CN" altLang="en-US" sz="2800" kern="0" spc="-71" dirty="0">
                <a:solidFill>
                  <a:srgbClr val="FFFFFF">
                    <a:alpha val="99000"/>
                  </a:srgbClr>
                </a:solidFill>
                <a:latin typeface="微软雅黑" panose="020B0503020204020204" pitchFamily="34" charset="-122"/>
                <a:ea typeface="微软雅黑" panose="020B0503020204020204" pitchFamily="34" charset="-122"/>
                <a:cs typeface="Segoe UI" pitchFamily="34" charset="0"/>
              </a:rPr>
              <a:t>易管理性</a:t>
            </a:r>
            <a:endParaRPr lang="en-US" sz="2800" kern="0" spc="-71" dirty="0">
              <a:solidFill>
                <a:srgbClr val="FFFFFF">
                  <a:alpha val="99000"/>
                </a:srgbClr>
              </a:solidFill>
              <a:latin typeface="微软雅黑" panose="020B0503020204020204" pitchFamily="34" charset="-122"/>
              <a:ea typeface="微软雅黑" panose="020B0503020204020204" pitchFamily="34" charset="-122"/>
              <a:cs typeface="Segoe UI" pitchFamily="34" charset="0"/>
            </a:endParaRPr>
          </a:p>
        </p:txBody>
      </p:sp>
      <p:sp>
        <p:nvSpPr>
          <p:cNvPr id="22" name="Freeform 45"/>
          <p:cNvSpPr>
            <a:spLocks noEditPoints="1"/>
          </p:cNvSpPr>
          <p:nvPr/>
        </p:nvSpPr>
        <p:spPr bwMode="black">
          <a:xfrm>
            <a:off x="1835195" y="1675192"/>
            <a:ext cx="1027877" cy="1108573"/>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3" rIns="91424" bIns="45713" numCol="1" anchor="t" anchorCtr="0" compatLnSpc="1">
            <a:prstTxWarp prst="textNoShape">
              <a:avLst/>
            </a:prstTxWarp>
          </a:bodyPr>
          <a:lstStyle/>
          <a:p>
            <a:pPr defTabSz="914196"/>
            <a:endParaRPr lang="en-US" sz="2400">
              <a:solidFill>
                <a:srgbClr val="FFFFFF"/>
              </a:solidFill>
            </a:endParaRPr>
          </a:p>
        </p:txBody>
      </p:sp>
      <p:sp>
        <p:nvSpPr>
          <p:cNvPr id="43" name="Rectangle 42"/>
          <p:cNvSpPr/>
          <p:nvPr/>
        </p:nvSpPr>
        <p:spPr bwMode="auto">
          <a:xfrm>
            <a:off x="987307" y="3525541"/>
            <a:ext cx="2806955" cy="211325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8576" tIns="34288" rIns="68576" bIns="34288" numCol="1" rtlCol="0" anchor="t" anchorCtr="0" compatLnSpc="1">
            <a:prstTxWarp prst="textNoShape">
              <a:avLst/>
            </a:prstTxWarp>
          </a:bodyPr>
          <a:lstStyle/>
          <a:p>
            <a:pPr marL="128582" indent="-128582" defTabSz="914196">
              <a:lnSpc>
                <a:spcPct val="150000"/>
              </a:lnSpc>
              <a:spcAft>
                <a:spcPts val="600"/>
              </a:spcAft>
              <a:buFont typeface="Arial" pitchFamily="34" charset="0"/>
              <a:buChar char="•"/>
              <a:defRPr/>
            </a:pPr>
            <a:r>
              <a:rPr lang="zh-CN" altLang="en-US" sz="1200" dirty="0">
                <a:solidFill>
                  <a:srgbClr val="FFFFFF">
                    <a:alpha val="99000"/>
                  </a:srgbClr>
                </a:solidFill>
                <a:latin typeface="微软雅黑" panose="020B0503020204020204" pitchFamily="34" charset="-122"/>
                <a:ea typeface="微软雅黑" panose="020B0503020204020204" pitchFamily="34" charset="-122"/>
              </a:rPr>
              <a:t>部署灵活，操作简便，简洁友好的界面，利用全鼠标操作和对象图标显示，完成全部的管理工作，集中化的管理方式可以通过一个控制程序管理所有的容灾备份作业等</a:t>
            </a:r>
            <a:endParaRPr lang="en-US" sz="1467" dirty="0">
              <a:solidFill>
                <a:srgbClr val="80BEE4">
                  <a:alpha val="99000"/>
                </a:srgbClr>
              </a:solidFill>
              <a:latin typeface="微软雅黑" panose="020B0503020204020204" pitchFamily="34" charset="-122"/>
              <a:ea typeface="微软雅黑" panose="020B0503020204020204" pitchFamily="34" charset="-122"/>
            </a:endParaRPr>
          </a:p>
          <a:p>
            <a:pPr marL="107155" indent="-214299" defTabSz="914196">
              <a:spcAft>
                <a:spcPts val="600"/>
              </a:spcAft>
              <a:buFont typeface="Arial" pitchFamily="34" charset="0"/>
              <a:buChar char="•"/>
              <a:defRPr/>
            </a:pPr>
            <a:endParaRPr lang="en-US" sz="1467" dirty="0">
              <a:solidFill>
                <a:srgbClr val="80BEE4">
                  <a:alpha val="99000"/>
                </a:srgbClr>
              </a:solidFill>
              <a:latin typeface="微软雅黑" panose="020B0503020204020204" pitchFamily="34" charset="-122"/>
              <a:ea typeface="微软雅黑" panose="020B0503020204020204" pitchFamily="34" charset="-122"/>
            </a:endParaRPr>
          </a:p>
        </p:txBody>
      </p:sp>
      <p:sp>
        <p:nvSpPr>
          <p:cNvPr id="13" name="Rectangle 12"/>
          <p:cNvSpPr/>
          <p:nvPr/>
        </p:nvSpPr>
        <p:spPr bwMode="auto">
          <a:xfrm>
            <a:off x="8307714" y="1224603"/>
            <a:ext cx="2803989" cy="499114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20" tIns="45711" rIns="91420" bIns="45711" numCol="1" rtlCol="0" anchor="ctr" anchorCtr="0" compatLnSpc="1">
            <a:prstTxWarp prst="textNoShape">
              <a:avLst/>
            </a:prstTxWarp>
          </a:bodyPr>
          <a:lstStyle/>
          <a:p>
            <a:pPr algn="ctr" defTabSz="913932" fontAlgn="base">
              <a:spcBef>
                <a:spcPct val="0"/>
              </a:spcBef>
              <a:spcAft>
                <a:spcPct val="0"/>
              </a:spcAft>
            </a:pPr>
            <a:endParaRPr lang="en-US" sz="2267" dirty="0">
              <a:gradFill>
                <a:gsLst>
                  <a:gs pos="0">
                    <a:srgbClr val="FFFFFF"/>
                  </a:gs>
                  <a:gs pos="100000">
                    <a:srgbClr val="FFFFFF"/>
                  </a:gs>
                </a:gsLst>
                <a:lin ang="5400000" scaled="0"/>
              </a:gradFill>
            </a:endParaRPr>
          </a:p>
        </p:txBody>
      </p:sp>
      <p:sp>
        <p:nvSpPr>
          <p:cNvPr id="19" name="Rectangle 18"/>
          <p:cNvSpPr/>
          <p:nvPr/>
        </p:nvSpPr>
        <p:spPr>
          <a:xfrm>
            <a:off x="8324231" y="3019359"/>
            <a:ext cx="2787469" cy="458573"/>
          </a:xfrm>
          <a:prstGeom prst="rect">
            <a:avLst/>
          </a:prstGeom>
        </p:spPr>
        <p:txBody>
          <a:bodyPr wrap="square" lIns="91424" tIns="45713" rIns="91424" bIns="45713" anchor="b" anchorCtr="0">
            <a:spAutoFit/>
          </a:bodyPr>
          <a:lstStyle/>
          <a:p>
            <a:pPr algn="ctr" defTabSz="914194">
              <a:lnSpc>
                <a:spcPct val="85000"/>
              </a:lnSpc>
            </a:pPr>
            <a:r>
              <a:rPr lang="zh-CN" altLang="en-US" sz="2800" kern="0" spc="-71" dirty="0" smtClean="0">
                <a:solidFill>
                  <a:srgbClr val="FFFFFF">
                    <a:alpha val="99000"/>
                  </a:srgbClr>
                </a:solidFill>
                <a:latin typeface="微软雅黑" panose="020B0503020204020204" pitchFamily="34" charset="-122"/>
                <a:ea typeface="微软雅黑" panose="020B0503020204020204" pitchFamily="34" charset="-122"/>
                <a:cs typeface="Segoe UI" pitchFamily="34" charset="0"/>
              </a:rPr>
              <a:t>易维护性</a:t>
            </a:r>
            <a:endParaRPr lang="en-US" sz="2800" kern="0" spc="-71" dirty="0">
              <a:solidFill>
                <a:srgbClr val="FFFFFF">
                  <a:alpha val="99000"/>
                </a:srgbClr>
              </a:solidFill>
              <a:latin typeface="微软雅黑" panose="020B0503020204020204" pitchFamily="34" charset="-122"/>
              <a:ea typeface="微软雅黑" panose="020B0503020204020204" pitchFamily="34" charset="-122"/>
              <a:cs typeface="Segoe UI" pitchFamily="34" charset="0"/>
            </a:endParaRPr>
          </a:p>
        </p:txBody>
      </p:sp>
      <p:sp>
        <p:nvSpPr>
          <p:cNvPr id="45" name="Rectangle 44"/>
          <p:cNvSpPr/>
          <p:nvPr/>
        </p:nvSpPr>
        <p:spPr bwMode="auto">
          <a:xfrm>
            <a:off x="8307714" y="3528612"/>
            <a:ext cx="2803989" cy="237138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8576" tIns="34288" rIns="68576" bIns="34288" numCol="1" rtlCol="0" anchor="t" anchorCtr="0" compatLnSpc="1">
            <a:prstTxWarp prst="textNoShape">
              <a:avLst/>
            </a:prstTxWarp>
          </a:bodyPr>
          <a:lstStyle/>
          <a:p>
            <a:pPr marL="128582" indent="-128582" defTabSz="914196">
              <a:lnSpc>
                <a:spcPct val="150000"/>
              </a:lnSpc>
              <a:spcAft>
                <a:spcPts val="600"/>
              </a:spcAft>
              <a:buFont typeface="Arial" pitchFamily="34" charset="0"/>
              <a:buChar char="•"/>
            </a:pPr>
            <a:r>
              <a:rPr lang="zh-CN" altLang="en-US" sz="1200" dirty="0">
                <a:solidFill>
                  <a:srgbClr val="FFFFFF">
                    <a:alpha val="99000"/>
                  </a:srgbClr>
                </a:solidFill>
                <a:latin typeface="微软雅黑" panose="020B0503020204020204" pitchFamily="34" charset="-122"/>
                <a:ea typeface="微软雅黑" panose="020B0503020204020204" pitchFamily="34" charset="-122"/>
              </a:rPr>
              <a:t>完善的监控和诊断机制，主动报警机制和事件通知功能，无需单独的人工干预就可以第一时间发现风险，将损失降到最低</a:t>
            </a:r>
            <a:endParaRPr lang="en-US" sz="1200" dirty="0">
              <a:solidFill>
                <a:srgbClr val="FFFFFF">
                  <a:alpha val="99000"/>
                </a:srgbClr>
              </a:solidFill>
              <a:latin typeface="微软雅黑" panose="020B0503020204020204" pitchFamily="34" charset="-122"/>
              <a:ea typeface="微软雅黑" panose="020B0503020204020204" pitchFamily="34" charset="-122"/>
            </a:endParaRPr>
          </a:p>
        </p:txBody>
      </p:sp>
      <p:sp>
        <p:nvSpPr>
          <p:cNvPr id="12" name="Rectangle 11"/>
          <p:cNvSpPr/>
          <p:nvPr/>
        </p:nvSpPr>
        <p:spPr bwMode="auto">
          <a:xfrm>
            <a:off x="4632392" y="1224603"/>
            <a:ext cx="2837187" cy="499114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20" tIns="45711" rIns="91420" bIns="45711" numCol="1" rtlCol="0" anchor="ctr" anchorCtr="0" compatLnSpc="1">
            <a:prstTxWarp prst="textNoShape">
              <a:avLst/>
            </a:prstTxWarp>
          </a:bodyPr>
          <a:lstStyle/>
          <a:p>
            <a:pPr algn="ctr" defTabSz="913932" fontAlgn="base">
              <a:spcBef>
                <a:spcPct val="0"/>
              </a:spcBef>
              <a:spcAft>
                <a:spcPct val="0"/>
              </a:spcAft>
            </a:pPr>
            <a:endParaRPr lang="en-US" sz="2267" dirty="0">
              <a:gradFill>
                <a:gsLst>
                  <a:gs pos="0">
                    <a:srgbClr val="FFFFFF"/>
                  </a:gs>
                  <a:gs pos="100000">
                    <a:srgbClr val="FFFFFF"/>
                  </a:gs>
                </a:gsLst>
                <a:lin ang="5400000" scaled="0"/>
              </a:gradFill>
            </a:endParaRPr>
          </a:p>
        </p:txBody>
      </p:sp>
      <p:sp>
        <p:nvSpPr>
          <p:cNvPr id="18" name="Rectangle 17"/>
          <p:cNvSpPr/>
          <p:nvPr/>
        </p:nvSpPr>
        <p:spPr>
          <a:xfrm>
            <a:off x="4638555" y="3019359"/>
            <a:ext cx="2831027" cy="458573"/>
          </a:xfrm>
          <a:prstGeom prst="rect">
            <a:avLst/>
          </a:prstGeom>
        </p:spPr>
        <p:txBody>
          <a:bodyPr wrap="square" lIns="91424" tIns="45713" rIns="91424" bIns="45713" anchor="b" anchorCtr="0">
            <a:spAutoFit/>
          </a:bodyPr>
          <a:lstStyle/>
          <a:p>
            <a:pPr algn="ctr" defTabSz="914194">
              <a:lnSpc>
                <a:spcPct val="85000"/>
              </a:lnSpc>
            </a:pPr>
            <a:r>
              <a:rPr lang="zh-CN" altLang="en-US" sz="2800" kern="0" spc="-71" dirty="0">
                <a:solidFill>
                  <a:srgbClr val="FFFFFF">
                    <a:alpha val="99000"/>
                  </a:srgbClr>
                </a:solidFill>
                <a:latin typeface="微软雅黑" panose="020B0503020204020204" pitchFamily="34" charset="-122"/>
                <a:ea typeface="微软雅黑" panose="020B0503020204020204" pitchFamily="34" charset="-122"/>
                <a:cs typeface="Segoe UI" pitchFamily="34" charset="0"/>
              </a:rPr>
              <a:t>易</a:t>
            </a:r>
            <a:r>
              <a:rPr lang="zh-CN" altLang="en-US" sz="2800" kern="0" spc="-71" dirty="0">
                <a:solidFill>
                  <a:srgbClr val="FFFFFF">
                    <a:alpha val="99000"/>
                  </a:srgbClr>
                </a:solidFill>
                <a:latin typeface="微软雅黑" panose="020B0503020204020204" pitchFamily="34" charset="-122"/>
                <a:ea typeface="微软雅黑" panose="020B0503020204020204" pitchFamily="34" charset="-122"/>
                <a:cs typeface="Segoe UI" pitchFamily="34" charset="0"/>
              </a:rPr>
              <a:t>扩展性</a:t>
            </a:r>
            <a:endParaRPr lang="en-US" sz="2800" kern="0" spc="-71" dirty="0">
              <a:solidFill>
                <a:srgbClr val="FFFFFF">
                  <a:alpha val="99000"/>
                </a:srgbClr>
              </a:solidFill>
              <a:latin typeface="微软雅黑" panose="020B0503020204020204" pitchFamily="34" charset="-122"/>
              <a:ea typeface="微软雅黑" panose="020B0503020204020204" pitchFamily="34" charset="-122"/>
              <a:cs typeface="Segoe UI" pitchFamily="34" charset="0"/>
            </a:endParaRPr>
          </a:p>
        </p:txBody>
      </p:sp>
      <p:grpSp>
        <p:nvGrpSpPr>
          <p:cNvPr id="42" name="Group 41"/>
          <p:cNvGrpSpPr/>
          <p:nvPr/>
        </p:nvGrpSpPr>
        <p:grpSpPr>
          <a:xfrm>
            <a:off x="5116161" y="1507817"/>
            <a:ext cx="1880521" cy="1275959"/>
            <a:chOff x="-6467475" y="914401"/>
            <a:chExt cx="5765799" cy="3913187"/>
          </a:xfrm>
        </p:grpSpPr>
        <p:sp>
          <p:nvSpPr>
            <p:cNvPr id="28" name="Freeform 5"/>
            <p:cNvSpPr>
              <a:spLocks/>
            </p:cNvSpPr>
            <p:nvPr/>
          </p:nvSpPr>
          <p:spPr bwMode="auto">
            <a:xfrm>
              <a:off x="-6407150" y="2039938"/>
              <a:ext cx="2217737" cy="1112838"/>
            </a:xfrm>
            <a:custGeom>
              <a:avLst/>
              <a:gdLst>
                <a:gd name="T0" fmla="*/ 0 w 590"/>
                <a:gd name="T1" fmla="*/ 227 h 296"/>
                <a:gd name="T2" fmla="*/ 392 w 590"/>
                <a:gd name="T3" fmla="*/ 16 h 296"/>
                <a:gd name="T4" fmla="*/ 520 w 590"/>
                <a:gd name="T5" fmla="*/ 51 h 296"/>
                <a:gd name="T6" fmla="*/ 590 w 590"/>
                <a:gd name="T7" fmla="*/ 72 h 296"/>
                <a:gd name="T8" fmla="*/ 64 w 590"/>
                <a:gd name="T9" fmla="*/ 296 h 296"/>
                <a:gd name="T10" fmla="*/ 0 w 590"/>
                <a:gd name="T11" fmla="*/ 227 h 296"/>
              </a:gdLst>
              <a:ahLst/>
              <a:cxnLst>
                <a:cxn ang="0">
                  <a:pos x="T0" y="T1"/>
                </a:cxn>
                <a:cxn ang="0">
                  <a:pos x="T2" y="T3"/>
                </a:cxn>
                <a:cxn ang="0">
                  <a:pos x="T4" y="T5"/>
                </a:cxn>
                <a:cxn ang="0">
                  <a:pos x="T6" y="T7"/>
                </a:cxn>
                <a:cxn ang="0">
                  <a:pos x="T8" y="T9"/>
                </a:cxn>
                <a:cxn ang="0">
                  <a:pos x="T10" y="T11"/>
                </a:cxn>
              </a:cxnLst>
              <a:rect l="0" t="0" r="r" b="b"/>
              <a:pathLst>
                <a:path w="590" h="296">
                  <a:moveTo>
                    <a:pt x="0" y="227"/>
                  </a:moveTo>
                  <a:cubicBezTo>
                    <a:pt x="0" y="227"/>
                    <a:pt x="166" y="21"/>
                    <a:pt x="392" y="16"/>
                  </a:cubicBezTo>
                  <a:cubicBezTo>
                    <a:pt x="392" y="16"/>
                    <a:pt x="462" y="0"/>
                    <a:pt x="520" y="51"/>
                  </a:cubicBezTo>
                  <a:cubicBezTo>
                    <a:pt x="520" y="51"/>
                    <a:pt x="571" y="59"/>
                    <a:pt x="590" y="72"/>
                  </a:cubicBezTo>
                  <a:cubicBezTo>
                    <a:pt x="590" y="72"/>
                    <a:pt x="310" y="29"/>
                    <a:pt x="64" y="296"/>
                  </a:cubicBezTo>
                  <a:cubicBezTo>
                    <a:pt x="64" y="296"/>
                    <a:pt x="16" y="275"/>
                    <a:pt x="0" y="2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29" name="Freeform 6"/>
            <p:cNvSpPr>
              <a:spLocks/>
            </p:cNvSpPr>
            <p:nvPr/>
          </p:nvSpPr>
          <p:spPr bwMode="auto">
            <a:xfrm>
              <a:off x="-6467475" y="1279526"/>
              <a:ext cx="1849437" cy="1603375"/>
            </a:xfrm>
            <a:custGeom>
              <a:avLst/>
              <a:gdLst>
                <a:gd name="T0" fmla="*/ 0 w 492"/>
                <a:gd name="T1" fmla="*/ 426 h 426"/>
                <a:gd name="T2" fmla="*/ 341 w 492"/>
                <a:gd name="T3" fmla="*/ 70 h 426"/>
                <a:gd name="T4" fmla="*/ 468 w 492"/>
                <a:gd name="T5" fmla="*/ 13 h 426"/>
                <a:gd name="T6" fmla="*/ 492 w 492"/>
                <a:gd name="T7" fmla="*/ 47 h 426"/>
                <a:gd name="T8" fmla="*/ 309 w 492"/>
                <a:gd name="T9" fmla="*/ 222 h 426"/>
                <a:gd name="T10" fmla="*/ 0 w 492"/>
                <a:gd name="T11" fmla="*/ 426 h 426"/>
              </a:gdLst>
              <a:ahLst/>
              <a:cxnLst>
                <a:cxn ang="0">
                  <a:pos x="T0" y="T1"/>
                </a:cxn>
                <a:cxn ang="0">
                  <a:pos x="T2" y="T3"/>
                </a:cxn>
                <a:cxn ang="0">
                  <a:pos x="T4" y="T5"/>
                </a:cxn>
                <a:cxn ang="0">
                  <a:pos x="T6" y="T7"/>
                </a:cxn>
                <a:cxn ang="0">
                  <a:pos x="T8" y="T9"/>
                </a:cxn>
                <a:cxn ang="0">
                  <a:pos x="T10" y="T11"/>
                </a:cxn>
              </a:cxnLst>
              <a:rect l="0" t="0" r="r" b="b"/>
              <a:pathLst>
                <a:path w="492" h="426">
                  <a:moveTo>
                    <a:pt x="0" y="426"/>
                  </a:moveTo>
                  <a:cubicBezTo>
                    <a:pt x="341" y="70"/>
                    <a:pt x="341" y="70"/>
                    <a:pt x="341" y="70"/>
                  </a:cubicBezTo>
                  <a:cubicBezTo>
                    <a:pt x="341" y="70"/>
                    <a:pt x="408" y="0"/>
                    <a:pt x="468" y="13"/>
                  </a:cubicBezTo>
                  <a:cubicBezTo>
                    <a:pt x="468" y="13"/>
                    <a:pt x="487" y="24"/>
                    <a:pt x="492" y="47"/>
                  </a:cubicBezTo>
                  <a:cubicBezTo>
                    <a:pt x="309" y="222"/>
                    <a:pt x="309" y="222"/>
                    <a:pt x="309" y="222"/>
                  </a:cubicBezTo>
                  <a:cubicBezTo>
                    <a:pt x="309" y="222"/>
                    <a:pt x="186" y="242"/>
                    <a:pt x="0" y="4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0" name="Freeform 7"/>
            <p:cNvSpPr>
              <a:spLocks/>
            </p:cNvSpPr>
            <p:nvPr/>
          </p:nvSpPr>
          <p:spPr bwMode="auto">
            <a:xfrm>
              <a:off x="-5113338" y="914401"/>
              <a:ext cx="852487" cy="1023938"/>
            </a:xfrm>
            <a:custGeom>
              <a:avLst/>
              <a:gdLst>
                <a:gd name="T0" fmla="*/ 0 w 227"/>
                <a:gd name="T1" fmla="*/ 139 h 272"/>
                <a:gd name="T2" fmla="*/ 163 w 227"/>
                <a:gd name="T3" fmla="*/ 120 h 272"/>
                <a:gd name="T4" fmla="*/ 227 w 227"/>
                <a:gd name="T5" fmla="*/ 272 h 272"/>
                <a:gd name="T6" fmla="*/ 147 w 227"/>
                <a:gd name="T7" fmla="*/ 136 h 272"/>
                <a:gd name="T8" fmla="*/ 0 w 227"/>
                <a:gd name="T9" fmla="*/ 139 h 272"/>
              </a:gdLst>
              <a:ahLst/>
              <a:cxnLst>
                <a:cxn ang="0">
                  <a:pos x="T0" y="T1"/>
                </a:cxn>
                <a:cxn ang="0">
                  <a:pos x="T2" y="T3"/>
                </a:cxn>
                <a:cxn ang="0">
                  <a:pos x="T4" y="T5"/>
                </a:cxn>
                <a:cxn ang="0">
                  <a:pos x="T6" y="T7"/>
                </a:cxn>
                <a:cxn ang="0">
                  <a:pos x="T8" y="T9"/>
                </a:cxn>
              </a:cxnLst>
              <a:rect l="0" t="0" r="r" b="b"/>
              <a:pathLst>
                <a:path w="227" h="272">
                  <a:moveTo>
                    <a:pt x="0" y="139"/>
                  </a:moveTo>
                  <a:cubicBezTo>
                    <a:pt x="0" y="139"/>
                    <a:pt x="110" y="0"/>
                    <a:pt x="163" y="120"/>
                  </a:cubicBezTo>
                  <a:cubicBezTo>
                    <a:pt x="227" y="272"/>
                    <a:pt x="227" y="272"/>
                    <a:pt x="227" y="272"/>
                  </a:cubicBezTo>
                  <a:cubicBezTo>
                    <a:pt x="147" y="136"/>
                    <a:pt x="147" y="136"/>
                    <a:pt x="147" y="136"/>
                  </a:cubicBezTo>
                  <a:cubicBezTo>
                    <a:pt x="147" y="136"/>
                    <a:pt x="120" y="40"/>
                    <a:pt x="0" y="1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1" name="Freeform 8"/>
            <p:cNvSpPr>
              <a:spLocks/>
            </p:cNvSpPr>
            <p:nvPr/>
          </p:nvSpPr>
          <p:spPr bwMode="auto">
            <a:xfrm>
              <a:off x="-4692650" y="1208088"/>
              <a:ext cx="1563687" cy="2084388"/>
            </a:xfrm>
            <a:custGeom>
              <a:avLst/>
              <a:gdLst>
                <a:gd name="T0" fmla="*/ 0 w 416"/>
                <a:gd name="T1" fmla="*/ 0 h 554"/>
                <a:gd name="T2" fmla="*/ 110 w 416"/>
                <a:gd name="T3" fmla="*/ 21 h 554"/>
                <a:gd name="T4" fmla="*/ 168 w 416"/>
                <a:gd name="T5" fmla="*/ 74 h 554"/>
                <a:gd name="T6" fmla="*/ 310 w 416"/>
                <a:gd name="T7" fmla="*/ 394 h 554"/>
                <a:gd name="T8" fmla="*/ 416 w 416"/>
                <a:gd name="T9" fmla="*/ 554 h 554"/>
                <a:gd name="T10" fmla="*/ 295 w 416"/>
                <a:gd name="T11" fmla="*/ 477 h 554"/>
                <a:gd name="T12" fmla="*/ 144 w 416"/>
                <a:gd name="T13" fmla="*/ 280 h 554"/>
                <a:gd name="T14" fmla="*/ 0 w 416"/>
                <a:gd name="T15" fmla="*/ 0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554">
                  <a:moveTo>
                    <a:pt x="0" y="0"/>
                  </a:moveTo>
                  <a:cubicBezTo>
                    <a:pt x="110" y="21"/>
                    <a:pt x="110" y="21"/>
                    <a:pt x="110" y="21"/>
                  </a:cubicBezTo>
                  <a:cubicBezTo>
                    <a:pt x="110" y="21"/>
                    <a:pt x="147" y="34"/>
                    <a:pt x="168" y="74"/>
                  </a:cubicBezTo>
                  <a:cubicBezTo>
                    <a:pt x="168" y="74"/>
                    <a:pt x="288" y="338"/>
                    <a:pt x="310" y="394"/>
                  </a:cubicBezTo>
                  <a:cubicBezTo>
                    <a:pt x="310" y="394"/>
                    <a:pt x="360" y="496"/>
                    <a:pt x="416" y="554"/>
                  </a:cubicBezTo>
                  <a:cubicBezTo>
                    <a:pt x="416" y="554"/>
                    <a:pt x="346" y="544"/>
                    <a:pt x="295" y="477"/>
                  </a:cubicBezTo>
                  <a:cubicBezTo>
                    <a:pt x="295" y="477"/>
                    <a:pt x="218" y="304"/>
                    <a:pt x="144" y="280"/>
                  </a:cubicBezTo>
                  <a:cubicBezTo>
                    <a:pt x="144" y="280"/>
                    <a:pt x="94" y="10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2" name="Freeform 9"/>
            <p:cNvSpPr>
              <a:spLocks/>
            </p:cNvSpPr>
            <p:nvPr/>
          </p:nvSpPr>
          <p:spPr bwMode="auto">
            <a:xfrm>
              <a:off x="-3914775" y="1858963"/>
              <a:ext cx="2254250" cy="1847850"/>
            </a:xfrm>
            <a:custGeom>
              <a:avLst/>
              <a:gdLst>
                <a:gd name="T0" fmla="*/ 0 w 600"/>
                <a:gd name="T1" fmla="*/ 0 h 491"/>
                <a:gd name="T2" fmla="*/ 253 w 600"/>
                <a:gd name="T3" fmla="*/ 376 h 491"/>
                <a:gd name="T4" fmla="*/ 600 w 600"/>
                <a:gd name="T5" fmla="*/ 411 h 491"/>
                <a:gd name="T6" fmla="*/ 243 w 600"/>
                <a:gd name="T7" fmla="*/ 403 h 491"/>
                <a:gd name="T8" fmla="*/ 0 w 600"/>
                <a:gd name="T9" fmla="*/ 0 h 491"/>
              </a:gdLst>
              <a:ahLst/>
              <a:cxnLst>
                <a:cxn ang="0">
                  <a:pos x="T0" y="T1"/>
                </a:cxn>
                <a:cxn ang="0">
                  <a:pos x="T2" y="T3"/>
                </a:cxn>
                <a:cxn ang="0">
                  <a:pos x="T4" y="T5"/>
                </a:cxn>
                <a:cxn ang="0">
                  <a:pos x="T6" y="T7"/>
                </a:cxn>
                <a:cxn ang="0">
                  <a:pos x="T8" y="T9"/>
                </a:cxn>
              </a:cxnLst>
              <a:rect l="0" t="0" r="r" b="b"/>
              <a:pathLst>
                <a:path w="600" h="491">
                  <a:moveTo>
                    <a:pt x="0" y="0"/>
                  </a:moveTo>
                  <a:cubicBezTo>
                    <a:pt x="0" y="0"/>
                    <a:pt x="144" y="309"/>
                    <a:pt x="253" y="376"/>
                  </a:cubicBezTo>
                  <a:cubicBezTo>
                    <a:pt x="253" y="376"/>
                    <a:pt x="389" y="469"/>
                    <a:pt x="600" y="411"/>
                  </a:cubicBezTo>
                  <a:cubicBezTo>
                    <a:pt x="600" y="411"/>
                    <a:pt x="477" y="491"/>
                    <a:pt x="243" y="403"/>
                  </a:cubicBezTo>
                  <a:cubicBezTo>
                    <a:pt x="243" y="403"/>
                    <a:pt x="136" y="37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3" name="Freeform 10"/>
            <p:cNvSpPr>
              <a:spLocks/>
            </p:cNvSpPr>
            <p:nvPr/>
          </p:nvSpPr>
          <p:spPr bwMode="auto">
            <a:xfrm>
              <a:off x="-3027363" y="2701926"/>
              <a:ext cx="1954212" cy="873125"/>
            </a:xfrm>
            <a:custGeom>
              <a:avLst/>
              <a:gdLst>
                <a:gd name="T0" fmla="*/ 0 w 520"/>
                <a:gd name="T1" fmla="*/ 123 h 232"/>
                <a:gd name="T2" fmla="*/ 397 w 520"/>
                <a:gd name="T3" fmla="*/ 69 h 232"/>
                <a:gd name="T4" fmla="*/ 520 w 520"/>
                <a:gd name="T5" fmla="*/ 53 h 232"/>
                <a:gd name="T6" fmla="*/ 483 w 520"/>
                <a:gd name="T7" fmla="*/ 141 h 232"/>
                <a:gd name="T8" fmla="*/ 115 w 520"/>
                <a:gd name="T9" fmla="*/ 179 h 232"/>
                <a:gd name="T10" fmla="*/ 0 w 520"/>
                <a:gd name="T11" fmla="*/ 123 h 232"/>
              </a:gdLst>
              <a:ahLst/>
              <a:cxnLst>
                <a:cxn ang="0">
                  <a:pos x="T0" y="T1"/>
                </a:cxn>
                <a:cxn ang="0">
                  <a:pos x="T2" y="T3"/>
                </a:cxn>
                <a:cxn ang="0">
                  <a:pos x="T4" y="T5"/>
                </a:cxn>
                <a:cxn ang="0">
                  <a:pos x="T6" y="T7"/>
                </a:cxn>
                <a:cxn ang="0">
                  <a:pos x="T8" y="T9"/>
                </a:cxn>
                <a:cxn ang="0">
                  <a:pos x="T10" y="T11"/>
                </a:cxn>
              </a:cxnLst>
              <a:rect l="0" t="0" r="r" b="b"/>
              <a:pathLst>
                <a:path w="520" h="232">
                  <a:moveTo>
                    <a:pt x="0" y="123"/>
                  </a:moveTo>
                  <a:cubicBezTo>
                    <a:pt x="0" y="123"/>
                    <a:pt x="219" y="157"/>
                    <a:pt x="397" y="69"/>
                  </a:cubicBezTo>
                  <a:cubicBezTo>
                    <a:pt x="397" y="69"/>
                    <a:pt x="499" y="0"/>
                    <a:pt x="520" y="53"/>
                  </a:cubicBezTo>
                  <a:cubicBezTo>
                    <a:pt x="483" y="141"/>
                    <a:pt x="483" y="141"/>
                    <a:pt x="483" y="141"/>
                  </a:cubicBezTo>
                  <a:cubicBezTo>
                    <a:pt x="483" y="141"/>
                    <a:pt x="323" y="232"/>
                    <a:pt x="115" y="179"/>
                  </a:cubicBezTo>
                  <a:cubicBezTo>
                    <a:pt x="115" y="179"/>
                    <a:pt x="53" y="157"/>
                    <a:pt x="0"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4" name="Freeform 11"/>
            <p:cNvSpPr>
              <a:spLocks/>
            </p:cNvSpPr>
            <p:nvPr/>
          </p:nvSpPr>
          <p:spPr bwMode="auto">
            <a:xfrm>
              <a:off x="-6184900" y="2122488"/>
              <a:ext cx="2566987" cy="1030288"/>
            </a:xfrm>
            <a:custGeom>
              <a:avLst/>
              <a:gdLst>
                <a:gd name="T0" fmla="*/ 0 w 683"/>
                <a:gd name="T1" fmla="*/ 274 h 274"/>
                <a:gd name="T2" fmla="*/ 496 w 683"/>
                <a:gd name="T3" fmla="*/ 71 h 274"/>
                <a:gd name="T4" fmla="*/ 683 w 683"/>
                <a:gd name="T5" fmla="*/ 245 h 274"/>
                <a:gd name="T6" fmla="*/ 566 w 683"/>
                <a:gd name="T7" fmla="*/ 67 h 274"/>
                <a:gd name="T8" fmla="*/ 217 w 683"/>
                <a:gd name="T9" fmla="*/ 105 h 274"/>
                <a:gd name="T10" fmla="*/ 105 w 683"/>
                <a:gd name="T11" fmla="*/ 172 h 274"/>
                <a:gd name="T12" fmla="*/ 0 w 683"/>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83" h="274">
                  <a:moveTo>
                    <a:pt x="0" y="274"/>
                  </a:moveTo>
                  <a:cubicBezTo>
                    <a:pt x="0" y="274"/>
                    <a:pt x="323" y="13"/>
                    <a:pt x="496" y="71"/>
                  </a:cubicBezTo>
                  <a:cubicBezTo>
                    <a:pt x="496" y="71"/>
                    <a:pt x="595" y="77"/>
                    <a:pt x="683" y="245"/>
                  </a:cubicBezTo>
                  <a:cubicBezTo>
                    <a:pt x="651" y="184"/>
                    <a:pt x="625" y="108"/>
                    <a:pt x="566" y="67"/>
                  </a:cubicBezTo>
                  <a:cubicBezTo>
                    <a:pt x="469" y="0"/>
                    <a:pt x="312" y="62"/>
                    <a:pt x="217" y="105"/>
                  </a:cubicBezTo>
                  <a:cubicBezTo>
                    <a:pt x="177" y="123"/>
                    <a:pt x="139" y="145"/>
                    <a:pt x="105" y="172"/>
                  </a:cubicBezTo>
                  <a:cubicBezTo>
                    <a:pt x="65" y="201"/>
                    <a:pt x="37" y="244"/>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5" name="Freeform 12"/>
            <p:cNvSpPr>
              <a:spLocks/>
            </p:cNvSpPr>
            <p:nvPr/>
          </p:nvSpPr>
          <p:spPr bwMode="auto">
            <a:xfrm>
              <a:off x="-4483100" y="2389188"/>
              <a:ext cx="1906587" cy="2078038"/>
            </a:xfrm>
            <a:custGeom>
              <a:avLst/>
              <a:gdLst>
                <a:gd name="T0" fmla="*/ 0 w 507"/>
                <a:gd name="T1" fmla="*/ 0 h 552"/>
                <a:gd name="T2" fmla="*/ 81 w 507"/>
                <a:gd name="T3" fmla="*/ 120 h 552"/>
                <a:gd name="T4" fmla="*/ 354 w 507"/>
                <a:gd name="T5" fmla="*/ 507 h 552"/>
                <a:gd name="T6" fmla="*/ 478 w 507"/>
                <a:gd name="T7" fmla="*/ 552 h 552"/>
                <a:gd name="T8" fmla="*/ 507 w 507"/>
                <a:gd name="T9" fmla="*/ 550 h 552"/>
                <a:gd name="T10" fmla="*/ 434 w 507"/>
                <a:gd name="T11" fmla="*/ 488 h 552"/>
                <a:gd name="T12" fmla="*/ 262 w 507"/>
                <a:gd name="T13" fmla="*/ 234 h 552"/>
                <a:gd name="T14" fmla="*/ 126 w 507"/>
                <a:gd name="T15" fmla="*/ 52 h 552"/>
                <a:gd name="T16" fmla="*/ 66 w 507"/>
                <a:gd name="T17" fmla="*/ 16 h 552"/>
                <a:gd name="T18" fmla="*/ 0 w 507"/>
                <a:gd name="T19"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 h="552">
                  <a:moveTo>
                    <a:pt x="0" y="0"/>
                  </a:moveTo>
                  <a:cubicBezTo>
                    <a:pt x="29" y="39"/>
                    <a:pt x="55" y="79"/>
                    <a:pt x="81" y="120"/>
                  </a:cubicBezTo>
                  <a:cubicBezTo>
                    <a:pt x="165" y="255"/>
                    <a:pt x="178" y="406"/>
                    <a:pt x="354" y="507"/>
                  </a:cubicBezTo>
                  <a:cubicBezTo>
                    <a:pt x="395" y="531"/>
                    <a:pt x="430" y="550"/>
                    <a:pt x="478" y="552"/>
                  </a:cubicBezTo>
                  <a:cubicBezTo>
                    <a:pt x="478" y="552"/>
                    <a:pt x="507" y="550"/>
                    <a:pt x="507" y="550"/>
                  </a:cubicBezTo>
                  <a:cubicBezTo>
                    <a:pt x="488" y="551"/>
                    <a:pt x="445" y="499"/>
                    <a:pt x="434" y="488"/>
                  </a:cubicBezTo>
                  <a:cubicBezTo>
                    <a:pt x="361" y="411"/>
                    <a:pt x="308" y="330"/>
                    <a:pt x="262" y="234"/>
                  </a:cubicBezTo>
                  <a:cubicBezTo>
                    <a:pt x="230" y="166"/>
                    <a:pt x="185" y="100"/>
                    <a:pt x="126" y="52"/>
                  </a:cubicBezTo>
                  <a:cubicBezTo>
                    <a:pt x="107" y="37"/>
                    <a:pt x="88" y="24"/>
                    <a:pt x="66" y="16"/>
                  </a:cubicBezTo>
                  <a:cubicBezTo>
                    <a:pt x="55" y="11"/>
                    <a:pt x="5" y="7"/>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6" name="Freeform 13"/>
            <p:cNvSpPr>
              <a:spLocks/>
            </p:cNvSpPr>
            <p:nvPr/>
          </p:nvSpPr>
          <p:spPr bwMode="auto">
            <a:xfrm>
              <a:off x="-3592513" y="3857626"/>
              <a:ext cx="2008187" cy="815975"/>
            </a:xfrm>
            <a:custGeom>
              <a:avLst/>
              <a:gdLst>
                <a:gd name="T0" fmla="*/ 1 w 534"/>
                <a:gd name="T1" fmla="*/ 50 h 217"/>
                <a:gd name="T2" fmla="*/ 0 w 534"/>
                <a:gd name="T3" fmla="*/ 50 h 217"/>
                <a:gd name="T4" fmla="*/ 251 w 534"/>
                <a:gd name="T5" fmla="*/ 200 h 217"/>
                <a:gd name="T6" fmla="*/ 404 w 534"/>
                <a:gd name="T7" fmla="*/ 130 h 217"/>
                <a:gd name="T8" fmla="*/ 534 w 534"/>
                <a:gd name="T9" fmla="*/ 0 h 217"/>
                <a:gd name="T10" fmla="*/ 287 w 534"/>
                <a:gd name="T11" fmla="*/ 164 h 217"/>
                <a:gd name="T12" fmla="*/ 1 w 534"/>
                <a:gd name="T13" fmla="*/ 50 h 217"/>
              </a:gdLst>
              <a:ahLst/>
              <a:cxnLst>
                <a:cxn ang="0">
                  <a:pos x="T0" y="T1"/>
                </a:cxn>
                <a:cxn ang="0">
                  <a:pos x="T2" y="T3"/>
                </a:cxn>
                <a:cxn ang="0">
                  <a:pos x="T4" y="T5"/>
                </a:cxn>
                <a:cxn ang="0">
                  <a:pos x="T6" y="T7"/>
                </a:cxn>
                <a:cxn ang="0">
                  <a:pos x="T8" y="T9"/>
                </a:cxn>
                <a:cxn ang="0">
                  <a:pos x="T10" y="T11"/>
                </a:cxn>
                <a:cxn ang="0">
                  <a:pos x="T12" y="T13"/>
                </a:cxn>
              </a:cxnLst>
              <a:rect l="0" t="0" r="r" b="b"/>
              <a:pathLst>
                <a:path w="534" h="217">
                  <a:moveTo>
                    <a:pt x="1" y="50"/>
                  </a:moveTo>
                  <a:cubicBezTo>
                    <a:pt x="1" y="50"/>
                    <a:pt x="0" y="50"/>
                    <a:pt x="0" y="50"/>
                  </a:cubicBezTo>
                  <a:cubicBezTo>
                    <a:pt x="61" y="136"/>
                    <a:pt x="135" y="217"/>
                    <a:pt x="251" y="200"/>
                  </a:cubicBezTo>
                  <a:cubicBezTo>
                    <a:pt x="307" y="192"/>
                    <a:pt x="359" y="162"/>
                    <a:pt x="404" y="130"/>
                  </a:cubicBezTo>
                  <a:cubicBezTo>
                    <a:pt x="455" y="93"/>
                    <a:pt x="488" y="41"/>
                    <a:pt x="534" y="0"/>
                  </a:cubicBezTo>
                  <a:cubicBezTo>
                    <a:pt x="463" y="64"/>
                    <a:pt x="384" y="142"/>
                    <a:pt x="287" y="164"/>
                  </a:cubicBezTo>
                  <a:cubicBezTo>
                    <a:pt x="178" y="190"/>
                    <a:pt x="83" y="111"/>
                    <a:pt x="1"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7" name="Freeform 14"/>
            <p:cNvSpPr>
              <a:spLocks/>
            </p:cNvSpPr>
            <p:nvPr/>
          </p:nvSpPr>
          <p:spPr bwMode="auto">
            <a:xfrm>
              <a:off x="-2551113" y="2932113"/>
              <a:ext cx="1849437" cy="1895475"/>
            </a:xfrm>
            <a:custGeom>
              <a:avLst/>
              <a:gdLst>
                <a:gd name="T0" fmla="*/ 0 w 492"/>
                <a:gd name="T1" fmla="*/ 448 h 504"/>
                <a:gd name="T2" fmla="*/ 218 w 492"/>
                <a:gd name="T3" fmla="*/ 419 h 504"/>
                <a:gd name="T4" fmla="*/ 473 w 492"/>
                <a:gd name="T5" fmla="*/ 91 h 504"/>
                <a:gd name="T6" fmla="*/ 481 w 492"/>
                <a:gd name="T7" fmla="*/ 59 h 504"/>
                <a:gd name="T8" fmla="*/ 414 w 492"/>
                <a:gd name="T9" fmla="*/ 0 h 504"/>
                <a:gd name="T10" fmla="*/ 0 w 492"/>
                <a:gd name="T11" fmla="*/ 448 h 504"/>
              </a:gdLst>
              <a:ahLst/>
              <a:cxnLst>
                <a:cxn ang="0">
                  <a:pos x="T0" y="T1"/>
                </a:cxn>
                <a:cxn ang="0">
                  <a:pos x="T2" y="T3"/>
                </a:cxn>
                <a:cxn ang="0">
                  <a:pos x="T4" y="T5"/>
                </a:cxn>
                <a:cxn ang="0">
                  <a:pos x="T6" y="T7"/>
                </a:cxn>
                <a:cxn ang="0">
                  <a:pos x="T8" y="T9"/>
                </a:cxn>
                <a:cxn ang="0">
                  <a:pos x="T10" y="T11"/>
                </a:cxn>
              </a:cxnLst>
              <a:rect l="0" t="0" r="r" b="b"/>
              <a:pathLst>
                <a:path w="492" h="504">
                  <a:moveTo>
                    <a:pt x="0" y="448"/>
                  </a:moveTo>
                  <a:cubicBezTo>
                    <a:pt x="0" y="448"/>
                    <a:pt x="130" y="504"/>
                    <a:pt x="218" y="419"/>
                  </a:cubicBezTo>
                  <a:cubicBezTo>
                    <a:pt x="218" y="419"/>
                    <a:pt x="404" y="270"/>
                    <a:pt x="473" y="91"/>
                  </a:cubicBezTo>
                  <a:cubicBezTo>
                    <a:pt x="473" y="91"/>
                    <a:pt x="492" y="64"/>
                    <a:pt x="481" y="59"/>
                  </a:cubicBezTo>
                  <a:cubicBezTo>
                    <a:pt x="414" y="0"/>
                    <a:pt x="414" y="0"/>
                    <a:pt x="414" y="0"/>
                  </a:cubicBezTo>
                  <a:cubicBezTo>
                    <a:pt x="414" y="0"/>
                    <a:pt x="224" y="398"/>
                    <a:pt x="0" y="4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8" name="Freeform 15"/>
            <p:cNvSpPr>
              <a:spLocks/>
            </p:cNvSpPr>
            <p:nvPr/>
          </p:nvSpPr>
          <p:spPr bwMode="auto">
            <a:xfrm>
              <a:off x="-1754188" y="2682876"/>
              <a:ext cx="849312" cy="1181100"/>
            </a:xfrm>
            <a:custGeom>
              <a:avLst/>
              <a:gdLst>
                <a:gd name="T0" fmla="*/ 0 w 226"/>
                <a:gd name="T1" fmla="*/ 314 h 314"/>
                <a:gd name="T2" fmla="*/ 122 w 226"/>
                <a:gd name="T3" fmla="*/ 53 h 314"/>
                <a:gd name="T4" fmla="*/ 189 w 226"/>
                <a:gd name="T5" fmla="*/ 64 h 314"/>
                <a:gd name="T6" fmla="*/ 0 w 226"/>
                <a:gd name="T7" fmla="*/ 314 h 314"/>
              </a:gdLst>
              <a:ahLst/>
              <a:cxnLst>
                <a:cxn ang="0">
                  <a:pos x="T0" y="T1"/>
                </a:cxn>
                <a:cxn ang="0">
                  <a:pos x="T2" y="T3"/>
                </a:cxn>
                <a:cxn ang="0">
                  <a:pos x="T4" y="T5"/>
                </a:cxn>
                <a:cxn ang="0">
                  <a:pos x="T6" y="T7"/>
                </a:cxn>
              </a:cxnLst>
              <a:rect l="0" t="0" r="r" b="b"/>
              <a:pathLst>
                <a:path w="226" h="314">
                  <a:moveTo>
                    <a:pt x="0" y="314"/>
                  </a:moveTo>
                  <a:cubicBezTo>
                    <a:pt x="0" y="314"/>
                    <a:pt x="226" y="56"/>
                    <a:pt x="122" y="53"/>
                  </a:cubicBezTo>
                  <a:cubicBezTo>
                    <a:pt x="122" y="53"/>
                    <a:pt x="181" y="0"/>
                    <a:pt x="189" y="64"/>
                  </a:cubicBezTo>
                  <a:cubicBezTo>
                    <a:pt x="189" y="64"/>
                    <a:pt x="80" y="277"/>
                    <a:pt x="0" y="3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39" name="Freeform 16"/>
            <p:cNvSpPr>
              <a:spLocks/>
            </p:cNvSpPr>
            <p:nvPr/>
          </p:nvSpPr>
          <p:spPr bwMode="auto">
            <a:xfrm>
              <a:off x="-5448300" y="1908176"/>
              <a:ext cx="1390650" cy="466725"/>
            </a:xfrm>
            <a:custGeom>
              <a:avLst/>
              <a:gdLst>
                <a:gd name="T0" fmla="*/ 59 w 370"/>
                <a:gd name="T1" fmla="*/ 62 h 124"/>
                <a:gd name="T2" fmla="*/ 370 w 370"/>
                <a:gd name="T3" fmla="*/ 124 h 124"/>
                <a:gd name="T4" fmla="*/ 219 w 370"/>
                <a:gd name="T5" fmla="*/ 110 h 124"/>
                <a:gd name="T6" fmla="*/ 0 w 370"/>
                <a:gd name="T7" fmla="*/ 123 h 124"/>
                <a:gd name="T8" fmla="*/ 59 w 370"/>
                <a:gd name="T9" fmla="*/ 62 h 124"/>
              </a:gdLst>
              <a:ahLst/>
              <a:cxnLst>
                <a:cxn ang="0">
                  <a:pos x="T0" y="T1"/>
                </a:cxn>
                <a:cxn ang="0">
                  <a:pos x="T2" y="T3"/>
                </a:cxn>
                <a:cxn ang="0">
                  <a:pos x="T4" y="T5"/>
                </a:cxn>
                <a:cxn ang="0">
                  <a:pos x="T6" y="T7"/>
                </a:cxn>
                <a:cxn ang="0">
                  <a:pos x="T8" y="T9"/>
                </a:cxn>
              </a:cxnLst>
              <a:rect l="0" t="0" r="r" b="b"/>
              <a:pathLst>
                <a:path w="370" h="124">
                  <a:moveTo>
                    <a:pt x="59" y="62"/>
                  </a:moveTo>
                  <a:cubicBezTo>
                    <a:pt x="59" y="62"/>
                    <a:pt x="202" y="0"/>
                    <a:pt x="370" y="124"/>
                  </a:cubicBezTo>
                  <a:cubicBezTo>
                    <a:pt x="219" y="110"/>
                    <a:pt x="219" y="110"/>
                    <a:pt x="219" y="110"/>
                  </a:cubicBezTo>
                  <a:cubicBezTo>
                    <a:pt x="0" y="123"/>
                    <a:pt x="0" y="123"/>
                    <a:pt x="0" y="123"/>
                  </a:cubicBezTo>
                  <a:lnTo>
                    <a:pt x="59"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40" name="Freeform 17"/>
            <p:cNvSpPr>
              <a:spLocks/>
            </p:cNvSpPr>
            <p:nvPr/>
          </p:nvSpPr>
          <p:spPr bwMode="auto">
            <a:xfrm>
              <a:off x="-3527425" y="3051176"/>
              <a:ext cx="1866900" cy="722313"/>
            </a:xfrm>
            <a:custGeom>
              <a:avLst/>
              <a:gdLst>
                <a:gd name="T0" fmla="*/ 0 w 497"/>
                <a:gd name="T1" fmla="*/ 0 h 192"/>
                <a:gd name="T2" fmla="*/ 497 w 497"/>
                <a:gd name="T3" fmla="*/ 94 h 192"/>
                <a:gd name="T4" fmla="*/ 385 w 497"/>
                <a:gd name="T5" fmla="*/ 118 h 192"/>
                <a:gd name="T6" fmla="*/ 268 w 497"/>
                <a:gd name="T7" fmla="*/ 115 h 192"/>
                <a:gd name="T8" fmla="*/ 68 w 497"/>
                <a:gd name="T9" fmla="*/ 35 h 192"/>
                <a:gd name="T10" fmla="*/ 0 w 497"/>
                <a:gd name="T11" fmla="*/ 0 h 192"/>
              </a:gdLst>
              <a:ahLst/>
              <a:cxnLst>
                <a:cxn ang="0">
                  <a:pos x="T0" y="T1"/>
                </a:cxn>
                <a:cxn ang="0">
                  <a:pos x="T2" y="T3"/>
                </a:cxn>
                <a:cxn ang="0">
                  <a:pos x="T4" y="T5"/>
                </a:cxn>
                <a:cxn ang="0">
                  <a:pos x="T6" y="T7"/>
                </a:cxn>
                <a:cxn ang="0">
                  <a:pos x="T8" y="T9"/>
                </a:cxn>
                <a:cxn ang="0">
                  <a:pos x="T10" y="T11"/>
                </a:cxn>
              </a:cxnLst>
              <a:rect l="0" t="0" r="r" b="b"/>
              <a:pathLst>
                <a:path w="497" h="192">
                  <a:moveTo>
                    <a:pt x="0" y="0"/>
                  </a:moveTo>
                  <a:cubicBezTo>
                    <a:pt x="0" y="0"/>
                    <a:pt x="166" y="192"/>
                    <a:pt x="497" y="94"/>
                  </a:cubicBezTo>
                  <a:cubicBezTo>
                    <a:pt x="385" y="118"/>
                    <a:pt x="385" y="118"/>
                    <a:pt x="385" y="118"/>
                  </a:cubicBezTo>
                  <a:cubicBezTo>
                    <a:pt x="268" y="115"/>
                    <a:pt x="268" y="115"/>
                    <a:pt x="268" y="115"/>
                  </a:cubicBezTo>
                  <a:cubicBezTo>
                    <a:pt x="68" y="35"/>
                    <a:pt x="68" y="35"/>
                    <a:pt x="68" y="35"/>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sp>
          <p:nvSpPr>
            <p:cNvPr id="41" name="Freeform 18"/>
            <p:cNvSpPr>
              <a:spLocks/>
            </p:cNvSpPr>
            <p:nvPr/>
          </p:nvSpPr>
          <p:spPr bwMode="auto">
            <a:xfrm>
              <a:off x="-1690688" y="2671763"/>
              <a:ext cx="631825" cy="450850"/>
            </a:xfrm>
            <a:custGeom>
              <a:avLst/>
              <a:gdLst>
                <a:gd name="T0" fmla="*/ 0 w 168"/>
                <a:gd name="T1" fmla="*/ 96 h 120"/>
                <a:gd name="T2" fmla="*/ 168 w 168"/>
                <a:gd name="T3" fmla="*/ 48 h 120"/>
                <a:gd name="T4" fmla="*/ 109 w 168"/>
                <a:gd name="T5" fmla="*/ 109 h 120"/>
                <a:gd name="T6" fmla="*/ 13 w 168"/>
                <a:gd name="T7" fmla="*/ 120 h 120"/>
                <a:gd name="T8" fmla="*/ 0 w 168"/>
                <a:gd name="T9" fmla="*/ 96 h 120"/>
              </a:gdLst>
              <a:ahLst/>
              <a:cxnLst>
                <a:cxn ang="0">
                  <a:pos x="T0" y="T1"/>
                </a:cxn>
                <a:cxn ang="0">
                  <a:pos x="T2" y="T3"/>
                </a:cxn>
                <a:cxn ang="0">
                  <a:pos x="T4" y="T5"/>
                </a:cxn>
                <a:cxn ang="0">
                  <a:pos x="T6" y="T7"/>
                </a:cxn>
                <a:cxn ang="0">
                  <a:pos x="T8" y="T9"/>
                </a:cxn>
              </a:cxnLst>
              <a:rect l="0" t="0" r="r" b="b"/>
              <a:pathLst>
                <a:path w="168" h="120">
                  <a:moveTo>
                    <a:pt x="0" y="96"/>
                  </a:moveTo>
                  <a:cubicBezTo>
                    <a:pt x="0" y="96"/>
                    <a:pt x="123" y="0"/>
                    <a:pt x="168" y="48"/>
                  </a:cubicBezTo>
                  <a:cubicBezTo>
                    <a:pt x="109" y="109"/>
                    <a:pt x="109" y="109"/>
                    <a:pt x="109" y="109"/>
                  </a:cubicBezTo>
                  <a:cubicBezTo>
                    <a:pt x="13" y="120"/>
                    <a:pt x="13" y="120"/>
                    <a:pt x="13" y="120"/>
                  </a:cubicBezTo>
                  <a:lnTo>
                    <a:pt x="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196"/>
              <a:endParaRPr lang="en-US" sz="2400">
                <a:solidFill>
                  <a:srgbClr val="FFFFFF"/>
                </a:solidFill>
              </a:endParaRPr>
            </a:p>
          </p:txBody>
        </p:sp>
      </p:grpSp>
      <p:sp>
        <p:nvSpPr>
          <p:cNvPr id="44" name="Rectangle 43"/>
          <p:cNvSpPr/>
          <p:nvPr/>
        </p:nvSpPr>
        <p:spPr bwMode="auto">
          <a:xfrm>
            <a:off x="4641561" y="3525532"/>
            <a:ext cx="2828019" cy="237138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8576" tIns="34288" rIns="68576" bIns="34288" numCol="1" rtlCol="0" anchor="t" anchorCtr="0" compatLnSpc="1">
            <a:prstTxWarp prst="textNoShape">
              <a:avLst/>
            </a:prstTxWarp>
          </a:bodyPr>
          <a:lstStyle/>
          <a:p>
            <a:pPr marL="128582" indent="-128582" defTabSz="914196">
              <a:lnSpc>
                <a:spcPct val="150000"/>
              </a:lnSpc>
              <a:spcAft>
                <a:spcPts val="600"/>
              </a:spcAft>
              <a:buFont typeface="Arial" pitchFamily="34" charset="0"/>
              <a:buChar char="•"/>
            </a:pPr>
            <a:r>
              <a:rPr lang="zh-CN" altLang="en-US" sz="1200" dirty="0">
                <a:solidFill>
                  <a:srgbClr val="FFFFFF">
                    <a:alpha val="99000"/>
                  </a:srgbClr>
                </a:solidFill>
                <a:latin typeface="微软雅黑" panose="020B0503020204020204" pitchFamily="34" charset="-122"/>
                <a:ea typeface="微软雅黑" panose="020B0503020204020204" pitchFamily="34" charset="-122"/>
              </a:rPr>
              <a:t>平台化、模块化产品易于升级扩展，满足客户日益增长的数据容灾需求，同时又能保护客户现有投资，灵活适应未来业务的发展和容灾系统的升级</a:t>
            </a:r>
            <a:endParaRPr lang="en-US" sz="1200" dirty="0">
              <a:solidFill>
                <a:srgbClr val="FFFFFF">
                  <a:alpha val="99000"/>
                </a:srgbClr>
              </a:solidFill>
              <a:latin typeface="微软雅黑" panose="020B0503020204020204" pitchFamily="34" charset="-122"/>
              <a:ea typeface="微软雅黑" panose="020B0503020204020204" pitchFamily="34" charset="-122"/>
            </a:endParaRPr>
          </a:p>
        </p:txBody>
      </p:sp>
      <p:sp>
        <p:nvSpPr>
          <p:cNvPr id="47" name="Title 3"/>
          <p:cNvSpPr txBox="1">
            <a:spLocks/>
          </p:cNvSpPr>
          <p:nvPr/>
        </p:nvSpPr>
        <p:spPr bwMode="black">
          <a:xfrm>
            <a:off x="86497" y="205188"/>
            <a:ext cx="4312693" cy="57262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b="1" dirty="0" smtClean="0">
                <a:latin typeface="微软雅黑" panose="020B0503020204020204" pitchFamily="34" charset="-122"/>
                <a:ea typeface="微软雅黑" panose="020B0503020204020204" pitchFamily="34" charset="-122"/>
              </a:rPr>
              <a:t>瑞信</a:t>
            </a:r>
            <a:r>
              <a:rPr lang="en-US" altLang="zh-CN" sz="3600" b="1" dirty="0" smtClean="0">
                <a:latin typeface="微软雅黑" panose="020B0503020204020204" pitchFamily="34" charset="-122"/>
                <a:ea typeface="微软雅黑" panose="020B0503020204020204" pitchFamily="34" charset="-122"/>
              </a:rPr>
              <a:t>CDP</a:t>
            </a:r>
            <a:r>
              <a:rPr lang="zh-CN" altLang="en-US" sz="3600" b="1" dirty="0" smtClean="0">
                <a:latin typeface="微软雅黑" panose="020B0503020204020204" pitchFamily="34" charset="-122"/>
                <a:ea typeface="微软雅黑" panose="020B0503020204020204" pitchFamily="34" charset="-122"/>
              </a:rPr>
              <a:t>设计原则</a:t>
            </a:r>
            <a:endParaRPr lang="en-US" sz="3600" b="1" dirty="0">
              <a:latin typeface="微软雅黑" panose="020B0503020204020204" pitchFamily="34" charset="-122"/>
              <a:ea typeface="微软雅黑" panose="020B0503020204020204" pitchFamily="34" charset="-122"/>
            </a:endParaRPr>
          </a:p>
        </p:txBody>
      </p:sp>
      <p:sp>
        <p:nvSpPr>
          <p:cNvPr id="48" name="Freeform 86"/>
          <p:cNvSpPr>
            <a:spLocks noEditPoints="1"/>
          </p:cNvSpPr>
          <p:nvPr/>
        </p:nvSpPr>
        <p:spPr bwMode="black">
          <a:xfrm>
            <a:off x="9007754" y="1540082"/>
            <a:ext cx="1334851" cy="1219193"/>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000" dirty="0">
              <a:gradFill>
                <a:gsLst>
                  <a:gs pos="0">
                    <a:schemeClr val="tx1"/>
                  </a:gs>
                  <a:gs pos="86000">
                    <a:schemeClr val="tx1"/>
                  </a:gs>
                </a:gsLst>
                <a:lin ang="5400000" scaled="0"/>
              </a:gradFill>
            </a:endParaRPr>
          </a:p>
        </p:txBody>
      </p:sp>
    </p:spTree>
    <p:extLst>
      <p:ext uri="{BB962C8B-B14F-4D97-AF65-F5344CB8AC3E}">
        <p14:creationId xmlns:p14="http://schemas.microsoft.com/office/powerpoint/2010/main" val="20293203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anim calcmode="lin" valueType="num">
                                      <p:cBhvr>
                                        <p:cTn id="23" dur="1000" fill="hold"/>
                                        <p:tgtEl>
                                          <p:spTgt spid="43"/>
                                        </p:tgtEl>
                                        <p:attrNameLst>
                                          <p:attrName>ppt_x</p:attrName>
                                        </p:attrNameLst>
                                      </p:cBhvr>
                                      <p:tavLst>
                                        <p:tav tm="0">
                                          <p:val>
                                            <p:strVal val="#ppt_x"/>
                                          </p:val>
                                        </p:tav>
                                        <p:tav tm="100000">
                                          <p:val>
                                            <p:strVal val="#ppt_x"/>
                                          </p:val>
                                        </p:tav>
                                      </p:tavLst>
                                    </p:anim>
                                    <p:anim calcmode="lin" valueType="num">
                                      <p:cBhvr>
                                        <p:cTn id="2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1000"/>
                                        <p:tgtEl>
                                          <p:spTgt spid="42"/>
                                        </p:tgtEl>
                                      </p:cBhvr>
                                    </p:animEffect>
                                    <p:anim calcmode="lin" valueType="num">
                                      <p:cBhvr>
                                        <p:cTn id="35" dur="1000" fill="hold"/>
                                        <p:tgtEl>
                                          <p:spTgt spid="42"/>
                                        </p:tgtEl>
                                        <p:attrNameLst>
                                          <p:attrName>ppt_x</p:attrName>
                                        </p:attrNameLst>
                                      </p:cBhvr>
                                      <p:tavLst>
                                        <p:tav tm="0">
                                          <p:val>
                                            <p:strVal val="#ppt_x"/>
                                          </p:val>
                                        </p:tav>
                                        <p:tav tm="100000">
                                          <p:val>
                                            <p:strVal val="#ppt_x"/>
                                          </p:val>
                                        </p:tav>
                                      </p:tavLst>
                                    </p:anim>
                                    <p:anim calcmode="lin" valueType="num">
                                      <p:cBhvr>
                                        <p:cTn id="36" dur="1000" fill="hold"/>
                                        <p:tgtEl>
                                          <p:spTgt spid="4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1000"/>
                                        <p:tgtEl>
                                          <p:spTgt spid="44"/>
                                        </p:tgtEl>
                                      </p:cBhvr>
                                    </p:animEffect>
                                    <p:anim calcmode="lin" valueType="num">
                                      <p:cBhvr>
                                        <p:cTn id="45" dur="1000" fill="hold"/>
                                        <p:tgtEl>
                                          <p:spTgt spid="44"/>
                                        </p:tgtEl>
                                        <p:attrNameLst>
                                          <p:attrName>ppt_x</p:attrName>
                                        </p:attrNameLst>
                                      </p:cBhvr>
                                      <p:tavLst>
                                        <p:tav tm="0">
                                          <p:val>
                                            <p:strVal val="#ppt_x"/>
                                          </p:val>
                                        </p:tav>
                                        <p:tav tm="100000">
                                          <p:val>
                                            <p:strVal val="#ppt_x"/>
                                          </p:val>
                                        </p:tav>
                                      </p:tavLst>
                                    </p:anim>
                                    <p:anim calcmode="lin" valueType="num">
                                      <p:cBhvr>
                                        <p:cTn id="4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fade">
                                      <p:cBhvr>
                                        <p:cTn id="56" dur="1000"/>
                                        <p:tgtEl>
                                          <p:spTgt spid="48"/>
                                        </p:tgtEl>
                                      </p:cBhvr>
                                    </p:animEffect>
                                    <p:anim calcmode="lin" valueType="num">
                                      <p:cBhvr>
                                        <p:cTn id="57" dur="1000" fill="hold"/>
                                        <p:tgtEl>
                                          <p:spTgt spid="48"/>
                                        </p:tgtEl>
                                        <p:attrNameLst>
                                          <p:attrName>ppt_x</p:attrName>
                                        </p:attrNameLst>
                                      </p:cBhvr>
                                      <p:tavLst>
                                        <p:tav tm="0">
                                          <p:val>
                                            <p:strVal val="#ppt_x"/>
                                          </p:val>
                                        </p:tav>
                                        <p:tav tm="100000">
                                          <p:val>
                                            <p:strVal val="#ppt_x"/>
                                          </p:val>
                                        </p:tav>
                                      </p:tavLst>
                                    </p:anim>
                                    <p:anim calcmode="lin" valueType="num">
                                      <p:cBhvr>
                                        <p:cTn id="58" dur="1000" fill="hold"/>
                                        <p:tgtEl>
                                          <p:spTgt spid="4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1000"/>
                                        <p:tgtEl>
                                          <p:spTgt spid="45"/>
                                        </p:tgtEl>
                                      </p:cBhvr>
                                    </p:animEffect>
                                    <p:anim calcmode="lin" valueType="num">
                                      <p:cBhvr>
                                        <p:cTn id="67" dur="1000" fill="hold"/>
                                        <p:tgtEl>
                                          <p:spTgt spid="45"/>
                                        </p:tgtEl>
                                        <p:attrNameLst>
                                          <p:attrName>ppt_x</p:attrName>
                                        </p:attrNameLst>
                                      </p:cBhvr>
                                      <p:tavLst>
                                        <p:tav tm="0">
                                          <p:val>
                                            <p:strVal val="#ppt_x"/>
                                          </p:val>
                                        </p:tav>
                                        <p:tav tm="100000">
                                          <p:val>
                                            <p:strVal val="#ppt_x"/>
                                          </p:val>
                                        </p:tav>
                                      </p:tavLst>
                                    </p:anim>
                                    <p:anim calcmode="lin" valueType="num">
                                      <p:cBhvr>
                                        <p:cTn id="6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p:bldP spid="22" grpId="0" animBg="1"/>
      <p:bldP spid="43" grpId="0"/>
      <p:bldP spid="13" grpId="0" animBg="1"/>
      <p:bldP spid="19" grpId="0"/>
      <p:bldP spid="45" grpId="0"/>
      <p:bldP spid="12" grpId="0" animBg="1"/>
      <p:bldP spid="18" grpId="0"/>
      <p:bldP spid="44" grpId="0"/>
      <p:bldP spid="4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 Same Side Corner Rectangle 12"/>
          <p:cNvSpPr/>
          <p:nvPr/>
        </p:nvSpPr>
        <p:spPr bwMode="auto">
          <a:xfrm>
            <a:off x="379511" y="1156971"/>
            <a:ext cx="3642592" cy="5257800"/>
          </a:xfrm>
          <a:prstGeom prst="round2SameRect">
            <a:avLst>
              <a:gd name="adj1" fmla="val 41712"/>
              <a:gd name="adj2" fmla="val 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823035" rIns="0" bIns="45723" numCol="1" rtlCol="0" anchor="ctr" anchorCtr="0" compatLnSpc="1">
            <a:prstTxWarp prst="textNoShape">
              <a:avLst/>
            </a:prstTxWarp>
          </a:bodyPr>
          <a:lstStyle/>
          <a:p>
            <a:pPr algn="ctr" defTabSz="914160" fontAlgn="base">
              <a:spcBef>
                <a:spcPct val="0"/>
              </a:spcBef>
              <a:spcAft>
                <a:spcPct val="0"/>
              </a:spcAft>
            </a:pPr>
            <a:endParaRPr lang="en-US" sz="2400" dirty="0">
              <a:gradFill>
                <a:gsLst>
                  <a:gs pos="0">
                    <a:schemeClr val="tx1"/>
                  </a:gs>
                  <a:gs pos="100000">
                    <a:schemeClr val="tx1"/>
                  </a:gs>
                </a:gsLst>
                <a:lin ang="5400000" scaled="0"/>
              </a:gradFill>
            </a:endParaRPr>
          </a:p>
        </p:txBody>
      </p:sp>
      <p:sp>
        <p:nvSpPr>
          <p:cNvPr id="14" name="Round Same Side Corner Rectangle 13"/>
          <p:cNvSpPr/>
          <p:nvPr/>
        </p:nvSpPr>
        <p:spPr bwMode="auto">
          <a:xfrm>
            <a:off x="4263628" y="1156971"/>
            <a:ext cx="3642592" cy="5257800"/>
          </a:xfrm>
          <a:prstGeom prst="round2SameRect">
            <a:avLst>
              <a:gd name="adj1" fmla="val 41712"/>
              <a:gd name="adj2" fmla="val 0"/>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823035" rIns="0" bIns="45723" numCol="1" rtlCol="0" anchor="ctr" anchorCtr="0" compatLnSpc="1">
            <a:prstTxWarp prst="textNoShape">
              <a:avLst/>
            </a:prstTxWarp>
          </a:bodyPr>
          <a:lstStyle/>
          <a:p>
            <a:pPr algn="ctr" defTabSz="914160" fontAlgn="base">
              <a:spcBef>
                <a:spcPct val="0"/>
              </a:spcBef>
              <a:spcAft>
                <a:spcPct val="0"/>
              </a:spcAft>
            </a:pPr>
            <a:endParaRPr lang="en-US" sz="2400" dirty="0">
              <a:gradFill>
                <a:gsLst>
                  <a:gs pos="0">
                    <a:schemeClr val="tx1"/>
                  </a:gs>
                  <a:gs pos="100000">
                    <a:schemeClr val="tx1"/>
                  </a:gs>
                </a:gsLst>
                <a:lin ang="5400000" scaled="0"/>
              </a:gradFill>
            </a:endParaRPr>
          </a:p>
        </p:txBody>
      </p:sp>
      <p:sp>
        <p:nvSpPr>
          <p:cNvPr id="15" name="Round Same Side Corner Rectangle 14"/>
          <p:cNvSpPr/>
          <p:nvPr/>
        </p:nvSpPr>
        <p:spPr bwMode="auto">
          <a:xfrm>
            <a:off x="8169897" y="1156969"/>
            <a:ext cx="3642592" cy="5257800"/>
          </a:xfrm>
          <a:prstGeom prst="round2SameRect">
            <a:avLst>
              <a:gd name="adj1" fmla="val 41712"/>
              <a:gd name="adj2" fmla="val 0"/>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823035" rIns="0" bIns="45723" numCol="1" rtlCol="0" anchor="ctr" anchorCtr="0" compatLnSpc="1">
            <a:prstTxWarp prst="textNoShape">
              <a:avLst/>
            </a:prstTxWarp>
          </a:bodyPr>
          <a:lstStyle/>
          <a:p>
            <a:pPr algn="ctr" defTabSz="914160" fontAlgn="base">
              <a:spcBef>
                <a:spcPct val="0"/>
              </a:spcBef>
              <a:spcAft>
                <a:spcPct val="0"/>
              </a:spcAft>
            </a:pPr>
            <a:endParaRPr lang="en-US" sz="2400" dirty="0">
              <a:gradFill>
                <a:gsLst>
                  <a:gs pos="0">
                    <a:schemeClr val="tx1"/>
                  </a:gs>
                  <a:gs pos="100000">
                    <a:schemeClr val="tx1"/>
                  </a:gs>
                </a:gsLst>
                <a:lin ang="5400000" scaled="0"/>
              </a:gradFill>
            </a:endParaRPr>
          </a:p>
        </p:txBody>
      </p:sp>
      <p:sp>
        <p:nvSpPr>
          <p:cNvPr id="3" name="Text Placeholder 2"/>
          <p:cNvSpPr>
            <a:spLocks noGrp="1"/>
          </p:cNvSpPr>
          <p:nvPr>
            <p:ph type="body" sz="quarter" idx="10"/>
          </p:nvPr>
        </p:nvSpPr>
        <p:spPr>
          <a:xfrm>
            <a:off x="379511" y="2701568"/>
            <a:ext cx="3642592" cy="3575663"/>
          </a:xfrm>
        </p:spPr>
        <p:txBody>
          <a:bodyPr>
            <a:normAutofit fontScale="92500" lnSpcReduction="10000"/>
          </a:bodyPr>
          <a:lstStyle/>
          <a:p>
            <a:pPr marL="57153" indent="0" algn="ctr">
              <a:buNone/>
            </a:pPr>
            <a:r>
              <a:rPr lang="zh-CN" altLang="en-US" sz="3200" b="1" dirty="0" smtClean="0">
                <a:latin typeface="微软雅黑" panose="020B0503020204020204" pitchFamily="34" charset="-122"/>
                <a:ea typeface="微软雅黑" panose="020B0503020204020204" pitchFamily="34" charset="-122"/>
              </a:rPr>
              <a:t>高可用性</a:t>
            </a:r>
            <a:endParaRPr lang="en-US" altLang="zh-CN" sz="3200" b="1" dirty="0">
              <a:latin typeface="微软雅黑" panose="020B0503020204020204" pitchFamily="34" charset="-122"/>
              <a:ea typeface="微软雅黑" panose="020B0503020204020204" pitchFamily="34" charset="-122"/>
            </a:endParaRPr>
          </a:p>
          <a:p>
            <a:pPr marL="342903" indent="-285750">
              <a:lnSpc>
                <a:spcPct val="150000"/>
              </a:lnSpc>
              <a:buFont typeface="Wingdings" panose="05000000000000000000" pitchFamily="2" charset="2"/>
              <a:buChar char="Ø"/>
            </a:pPr>
            <a:r>
              <a:rPr lang="zh-CN" altLang="en-US" sz="1400" b="1" dirty="0" smtClean="0">
                <a:latin typeface="微软雅黑" panose="020B0503020204020204" pitchFamily="34" charset="-122"/>
                <a:ea typeface="微软雅黑" panose="020B0503020204020204" pitchFamily="34" charset="-122"/>
              </a:rPr>
              <a:t>容错能力：提供</a:t>
            </a:r>
            <a:r>
              <a:rPr lang="zh-CN" altLang="en-US" sz="1400" b="1" dirty="0">
                <a:latin typeface="微软雅黑" panose="020B0503020204020204" pitchFamily="34" charset="-122"/>
                <a:ea typeface="微软雅黑" panose="020B0503020204020204" pitchFamily="34" charset="-122"/>
              </a:rPr>
              <a:t>对生产无影响的在线实时备份，并可通过策略管理自定义定时备份频率，</a:t>
            </a:r>
            <a:r>
              <a:rPr lang="en-US" altLang="zh-CN" sz="1400" b="1" dirty="0">
                <a:latin typeface="微软雅黑" panose="020B0503020204020204" pitchFamily="34" charset="-122"/>
                <a:ea typeface="微软雅黑" panose="020B0503020204020204" pitchFamily="34" charset="-122"/>
              </a:rPr>
              <a:t>RESUN</a:t>
            </a:r>
            <a:r>
              <a:rPr lang="zh-CN" altLang="en-US" sz="1400" b="1" dirty="0">
                <a:latin typeface="微软雅黑" panose="020B0503020204020204" pitchFamily="34" charset="-122"/>
                <a:ea typeface="微软雅黑" panose="020B0503020204020204" pitchFamily="34" charset="-122"/>
              </a:rPr>
              <a:t>提供任意时间点和任意</a:t>
            </a:r>
            <a:r>
              <a:rPr lang="en-US" altLang="zh-CN" sz="1400" b="1" dirty="0">
                <a:latin typeface="微软雅黑" panose="020B0503020204020204" pitchFamily="34" charset="-122"/>
                <a:ea typeface="微软雅黑" panose="020B0503020204020204" pitchFamily="34" charset="-122"/>
              </a:rPr>
              <a:t>I/O</a:t>
            </a:r>
            <a:r>
              <a:rPr lang="zh-CN" altLang="en-US" sz="1400" b="1" dirty="0">
                <a:latin typeface="微软雅黑" panose="020B0503020204020204" pitchFamily="34" charset="-122"/>
                <a:ea typeface="微软雅黑" panose="020B0503020204020204" pitchFamily="34" charset="-122"/>
              </a:rPr>
              <a:t>点的细颗粒数据</a:t>
            </a:r>
            <a:r>
              <a:rPr lang="zh-CN" altLang="en-US" sz="1400" b="1" dirty="0" smtClean="0">
                <a:latin typeface="微软雅黑" panose="020B0503020204020204" pitchFamily="34" charset="-122"/>
                <a:ea typeface="微软雅黑" panose="020B0503020204020204" pitchFamily="34" charset="-122"/>
              </a:rPr>
              <a:t>恢复</a:t>
            </a:r>
            <a:endParaRPr lang="en-US" altLang="zh-CN" sz="1400" b="1" dirty="0" smtClean="0">
              <a:latin typeface="微软雅黑" panose="020B0503020204020204" pitchFamily="34" charset="-122"/>
              <a:ea typeface="微软雅黑" panose="020B0503020204020204" pitchFamily="34" charset="-122"/>
            </a:endParaRPr>
          </a:p>
          <a:p>
            <a:pPr marL="342903" indent="-285750">
              <a:lnSpc>
                <a:spcPct val="150000"/>
              </a:lnSpc>
              <a:buFont typeface="Wingdings" panose="05000000000000000000" pitchFamily="2" charset="2"/>
              <a:buChar char="Ø"/>
            </a:pPr>
            <a:r>
              <a:rPr lang="zh-CN" altLang="en-US" sz="1400" b="1" dirty="0">
                <a:latin typeface="微软雅黑" panose="020B0503020204020204" pitchFamily="34" charset="-122"/>
                <a:ea typeface="微软雅黑" panose="020B0503020204020204" pitchFamily="34" charset="-122"/>
              </a:rPr>
              <a:t>容灾能力：用户生产系统严重故障时</a:t>
            </a:r>
            <a:r>
              <a:rPr lang="en-US" altLang="zh-CN" sz="1400" b="1" dirty="0">
                <a:latin typeface="微软雅黑" panose="020B0503020204020204" pitchFamily="34" charset="-122"/>
                <a:ea typeface="微软雅黑" panose="020B0503020204020204" pitchFamily="34" charset="-122"/>
              </a:rPr>
              <a:t>,</a:t>
            </a:r>
            <a:r>
              <a:rPr lang="zh-CN" altLang="en-US" sz="1400" b="1" dirty="0">
                <a:latin typeface="微软雅黑" panose="020B0503020204020204" pitchFamily="34" charset="-122"/>
                <a:ea typeface="微软雅黑" panose="020B0503020204020204" pitchFamily="34" charset="-122"/>
              </a:rPr>
              <a:t>提供容灾切换，容灾系统接管生产服务，保障业务连续性。用户生产系统修复后，可通过</a:t>
            </a:r>
            <a:r>
              <a:rPr lang="en-US" altLang="zh-CN" sz="1400" b="1" dirty="0">
                <a:latin typeface="微软雅黑" panose="020B0503020204020204" pitchFamily="34" charset="-122"/>
                <a:ea typeface="微软雅黑" panose="020B0503020204020204" pitchFamily="34" charset="-122"/>
              </a:rPr>
              <a:t>RESUN</a:t>
            </a:r>
            <a:r>
              <a:rPr lang="zh-CN" altLang="en-US" sz="1400" b="1" dirty="0">
                <a:latin typeface="微软雅黑" panose="020B0503020204020204" pitchFamily="34" charset="-122"/>
                <a:ea typeface="微软雅黑" panose="020B0503020204020204" pitchFamily="34" charset="-122"/>
              </a:rPr>
              <a:t>一键回迁功能，将灾备服务器业务回切至生产系统，同时保证修复期间变化数据的完整同步</a:t>
            </a:r>
            <a:endParaRPr lang="en-US" altLang="zh-CN" sz="1400" b="1" dirty="0" smtClean="0">
              <a:latin typeface="微软雅黑" panose="020B0503020204020204" pitchFamily="34" charset="-122"/>
              <a:ea typeface="微软雅黑" panose="020B0503020204020204" pitchFamily="34" charset="-122"/>
            </a:endParaRPr>
          </a:p>
        </p:txBody>
      </p:sp>
      <p:sp>
        <p:nvSpPr>
          <p:cNvPr id="17" name="Text Placeholder 2"/>
          <p:cNvSpPr txBox="1">
            <a:spLocks/>
          </p:cNvSpPr>
          <p:nvPr/>
        </p:nvSpPr>
        <p:spPr>
          <a:xfrm>
            <a:off x="4263628" y="2713925"/>
            <a:ext cx="3642592" cy="1455783"/>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7153" indent="0" algn="ctr">
              <a:buNone/>
            </a:pPr>
            <a:r>
              <a:rPr lang="zh-CN" altLang="en-US" b="1" dirty="0" smtClean="0">
                <a:latin typeface="微软雅黑" panose="020B0503020204020204" pitchFamily="34" charset="-122"/>
                <a:ea typeface="微软雅黑" panose="020B0503020204020204" pitchFamily="34" charset="-122"/>
              </a:rPr>
              <a:t>高安全性</a:t>
            </a:r>
            <a:endParaRPr lang="en-US" altLang="zh-CN" b="1" dirty="0" smtClean="0">
              <a:latin typeface="微软雅黑" panose="020B0503020204020204" pitchFamily="34" charset="-122"/>
              <a:ea typeface="微软雅黑" panose="020B0503020204020204" pitchFamily="34" charset="-122"/>
            </a:endParaRPr>
          </a:p>
          <a:p>
            <a:pPr marL="342922" indent="-285769">
              <a:lnSpc>
                <a:spcPct val="150000"/>
              </a:lnSpc>
            </a:pPr>
            <a:r>
              <a:rPr lang="zh-CN" altLang="en-US" sz="1400" b="1" dirty="0" smtClean="0">
                <a:latin typeface="微软雅黑" panose="020B0503020204020204" pitchFamily="34" charset="-122"/>
                <a:ea typeface="微软雅黑" panose="020B0503020204020204" pitchFamily="34" charset="-122"/>
              </a:rPr>
              <a:t>结合用户</a:t>
            </a:r>
            <a:r>
              <a:rPr lang="zh-CN" altLang="en-US" sz="1400" b="1" dirty="0">
                <a:latin typeface="微软雅黑" panose="020B0503020204020204" pitchFamily="34" charset="-122"/>
                <a:ea typeface="微软雅黑" panose="020B0503020204020204" pitchFamily="34" charset="-122"/>
              </a:rPr>
              <a:t>数据的特点，通过身份验证、传输加密、访问权限控制等手段完全保证数据安全性</a:t>
            </a:r>
            <a:endParaRPr lang="en-US" sz="1400" b="1" dirty="0">
              <a:latin typeface="微软雅黑" panose="020B0503020204020204" pitchFamily="34" charset="-122"/>
              <a:ea typeface="微软雅黑" panose="020B0503020204020204" pitchFamily="34" charset="-122"/>
            </a:endParaRPr>
          </a:p>
        </p:txBody>
      </p:sp>
      <p:sp>
        <p:nvSpPr>
          <p:cNvPr id="18" name="Text Placeholder 2"/>
          <p:cNvSpPr txBox="1">
            <a:spLocks/>
          </p:cNvSpPr>
          <p:nvPr/>
        </p:nvSpPr>
        <p:spPr>
          <a:xfrm>
            <a:off x="8169897" y="2676854"/>
            <a:ext cx="3642592" cy="4420249"/>
          </a:xfrm>
          <a:prstGeom prst="rect">
            <a:avLst/>
          </a:prstGeom>
        </p:spPr>
        <p:txBody>
          <a:bodyPr vert="horz" wrap="square" lIns="0" tIns="0" rIns="91448"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9" indent="0" algn="ctr">
              <a:buNone/>
            </a:pPr>
            <a:r>
              <a:rPr lang="zh-CN" altLang="en-US" b="1" dirty="0" smtClean="0">
                <a:latin typeface="微软雅黑" panose="020B0503020204020204" pitchFamily="34" charset="-122"/>
                <a:ea typeface="微软雅黑" panose="020B0503020204020204" pitchFamily="34" charset="-122"/>
              </a:rPr>
              <a:t>高可靠性</a:t>
            </a:r>
            <a:endParaRPr lang="en-US" altLang="zh-CN" b="1" dirty="0" smtClean="0">
              <a:latin typeface="微软雅黑" panose="020B0503020204020204" pitchFamily="34" charset="-122"/>
              <a:ea typeface="微软雅黑" panose="020B0503020204020204" pitchFamily="34" charset="-122"/>
            </a:endParaRPr>
          </a:p>
          <a:p>
            <a:pPr marL="400078" indent="-285769">
              <a:lnSpc>
                <a:spcPct val="150000"/>
              </a:lnSpc>
              <a:spcBef>
                <a:spcPts val="900"/>
              </a:spcBef>
            </a:pPr>
            <a:r>
              <a:rPr lang="zh-CN" altLang="en-US" sz="1400" b="1" dirty="0" smtClean="0">
                <a:latin typeface="微软雅黑" panose="020B0503020204020204" pitchFamily="34" charset="-122"/>
                <a:ea typeface="微软雅黑" panose="020B0503020204020204" pitchFamily="34" charset="-122"/>
              </a:rPr>
              <a:t>数据一致性保证：通过</a:t>
            </a:r>
            <a:r>
              <a:rPr lang="zh-CN" altLang="en-US" sz="1400" b="1" dirty="0">
                <a:latin typeface="微软雅黑" panose="020B0503020204020204" pitchFamily="34" charset="-122"/>
                <a:ea typeface="微软雅黑" panose="020B0503020204020204" pitchFamily="34" charset="-122"/>
              </a:rPr>
              <a:t>启用</a:t>
            </a:r>
            <a:r>
              <a:rPr lang="en-US" altLang="zh-CN" sz="1400" b="1" dirty="0">
                <a:latin typeface="微软雅黑" panose="020B0503020204020204" pitchFamily="34" charset="-122"/>
                <a:ea typeface="微软雅黑" panose="020B0503020204020204" pitchFamily="34" charset="-122"/>
              </a:rPr>
              <a:t>RUSUN Agent</a:t>
            </a:r>
            <a:r>
              <a:rPr lang="zh-CN" altLang="en-US" sz="1400" b="1" dirty="0">
                <a:latin typeface="微软雅黑" panose="020B0503020204020204" pitchFamily="34" charset="-122"/>
                <a:ea typeface="微软雅黑" panose="020B0503020204020204" pitchFamily="34" charset="-122"/>
              </a:rPr>
              <a:t>，源端与目标端数据校验，获得</a:t>
            </a:r>
            <a:r>
              <a:rPr lang="en-US" altLang="zh-CN" sz="1400" b="1" dirty="0">
                <a:latin typeface="微软雅黑" panose="020B0503020204020204" pitchFamily="34" charset="-122"/>
                <a:ea typeface="微软雅黑" panose="020B0503020204020204" pitchFamily="34" charset="-122"/>
              </a:rPr>
              <a:t>100%</a:t>
            </a:r>
            <a:r>
              <a:rPr lang="zh-CN" altLang="en-US" sz="1400" b="1" dirty="0" smtClean="0">
                <a:latin typeface="微软雅黑" panose="020B0503020204020204" pitchFamily="34" charset="-122"/>
                <a:ea typeface="微软雅黑" panose="020B0503020204020204" pitchFamily="34" charset="-122"/>
              </a:rPr>
              <a:t>数据一致性</a:t>
            </a:r>
            <a:endParaRPr lang="en-US" altLang="zh-CN" sz="1400" b="1" dirty="0" smtClean="0">
              <a:latin typeface="微软雅黑" panose="020B0503020204020204" pitchFamily="34" charset="-122"/>
              <a:ea typeface="微软雅黑" panose="020B0503020204020204" pitchFamily="34" charset="-122"/>
            </a:endParaRPr>
          </a:p>
          <a:p>
            <a:pPr marL="400078" indent="-285769">
              <a:lnSpc>
                <a:spcPct val="150000"/>
              </a:lnSpc>
              <a:spcBef>
                <a:spcPts val="900"/>
              </a:spcBef>
            </a:pPr>
            <a:r>
              <a:rPr lang="zh-CN" altLang="en-US" sz="1400" b="1" dirty="0" smtClean="0">
                <a:latin typeface="微软雅黑" panose="020B0503020204020204" pitchFamily="34" charset="-122"/>
                <a:ea typeface="微软雅黑" panose="020B0503020204020204" pitchFamily="34" charset="-122"/>
              </a:rPr>
              <a:t>传输一致性保证：传输</a:t>
            </a:r>
            <a:r>
              <a:rPr lang="zh-CN" altLang="en-US" sz="1400" b="1" dirty="0">
                <a:latin typeface="微软雅黑" panose="020B0503020204020204" pitchFamily="34" charset="-122"/>
                <a:ea typeface="微软雅黑" panose="020B0503020204020204" pitchFamily="34" charset="-122"/>
              </a:rPr>
              <a:t>具备多历史点</a:t>
            </a:r>
            <a:r>
              <a:rPr lang="en-US" altLang="zh-CN" sz="1400" b="1" dirty="0">
                <a:latin typeface="微软雅黑" panose="020B0503020204020204" pitchFamily="34" charset="-122"/>
                <a:ea typeface="微软雅黑" panose="020B0503020204020204" pitchFamily="34" charset="-122"/>
              </a:rPr>
              <a:t>,</a:t>
            </a:r>
            <a:r>
              <a:rPr lang="zh-CN" altLang="en-US" sz="1400" b="1" dirty="0">
                <a:latin typeface="微软雅黑" panose="020B0503020204020204" pitchFamily="34" charset="-122"/>
                <a:ea typeface="微软雅黑" panose="020B0503020204020204" pitchFamily="34" charset="-122"/>
              </a:rPr>
              <a:t>传输中断时可撤回数据一致的状态，网络恢复后断点续</a:t>
            </a:r>
            <a:r>
              <a:rPr lang="zh-CN" altLang="en-US" sz="1400" b="1" dirty="0" smtClean="0">
                <a:latin typeface="微软雅黑" panose="020B0503020204020204" pitchFamily="34" charset="-122"/>
                <a:ea typeface="微软雅黑" panose="020B0503020204020204" pitchFamily="34" charset="-122"/>
              </a:rPr>
              <a:t>传</a:t>
            </a:r>
            <a:endParaRPr lang="en-US" altLang="zh-CN" sz="1400" b="1" dirty="0" smtClean="0">
              <a:latin typeface="微软雅黑" panose="020B0503020204020204" pitchFamily="34" charset="-122"/>
              <a:ea typeface="微软雅黑" panose="020B0503020204020204" pitchFamily="34" charset="-122"/>
            </a:endParaRPr>
          </a:p>
          <a:p>
            <a:pPr marL="400078" indent="-285769">
              <a:lnSpc>
                <a:spcPct val="150000"/>
              </a:lnSpc>
              <a:spcBef>
                <a:spcPts val="900"/>
              </a:spcBef>
            </a:pPr>
            <a:r>
              <a:rPr lang="zh-CN" altLang="en-US" sz="1400" b="1" dirty="0">
                <a:latin typeface="微软雅黑" panose="020B0503020204020204" pitchFamily="34" charset="-122"/>
                <a:ea typeface="微软雅黑" panose="020B0503020204020204" pitchFamily="34" charset="-122"/>
              </a:rPr>
              <a:t>复制目标卷可随时瞬间提供一个可读可写用于查询验证的查询卷</a:t>
            </a:r>
            <a:r>
              <a:rPr lang="en-US" altLang="zh-CN" sz="1400" b="1" dirty="0">
                <a:latin typeface="微软雅黑" panose="020B0503020204020204" pitchFamily="34" charset="-122"/>
                <a:ea typeface="微软雅黑" panose="020B0503020204020204" pitchFamily="34" charset="-122"/>
              </a:rPr>
              <a:t>,</a:t>
            </a:r>
            <a:r>
              <a:rPr lang="zh-CN" altLang="en-US" sz="1400" b="1" dirty="0">
                <a:latin typeface="微软雅黑" panose="020B0503020204020204" pitchFamily="34" charset="-122"/>
                <a:ea typeface="微软雅黑" panose="020B0503020204020204" pitchFamily="34" charset="-122"/>
              </a:rPr>
              <a:t>用于验证灾备数据正确性或测试报表等其它</a:t>
            </a:r>
            <a:r>
              <a:rPr lang="zh-CN" altLang="en-US" sz="1400" b="1" dirty="0" smtClean="0">
                <a:latin typeface="微软雅黑" panose="020B0503020204020204" pitchFamily="34" charset="-122"/>
                <a:ea typeface="微软雅黑" panose="020B0503020204020204" pitchFamily="34" charset="-122"/>
              </a:rPr>
              <a:t>用途</a:t>
            </a:r>
            <a:endParaRPr lang="en-US" sz="2000" dirty="0"/>
          </a:p>
          <a:p>
            <a:pPr marL="0" indent="0">
              <a:buNone/>
            </a:pPr>
            <a:endParaRPr lang="en-US" sz="4267" dirty="0"/>
          </a:p>
        </p:txBody>
      </p:sp>
      <p:grpSp>
        <p:nvGrpSpPr>
          <p:cNvPr id="28" name="Group 27"/>
          <p:cNvGrpSpPr/>
          <p:nvPr/>
        </p:nvGrpSpPr>
        <p:grpSpPr>
          <a:xfrm>
            <a:off x="5426210" y="1353518"/>
            <a:ext cx="1317433" cy="1023953"/>
            <a:chOff x="5386923" y="1047736"/>
            <a:chExt cx="1317090" cy="1023953"/>
          </a:xfrm>
        </p:grpSpPr>
        <p:sp>
          <p:nvSpPr>
            <p:cNvPr id="24" name="Rounded Rectangle 23"/>
            <p:cNvSpPr/>
            <p:nvPr/>
          </p:nvSpPr>
          <p:spPr bwMode="auto">
            <a:xfrm>
              <a:off x="5386923" y="1187692"/>
              <a:ext cx="1317090" cy="881770"/>
            </a:xfrm>
            <a:prstGeom prst="roundRect">
              <a:avLst>
                <a:gd name="adj" fmla="val 31250"/>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21915" tIns="60957" rIns="121915" bIns="60957" numCol="1" rtlCol="0" anchor="ctr" anchorCtr="0" compatLnSpc="1">
              <a:prstTxWarp prst="textNoShape">
                <a:avLst/>
              </a:prstTxWarp>
            </a:bodyPr>
            <a:lstStyle/>
            <a:p>
              <a:pPr algn="ctr" defTabSz="914160"/>
              <a:endParaRPr lang="en-US" sz="2267" dirty="0">
                <a:solidFill>
                  <a:srgbClr val="FFFFFF">
                    <a:alpha val="98824"/>
                  </a:srgbClr>
                </a:solidFill>
                <a:latin typeface="Segoe UI" pitchFamily="34" charset="0"/>
                <a:ea typeface="Segoe UI" pitchFamily="34" charset="0"/>
                <a:cs typeface="Segoe UI" pitchFamily="34" charset="0"/>
              </a:endParaRPr>
            </a:p>
          </p:txBody>
        </p:sp>
        <p:sp>
          <p:nvSpPr>
            <p:cNvPr id="20" name="Freeform 83"/>
            <p:cNvSpPr>
              <a:spLocks noEditPoints="1"/>
            </p:cNvSpPr>
            <p:nvPr/>
          </p:nvSpPr>
          <p:spPr bwMode="auto">
            <a:xfrm>
              <a:off x="5386923" y="1047736"/>
              <a:ext cx="1317090" cy="1023953"/>
            </a:xfrm>
            <a:custGeom>
              <a:avLst/>
              <a:gdLst>
                <a:gd name="T0" fmla="*/ 339 w 413"/>
                <a:gd name="T1" fmla="*/ 41 h 321"/>
                <a:gd name="T2" fmla="*/ 280 w 413"/>
                <a:gd name="T3" fmla="*/ 41 h 321"/>
                <a:gd name="T4" fmla="*/ 280 w 413"/>
                <a:gd name="T5" fmla="*/ 8 h 321"/>
                <a:gd name="T6" fmla="*/ 273 w 413"/>
                <a:gd name="T7" fmla="*/ 0 h 321"/>
                <a:gd name="T8" fmla="*/ 140 w 413"/>
                <a:gd name="T9" fmla="*/ 0 h 321"/>
                <a:gd name="T10" fmla="*/ 132 w 413"/>
                <a:gd name="T11" fmla="*/ 8 h 321"/>
                <a:gd name="T12" fmla="*/ 132 w 413"/>
                <a:gd name="T13" fmla="*/ 41 h 321"/>
                <a:gd name="T14" fmla="*/ 73 w 413"/>
                <a:gd name="T15" fmla="*/ 41 h 321"/>
                <a:gd name="T16" fmla="*/ 0 w 413"/>
                <a:gd name="T17" fmla="*/ 115 h 321"/>
                <a:gd name="T18" fmla="*/ 0 w 413"/>
                <a:gd name="T19" fmla="*/ 247 h 321"/>
                <a:gd name="T20" fmla="*/ 73 w 413"/>
                <a:gd name="T21" fmla="*/ 321 h 321"/>
                <a:gd name="T22" fmla="*/ 339 w 413"/>
                <a:gd name="T23" fmla="*/ 321 h 321"/>
                <a:gd name="T24" fmla="*/ 413 w 413"/>
                <a:gd name="T25" fmla="*/ 247 h 321"/>
                <a:gd name="T26" fmla="*/ 413 w 413"/>
                <a:gd name="T27" fmla="*/ 115 h 321"/>
                <a:gd name="T28" fmla="*/ 339 w 413"/>
                <a:gd name="T29" fmla="*/ 41 h 321"/>
                <a:gd name="T30" fmla="*/ 81 w 413"/>
                <a:gd name="T31" fmla="*/ 56 h 321"/>
                <a:gd name="T32" fmla="*/ 332 w 413"/>
                <a:gd name="T33" fmla="*/ 56 h 321"/>
                <a:gd name="T34" fmla="*/ 332 w 413"/>
                <a:gd name="T35" fmla="*/ 306 h 321"/>
                <a:gd name="T36" fmla="*/ 81 w 413"/>
                <a:gd name="T37" fmla="*/ 306 h 321"/>
                <a:gd name="T38" fmla="*/ 81 w 413"/>
                <a:gd name="T39" fmla="*/ 56 h 321"/>
                <a:gd name="T40" fmla="*/ 147 w 413"/>
                <a:gd name="T41" fmla="*/ 15 h 321"/>
                <a:gd name="T42" fmla="*/ 265 w 413"/>
                <a:gd name="T43" fmla="*/ 15 h 321"/>
                <a:gd name="T44" fmla="*/ 265 w 413"/>
                <a:gd name="T45" fmla="*/ 41 h 321"/>
                <a:gd name="T46" fmla="*/ 147 w 413"/>
                <a:gd name="T47" fmla="*/ 41 h 321"/>
                <a:gd name="T48" fmla="*/ 147 w 413"/>
                <a:gd name="T49" fmla="*/ 15 h 321"/>
                <a:gd name="T50" fmla="*/ 14 w 413"/>
                <a:gd name="T51" fmla="*/ 247 h 321"/>
                <a:gd name="T52" fmla="*/ 14 w 413"/>
                <a:gd name="T53" fmla="*/ 115 h 321"/>
                <a:gd name="T54" fmla="*/ 66 w 413"/>
                <a:gd name="T55" fmla="*/ 56 h 321"/>
                <a:gd name="T56" fmla="*/ 66 w 413"/>
                <a:gd name="T57" fmla="*/ 305 h 321"/>
                <a:gd name="T58" fmla="*/ 14 w 413"/>
                <a:gd name="T59" fmla="*/ 247 h 321"/>
                <a:gd name="T60" fmla="*/ 398 w 413"/>
                <a:gd name="T61" fmla="*/ 247 h 321"/>
                <a:gd name="T62" fmla="*/ 347 w 413"/>
                <a:gd name="T63" fmla="*/ 305 h 321"/>
                <a:gd name="T64" fmla="*/ 347 w 413"/>
                <a:gd name="T65" fmla="*/ 56 h 321"/>
                <a:gd name="T66" fmla="*/ 398 w 413"/>
                <a:gd name="T67" fmla="*/ 115 h 321"/>
                <a:gd name="T68" fmla="*/ 398 w 413"/>
                <a:gd name="T69" fmla="*/ 24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321">
                  <a:moveTo>
                    <a:pt x="339" y="41"/>
                  </a:moveTo>
                  <a:cubicBezTo>
                    <a:pt x="280" y="41"/>
                    <a:pt x="280" y="41"/>
                    <a:pt x="280" y="41"/>
                  </a:cubicBezTo>
                  <a:cubicBezTo>
                    <a:pt x="280" y="8"/>
                    <a:pt x="280" y="8"/>
                    <a:pt x="280" y="8"/>
                  </a:cubicBezTo>
                  <a:cubicBezTo>
                    <a:pt x="280" y="4"/>
                    <a:pt x="277" y="0"/>
                    <a:pt x="273" y="0"/>
                  </a:cubicBezTo>
                  <a:cubicBezTo>
                    <a:pt x="140" y="0"/>
                    <a:pt x="140" y="0"/>
                    <a:pt x="140" y="0"/>
                  </a:cubicBezTo>
                  <a:cubicBezTo>
                    <a:pt x="136" y="0"/>
                    <a:pt x="132" y="4"/>
                    <a:pt x="132" y="8"/>
                  </a:cubicBezTo>
                  <a:cubicBezTo>
                    <a:pt x="132" y="41"/>
                    <a:pt x="132" y="41"/>
                    <a:pt x="132" y="41"/>
                  </a:cubicBezTo>
                  <a:cubicBezTo>
                    <a:pt x="73" y="41"/>
                    <a:pt x="73" y="41"/>
                    <a:pt x="73" y="41"/>
                  </a:cubicBezTo>
                  <a:cubicBezTo>
                    <a:pt x="33" y="41"/>
                    <a:pt x="0" y="74"/>
                    <a:pt x="0" y="115"/>
                  </a:cubicBezTo>
                  <a:cubicBezTo>
                    <a:pt x="0" y="247"/>
                    <a:pt x="0" y="247"/>
                    <a:pt x="0" y="247"/>
                  </a:cubicBezTo>
                  <a:cubicBezTo>
                    <a:pt x="0" y="288"/>
                    <a:pt x="33" y="321"/>
                    <a:pt x="73" y="321"/>
                  </a:cubicBezTo>
                  <a:cubicBezTo>
                    <a:pt x="339" y="321"/>
                    <a:pt x="339" y="321"/>
                    <a:pt x="339" y="321"/>
                  </a:cubicBezTo>
                  <a:cubicBezTo>
                    <a:pt x="380" y="321"/>
                    <a:pt x="413" y="288"/>
                    <a:pt x="413" y="247"/>
                  </a:cubicBezTo>
                  <a:cubicBezTo>
                    <a:pt x="413" y="115"/>
                    <a:pt x="413" y="115"/>
                    <a:pt x="413" y="115"/>
                  </a:cubicBezTo>
                  <a:cubicBezTo>
                    <a:pt x="413" y="74"/>
                    <a:pt x="380" y="41"/>
                    <a:pt x="339" y="41"/>
                  </a:cubicBezTo>
                  <a:close/>
                  <a:moveTo>
                    <a:pt x="81" y="56"/>
                  </a:moveTo>
                  <a:cubicBezTo>
                    <a:pt x="332" y="56"/>
                    <a:pt x="332" y="56"/>
                    <a:pt x="332" y="56"/>
                  </a:cubicBezTo>
                  <a:cubicBezTo>
                    <a:pt x="332" y="306"/>
                    <a:pt x="332" y="306"/>
                    <a:pt x="332" y="306"/>
                  </a:cubicBezTo>
                  <a:cubicBezTo>
                    <a:pt x="81" y="306"/>
                    <a:pt x="81" y="306"/>
                    <a:pt x="81" y="306"/>
                  </a:cubicBezTo>
                  <a:lnTo>
                    <a:pt x="81" y="56"/>
                  </a:lnTo>
                  <a:close/>
                  <a:moveTo>
                    <a:pt x="147" y="15"/>
                  </a:moveTo>
                  <a:cubicBezTo>
                    <a:pt x="265" y="15"/>
                    <a:pt x="265" y="15"/>
                    <a:pt x="265" y="15"/>
                  </a:cubicBezTo>
                  <a:cubicBezTo>
                    <a:pt x="265" y="41"/>
                    <a:pt x="265" y="41"/>
                    <a:pt x="265" y="41"/>
                  </a:cubicBezTo>
                  <a:cubicBezTo>
                    <a:pt x="147" y="41"/>
                    <a:pt x="147" y="41"/>
                    <a:pt x="147" y="41"/>
                  </a:cubicBezTo>
                  <a:lnTo>
                    <a:pt x="147" y="15"/>
                  </a:lnTo>
                  <a:close/>
                  <a:moveTo>
                    <a:pt x="14" y="247"/>
                  </a:moveTo>
                  <a:cubicBezTo>
                    <a:pt x="14" y="115"/>
                    <a:pt x="14" y="115"/>
                    <a:pt x="14" y="115"/>
                  </a:cubicBezTo>
                  <a:cubicBezTo>
                    <a:pt x="14" y="85"/>
                    <a:pt x="37" y="60"/>
                    <a:pt x="66" y="56"/>
                  </a:cubicBezTo>
                  <a:cubicBezTo>
                    <a:pt x="66" y="305"/>
                    <a:pt x="66" y="305"/>
                    <a:pt x="66" y="305"/>
                  </a:cubicBezTo>
                  <a:cubicBezTo>
                    <a:pt x="37" y="302"/>
                    <a:pt x="14" y="277"/>
                    <a:pt x="14" y="247"/>
                  </a:cubicBezTo>
                  <a:close/>
                  <a:moveTo>
                    <a:pt x="398" y="247"/>
                  </a:moveTo>
                  <a:cubicBezTo>
                    <a:pt x="398" y="277"/>
                    <a:pt x="376" y="302"/>
                    <a:pt x="347" y="305"/>
                  </a:cubicBezTo>
                  <a:cubicBezTo>
                    <a:pt x="347" y="56"/>
                    <a:pt x="347" y="56"/>
                    <a:pt x="347" y="56"/>
                  </a:cubicBezTo>
                  <a:cubicBezTo>
                    <a:pt x="376" y="60"/>
                    <a:pt x="398" y="85"/>
                    <a:pt x="398" y="115"/>
                  </a:cubicBezTo>
                  <a:lnTo>
                    <a:pt x="398" y="247"/>
                  </a:lnTo>
                  <a:close/>
                </a:path>
              </a:pathLst>
            </a:custGeom>
            <a:solidFill>
              <a:schemeClr val="accent6">
                <a:lumMod val="50000"/>
              </a:schemeClr>
            </a:solidFill>
            <a:ln>
              <a:noFill/>
            </a:ln>
          </p:spPr>
          <p:txBody>
            <a:bodyPr vert="horz" wrap="square" lIns="121920" tIns="60960" rIns="121920" bIns="60960" numCol="1" anchor="t" anchorCtr="0" compatLnSpc="1">
              <a:prstTxWarp prst="textNoShape">
                <a:avLst/>
              </a:prstTxWarp>
            </a:bodyPr>
            <a:lstStyle/>
            <a:p>
              <a:endParaRPr lang="en-US" sz="2400"/>
            </a:p>
          </p:txBody>
        </p:sp>
        <p:grpSp>
          <p:nvGrpSpPr>
            <p:cNvPr id="23" name="Group 22"/>
            <p:cNvGrpSpPr/>
            <p:nvPr/>
          </p:nvGrpSpPr>
          <p:grpSpPr>
            <a:xfrm>
              <a:off x="5763821" y="1295400"/>
              <a:ext cx="563294" cy="679523"/>
              <a:chOff x="5835918" y="1365112"/>
              <a:chExt cx="419100" cy="575267"/>
            </a:xfrm>
          </p:grpSpPr>
          <p:sp>
            <p:nvSpPr>
              <p:cNvPr id="22" name="U-Turn Arrow 21"/>
              <p:cNvSpPr/>
              <p:nvPr/>
            </p:nvSpPr>
            <p:spPr bwMode="auto">
              <a:xfrm>
                <a:off x="5942012" y="1365112"/>
                <a:ext cx="228600" cy="243644"/>
              </a:xfrm>
              <a:prstGeom prst="uturnArrow">
                <a:avLst>
                  <a:gd name="adj1" fmla="val 25000"/>
                  <a:gd name="adj2" fmla="val 25000"/>
                  <a:gd name="adj3" fmla="val 0"/>
                  <a:gd name="adj4" fmla="val 43750"/>
                  <a:gd name="adj5" fmla="val 100000"/>
                </a:avLst>
              </a:prstGeom>
              <a:solidFill>
                <a:schemeClr val="accent6">
                  <a:lumMod val="5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21915" tIns="60957" rIns="121915" bIns="60957" numCol="1" rtlCol="0" anchor="ctr" anchorCtr="0" compatLnSpc="1">
                <a:prstTxWarp prst="textNoShape">
                  <a:avLst/>
                </a:prstTxWarp>
              </a:bodyPr>
              <a:lstStyle/>
              <a:p>
                <a:pPr algn="ctr" defTabSz="914160"/>
                <a:endParaRPr lang="en-US" sz="2267" dirty="0">
                  <a:solidFill>
                    <a:srgbClr val="FFFFFF">
                      <a:alpha val="98824"/>
                    </a:srgbClr>
                  </a:solidFill>
                  <a:latin typeface="Segoe UI" pitchFamily="34" charset="0"/>
                  <a:ea typeface="Segoe UI" pitchFamily="34" charset="0"/>
                  <a:cs typeface="Segoe UI" pitchFamily="34" charset="0"/>
                </a:endParaRPr>
              </a:p>
            </p:txBody>
          </p:sp>
          <p:sp>
            <p:nvSpPr>
              <p:cNvPr id="21" name="Rectangle 20"/>
              <p:cNvSpPr/>
              <p:nvPr/>
            </p:nvSpPr>
            <p:spPr bwMode="auto">
              <a:xfrm>
                <a:off x="5835918" y="1573587"/>
                <a:ext cx="419100" cy="36679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21915" tIns="60957" rIns="121915" bIns="60957" numCol="1" rtlCol="0" anchor="ctr" anchorCtr="0" compatLnSpc="1">
                <a:prstTxWarp prst="textNoShape">
                  <a:avLst/>
                </a:prstTxWarp>
              </a:bodyPr>
              <a:lstStyle/>
              <a:p>
                <a:pPr algn="ctr" defTabSz="914160"/>
                <a:endParaRPr lang="en-US" sz="2267" dirty="0">
                  <a:solidFill>
                    <a:srgbClr val="FFFFFF">
                      <a:alpha val="98824"/>
                    </a:srgbClr>
                  </a:solidFill>
                  <a:latin typeface="Segoe UI" pitchFamily="34" charset="0"/>
                  <a:ea typeface="Segoe UI" pitchFamily="34" charset="0"/>
                  <a:cs typeface="Segoe UI" pitchFamily="34" charset="0"/>
                </a:endParaRPr>
              </a:p>
            </p:txBody>
          </p:sp>
        </p:grpSp>
        <p:cxnSp>
          <p:nvCxnSpPr>
            <p:cNvPr id="26" name="Straight Connector 25"/>
            <p:cNvCxnSpPr/>
            <p:nvPr/>
          </p:nvCxnSpPr>
          <p:spPr>
            <a:xfrm>
              <a:off x="5619726" y="1218854"/>
              <a:ext cx="0" cy="822960"/>
            </a:xfrm>
            <a:prstGeom prst="line">
              <a:avLst/>
            </a:prstGeom>
            <a:ln w="571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470649" y="1216674"/>
              <a:ext cx="0" cy="822960"/>
            </a:xfrm>
            <a:prstGeom prst="line">
              <a:avLst/>
            </a:prstGeom>
            <a:ln w="571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5" name="Title 3"/>
          <p:cNvSpPr txBox="1">
            <a:spLocks/>
          </p:cNvSpPr>
          <p:nvPr/>
        </p:nvSpPr>
        <p:spPr bwMode="black">
          <a:xfrm>
            <a:off x="86497" y="205188"/>
            <a:ext cx="4534930" cy="57262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b="1" dirty="0" smtClean="0">
                <a:latin typeface="微软雅黑" panose="020B0503020204020204" pitchFamily="34" charset="-122"/>
                <a:ea typeface="微软雅黑" panose="020B0503020204020204" pitchFamily="34" charset="-122"/>
              </a:rPr>
              <a:t>瑞信</a:t>
            </a:r>
            <a:r>
              <a:rPr lang="en-US" altLang="zh-CN" sz="3600" b="1" dirty="0" smtClean="0">
                <a:latin typeface="微软雅黑" panose="020B0503020204020204" pitchFamily="34" charset="-122"/>
                <a:ea typeface="微软雅黑" panose="020B0503020204020204" pitchFamily="34" charset="-122"/>
              </a:rPr>
              <a:t>CDP</a:t>
            </a:r>
            <a:r>
              <a:rPr lang="zh-CN" altLang="en-US" sz="3600" b="1" dirty="0" smtClean="0">
                <a:latin typeface="微软雅黑" panose="020B0503020204020204" pitchFamily="34" charset="-122"/>
                <a:ea typeface="微软雅黑" panose="020B0503020204020204" pitchFamily="34" charset="-122"/>
              </a:rPr>
              <a:t>应用原则</a:t>
            </a:r>
            <a:endParaRPr lang="en-US" sz="3600" b="1" dirty="0">
              <a:latin typeface="微软雅黑" panose="020B0503020204020204" pitchFamily="34" charset="-122"/>
              <a:ea typeface="微软雅黑" panose="020B0503020204020204" pitchFamily="34" charset="-122"/>
            </a:endParaRPr>
          </a:p>
        </p:txBody>
      </p:sp>
      <p:pic>
        <p:nvPicPr>
          <p:cNvPr id="36" name="Picture 4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380922" y="1493474"/>
            <a:ext cx="1541652" cy="992316"/>
          </a:xfrm>
          <a:prstGeom prst="rect">
            <a:avLst/>
          </a:prstGeom>
        </p:spPr>
      </p:pic>
      <p:sp>
        <p:nvSpPr>
          <p:cNvPr id="37" name="Freeform 35"/>
          <p:cNvSpPr>
            <a:spLocks/>
          </p:cNvSpPr>
          <p:nvPr/>
        </p:nvSpPr>
        <p:spPr bwMode="black">
          <a:xfrm>
            <a:off x="9608246" y="1332253"/>
            <a:ext cx="1049767" cy="1079395"/>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FFFFFF"/>
          </a:solidFill>
          <a:ln>
            <a:noFill/>
          </a:ln>
        </p:spPr>
        <p:txBody>
          <a:bodyPr vert="horz" wrap="square" lIns="61717" tIns="30858" rIns="61717" bIns="30858" numCol="1" anchor="t" anchorCtr="0" compatLnSpc="1">
            <a:prstTxWarp prst="textNoShape">
              <a:avLst/>
            </a:prstTxWarp>
          </a:bodyPr>
          <a:lstStyle/>
          <a:p>
            <a:pPr defTabSz="685664"/>
            <a:endParaRPr lang="en-US" sz="1200">
              <a:solidFill>
                <a:srgbClr val="FFFFFF"/>
              </a:solidFill>
            </a:endParaRPr>
          </a:p>
        </p:txBody>
      </p:sp>
    </p:spTree>
    <p:extLst>
      <p:ext uri="{BB962C8B-B14F-4D97-AF65-F5344CB8AC3E}">
        <p14:creationId xmlns:p14="http://schemas.microsoft.com/office/powerpoint/2010/main" val="3065110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down)">
                                      <p:cBhvr>
                                        <p:cTn id="10" dur="500"/>
                                        <p:tgtEl>
                                          <p:spTgt spid="3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down)">
                                      <p:cBhvr>
                                        <p:cTn id="31" dur="500"/>
                                        <p:tgtEl>
                                          <p:spTgt spid="2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down)">
                                      <p:cBhvr>
                                        <p:cTn id="39" dur="500"/>
                                        <p:tgtEl>
                                          <p:spTgt spid="37"/>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down)">
                                      <p:cBhvr>
                                        <p:cTn id="42" dur="500"/>
                                        <p:tgtEl>
                                          <p:spTgt spid="15"/>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3" grpId="0" build="p"/>
      <p:bldP spid="17" grpId="0"/>
      <p:bldP spid="18" grpId="0"/>
      <p:bldP spid="3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Y4tomKbD7kOngsFktveri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kk7nVGJfb0Kb8hKFPCDExg"/>
</p:tagLst>
</file>

<file path=ppt/tags/tag12.xml><?xml version="1.0" encoding="utf-8"?>
<p:tagLst xmlns:a="http://schemas.openxmlformats.org/drawingml/2006/main" xmlns:r="http://schemas.openxmlformats.org/officeDocument/2006/relationships" xmlns:p="http://schemas.openxmlformats.org/presentationml/2006/main">
  <p:tag name="TIMING" val="|.5|16.8|38.8|5"/>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7Yqpt3MX5EmuH8_iat4cj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2mNM3ep4JkKLxTAWc1k.a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xQ1QXWp9j0qm_LPD3YXaP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kk7nVGJfb0Kb8hKFPCDEx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J.Ye3zYL0kOWuNac7N7nV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Y4tomKbD7kOngsFktveri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xQ1QXWp9j0qm_LPD3YXaPQ"/>
</p:tagLst>
</file>

<file path=ppt/theme/theme1.xml><?xml version="1.0" encoding="utf-8"?>
<a:theme xmlns:a="http://schemas.openxmlformats.org/drawingml/2006/main" name="Office 主题">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5190</TotalTime>
  <Words>2975</Words>
  <Application>Microsoft Office PowerPoint</Application>
  <PresentationFormat>宽屏</PresentationFormat>
  <Paragraphs>526</Paragraphs>
  <Slides>36</Slides>
  <Notes>12</Notes>
  <HiddenSlides>0</HiddenSlides>
  <MMClips>0</MMClips>
  <ScaleCrop>false</ScaleCrop>
  <HeadingPairs>
    <vt:vector size="8" baseType="variant">
      <vt:variant>
        <vt:lpstr>已用的字体</vt:lpstr>
      </vt:variant>
      <vt:variant>
        <vt:i4>14</vt:i4>
      </vt:variant>
      <vt:variant>
        <vt:lpstr>主题</vt:lpstr>
      </vt:variant>
      <vt:variant>
        <vt:i4>2</vt:i4>
      </vt:variant>
      <vt:variant>
        <vt:lpstr>嵌入 OLE 服务器</vt:lpstr>
      </vt:variant>
      <vt:variant>
        <vt:i4>1</vt:i4>
      </vt:variant>
      <vt:variant>
        <vt:lpstr>幻灯片标题</vt:lpstr>
      </vt:variant>
      <vt:variant>
        <vt:i4>36</vt:i4>
      </vt:variant>
    </vt:vector>
  </HeadingPairs>
  <TitlesOfParts>
    <vt:vector size="53" baseType="lpstr">
      <vt:lpstr>Open Sans</vt:lpstr>
      <vt:lpstr>Segoe</vt:lpstr>
      <vt:lpstr>Segoe Light</vt:lpstr>
      <vt:lpstr>黑体</vt:lpstr>
      <vt:lpstr>宋体</vt:lpstr>
      <vt:lpstr>微软雅黑</vt:lpstr>
      <vt:lpstr>Arial</vt:lpstr>
      <vt:lpstr>Calibri</vt:lpstr>
      <vt:lpstr>Calibri Light</vt:lpstr>
      <vt:lpstr>Rockwell Extra Bold</vt:lpstr>
      <vt:lpstr>Segoe UI</vt:lpstr>
      <vt:lpstr>Segoe UI Light</vt:lpstr>
      <vt:lpstr>Times New Roman</vt:lpstr>
      <vt:lpstr>Wingdings</vt:lpstr>
      <vt:lpstr>Office 主题</vt:lpstr>
      <vt:lpstr>自定义设计方案</vt:lpstr>
      <vt:lpstr>think-cell Slide</vt:lpstr>
      <vt:lpstr>PowerPoint 演示文稿</vt:lpstr>
      <vt:lpstr>瑞信长久以来致力于容灾备份系统的开发与实践</vt:lpstr>
      <vt:lpstr>瑞信开发领域</vt:lpstr>
      <vt:lpstr>PowerPoint 演示文稿</vt:lpstr>
      <vt:lpstr>Big Data 大数据时代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瑞信CDP策略管理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瑞信CDP资源监控系统</vt:lpstr>
      <vt:lpstr>主流IT环境全兼容</vt:lpstr>
      <vt:lpstr>瑞信----将长期致力于</vt:lpstr>
      <vt:lpstr>IT系统生命周期</vt:lpstr>
      <vt:lpstr>Software Architecture：独一无二的定制开发平台</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PENG GUO</cp:lastModifiedBy>
  <cp:revision>58</cp:revision>
  <dcterms:created xsi:type="dcterms:W3CDTF">2014-10-28T08:48:13Z</dcterms:created>
  <dcterms:modified xsi:type="dcterms:W3CDTF">2016-01-27T01:11:09Z</dcterms:modified>
</cp:coreProperties>
</file>