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1"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6" r:id="rId23"/>
    <p:sldId id="274" r:id="rId24"/>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D9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9" autoAdjust="0"/>
    <p:restoredTop sz="94660"/>
  </p:normalViewPr>
  <p:slideViewPr>
    <p:cSldViewPr snapToGrid="0">
      <p:cViewPr>
        <p:scale>
          <a:sx n="75" d="100"/>
          <a:sy n="75" d="100"/>
        </p:scale>
        <p:origin x="-1704" y="-942"/>
      </p:cViewPr>
      <p:guideLst>
        <p:guide orient="horz" pos="2160"/>
        <p:guide pos="3840"/>
      </p:guideLst>
    </p:cSldViewPr>
  </p:slideViewPr>
  <p:notesTextViewPr>
    <p:cViewPr>
      <p:scale>
        <a:sx n="1" d="1"/>
        <a:sy n="1" d="1"/>
      </p:scale>
      <p:origin x="0" y="0"/>
    </p:cViewPr>
  </p:notesTextViewPr>
  <p:notesViewPr>
    <p:cSldViewPr snapToGrid="0">
      <p:cViewPr varScale="1">
        <p:scale>
          <a:sx n="84" d="100"/>
          <a:sy n="84" d="100"/>
        </p:scale>
        <p:origin x="1464" y="9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2C0AE2-542C-4C92-9DF1-353A8037E0D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BCF520-1034-41F0-B55A-769A21CE352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CF520-1034-41F0-B55A-769A21CE352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445D5F-9AB6-4E5F-8AEF-96B15814F64D}" type="slidenum">
              <a:rPr lang="zh-CN" altLang="en-US" smtClean="0"/>
            </a:fld>
            <a:endParaRPr lang="zh-CN" altLang="en-US"/>
          </a:p>
        </p:txBody>
      </p:sp>
      <p:sp>
        <p:nvSpPr>
          <p:cNvPr id="11" name="TextBox 10"/>
          <p:cNvSpPr txBox="1"/>
          <p:nvPr userDrawn="1"/>
        </p:nvSpPr>
        <p:spPr>
          <a:xfrm>
            <a:off x="1044104" y="6721029"/>
            <a:ext cx="1440159" cy="118430"/>
          </a:xfrm>
          <a:prstGeom prst="rect">
            <a:avLst/>
          </a:prstGeom>
          <a:noFill/>
        </p:spPr>
        <p:txBody>
          <a:bodyPr wrap="square" rtlCol="0">
            <a:spAutoFit/>
          </a:bodyPr>
          <a:lstStyle/>
          <a:p>
            <a:pPr>
              <a:lnSpc>
                <a:spcPct val="200000"/>
              </a:lnSpc>
            </a:pPr>
            <a:r>
              <a:rPr lang="zh-CN" altLang="en-US" sz="100" dirty="0">
                <a:solidFill>
                  <a:prstClr val="black"/>
                </a:solidFill>
                <a:ea typeface="微软雅黑" panose="020B0503020204020204" pitchFamily="34" charset="-122"/>
                <a:hlinkClick r:id="rId2"/>
              </a:rPr>
              <a:t>节</a:t>
            </a:r>
            <a:r>
              <a:rPr lang="zh-CN" altLang="en-US" sz="100" dirty="0" smtClean="0">
                <a:solidFill>
                  <a:prstClr val="black"/>
                </a:solidFill>
                <a:ea typeface="微软雅黑" panose="020B0503020204020204" pitchFamily="34" charset="-122"/>
                <a:hlinkClick r:id="rId2"/>
              </a:rPr>
              <a:t>日</a:t>
            </a: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http://www.1ppt.com/jieri/</a:t>
            </a:r>
            <a:endParaRPr lang="en-US" altLang="zh-CN" sz="100" dirty="0" smtClean="0">
              <a:solidFill>
                <a:prstClr val="black"/>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A22D8DB-965A-46E5-8944-C9FB0648A16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445D5F-9AB6-4E5F-8AEF-96B15814F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22D8DB-965A-46E5-8944-C9FB0648A16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445D5F-9AB6-4E5F-8AEF-96B15814F64D}" type="slidenum">
              <a:rPr lang="zh-CN" altLang="en-US" smtClean="0"/>
            </a:fld>
            <a:endParaRPr lang="zh-CN" altLang="en-US"/>
          </a:p>
        </p:txBody>
      </p:sp>
      <p:pic>
        <p:nvPicPr>
          <p:cNvPr id="7" name="图片 6"/>
          <p:cNvPicPr>
            <a:picLocks noChangeAspect="1"/>
          </p:cNvPicPr>
          <p:nvPr userDrawn="1"/>
        </p:nvPicPr>
        <p:blipFill>
          <a:blip r:embed="rId13" cstate="screen"/>
          <a:srcRect/>
          <a:stretch>
            <a:fillRect/>
          </a:stretch>
        </p:blipFill>
        <p:spPr>
          <a:xfrm>
            <a:off x="2" y="2"/>
            <a:ext cx="12191998" cy="685799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rcRect/>
          <a:stretch>
            <a:fillRect/>
          </a:stretch>
        </p:blipFill>
        <p:spPr>
          <a:xfrm>
            <a:off x="0" y="0"/>
            <a:ext cx="12192000" cy="6815648"/>
          </a:xfrm>
          <a:prstGeom prst="rect">
            <a:avLst/>
          </a:prstGeom>
        </p:spPr>
      </p:pic>
      <p:sp>
        <p:nvSpPr>
          <p:cNvPr id="2" name="文本框 1"/>
          <p:cNvSpPr txBox="1"/>
          <p:nvPr/>
        </p:nvSpPr>
        <p:spPr>
          <a:xfrm>
            <a:off x="3332812" y="304832"/>
            <a:ext cx="5526376" cy="307777"/>
          </a:xfrm>
          <a:prstGeom prst="rect">
            <a:avLst/>
          </a:prstGeom>
          <a:noFill/>
        </p:spPr>
        <p:txBody>
          <a:bodyPr wrap="square" rtlCol="0">
            <a:spAutoFit/>
          </a:bodyPr>
          <a:lstStyle/>
          <a:p>
            <a:pPr algn="dist"/>
            <a:r>
              <a:rPr lang="zh-CN" altLang="en-US" sz="1400" dirty="0">
                <a:cs typeface="+mn-ea"/>
                <a:sym typeface="+mn-lt"/>
              </a:rPr>
              <a:t>中</a:t>
            </a:r>
            <a:r>
              <a:rPr lang="en-US" altLang="zh-CN" sz="1400" dirty="0">
                <a:cs typeface="+mn-ea"/>
                <a:sym typeface="+mn-lt"/>
              </a:rPr>
              <a:t>|</a:t>
            </a:r>
            <a:r>
              <a:rPr lang="zh-CN" altLang="en-US" sz="1400" dirty="0">
                <a:cs typeface="+mn-ea"/>
                <a:sym typeface="+mn-lt"/>
              </a:rPr>
              <a:t>国</a:t>
            </a:r>
            <a:r>
              <a:rPr lang="en-US" altLang="zh-CN" sz="1400" dirty="0">
                <a:cs typeface="+mn-ea"/>
                <a:sym typeface="+mn-lt"/>
              </a:rPr>
              <a:t>|</a:t>
            </a:r>
            <a:r>
              <a:rPr lang="zh-CN" altLang="en-US" sz="1400" dirty="0">
                <a:cs typeface="+mn-ea"/>
                <a:sym typeface="+mn-lt"/>
              </a:rPr>
              <a:t>传</a:t>
            </a:r>
            <a:r>
              <a:rPr lang="en-US" altLang="zh-CN" sz="1400" dirty="0">
                <a:cs typeface="+mn-ea"/>
                <a:sym typeface="+mn-lt"/>
              </a:rPr>
              <a:t>|</a:t>
            </a:r>
            <a:r>
              <a:rPr lang="zh-CN" altLang="en-US" sz="1400" dirty="0">
                <a:cs typeface="+mn-ea"/>
                <a:sym typeface="+mn-lt"/>
              </a:rPr>
              <a:t>统</a:t>
            </a:r>
            <a:r>
              <a:rPr lang="en-US" altLang="zh-CN" sz="1400" dirty="0">
                <a:cs typeface="+mn-ea"/>
                <a:sym typeface="+mn-lt"/>
              </a:rPr>
              <a:t>|</a:t>
            </a:r>
            <a:r>
              <a:rPr lang="zh-CN" altLang="en-US" sz="1400" dirty="0">
                <a:cs typeface="+mn-ea"/>
                <a:sym typeface="+mn-lt"/>
              </a:rPr>
              <a:t>二</a:t>
            </a:r>
            <a:r>
              <a:rPr lang="en-US" altLang="zh-CN" sz="1400" dirty="0">
                <a:cs typeface="+mn-ea"/>
                <a:sym typeface="+mn-lt"/>
              </a:rPr>
              <a:t>|</a:t>
            </a:r>
            <a:r>
              <a:rPr lang="zh-CN" altLang="en-US" sz="1400" dirty="0">
                <a:cs typeface="+mn-ea"/>
                <a:sym typeface="+mn-lt"/>
              </a:rPr>
              <a:t>十</a:t>
            </a:r>
            <a:r>
              <a:rPr lang="en-US" altLang="zh-CN" sz="1400" dirty="0">
                <a:cs typeface="+mn-ea"/>
                <a:sym typeface="+mn-lt"/>
              </a:rPr>
              <a:t>|</a:t>
            </a:r>
            <a:r>
              <a:rPr lang="zh-CN" altLang="en-US" sz="1400" dirty="0">
                <a:cs typeface="+mn-ea"/>
                <a:sym typeface="+mn-lt"/>
              </a:rPr>
              <a:t>四</a:t>
            </a:r>
            <a:r>
              <a:rPr lang="en-US" altLang="zh-CN" sz="1400" dirty="0">
                <a:cs typeface="+mn-ea"/>
                <a:sym typeface="+mn-lt"/>
              </a:rPr>
              <a:t>|</a:t>
            </a:r>
            <a:r>
              <a:rPr lang="zh-CN" altLang="en-US" sz="1400" dirty="0">
                <a:cs typeface="+mn-ea"/>
                <a:sym typeface="+mn-lt"/>
              </a:rPr>
              <a:t>节</a:t>
            </a:r>
            <a:r>
              <a:rPr lang="en-US" altLang="zh-CN" sz="1400" dirty="0">
                <a:cs typeface="+mn-ea"/>
                <a:sym typeface="+mn-lt"/>
              </a:rPr>
              <a:t>|</a:t>
            </a:r>
            <a:r>
              <a:rPr lang="zh-CN" altLang="en-US" sz="1400" dirty="0">
                <a:cs typeface="+mn-ea"/>
                <a:sym typeface="+mn-lt"/>
              </a:rPr>
              <a:t>气</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二、气候特点</a:t>
            </a:r>
            <a:endParaRPr lang="zh-CN" altLang="en-US" sz="2800" dirty="0">
              <a:cs typeface="+mn-ea"/>
              <a:sym typeface="+mn-lt"/>
            </a:endParaRPr>
          </a:p>
        </p:txBody>
      </p:sp>
      <p:sp>
        <p:nvSpPr>
          <p:cNvPr id="17" name="矩形 16"/>
          <p:cNvSpPr/>
          <p:nvPr/>
        </p:nvSpPr>
        <p:spPr>
          <a:xfrm>
            <a:off x="5707697" y="2556510"/>
            <a:ext cx="2634615" cy="3049270"/>
          </a:xfrm>
          <a:prstGeom prst="rect">
            <a:avLst/>
          </a:prstGeom>
          <a:solidFill>
            <a:srgbClr val="AAD9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cs typeface="+mn-ea"/>
              <a:sym typeface="+mn-lt"/>
            </a:endParaRPr>
          </a:p>
        </p:txBody>
      </p:sp>
      <p:sp>
        <p:nvSpPr>
          <p:cNvPr id="18" name="矩形 17"/>
          <p:cNvSpPr/>
          <p:nvPr/>
        </p:nvSpPr>
        <p:spPr>
          <a:xfrm>
            <a:off x="8522335" y="2556510"/>
            <a:ext cx="2634615" cy="3049270"/>
          </a:xfrm>
          <a:prstGeom prst="rect">
            <a:avLst/>
          </a:prstGeom>
          <a:solidFill>
            <a:srgbClr val="AAD9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cs typeface="+mn-ea"/>
              <a:sym typeface="+mn-lt"/>
            </a:endParaRPr>
          </a:p>
        </p:txBody>
      </p:sp>
      <p:sp>
        <p:nvSpPr>
          <p:cNvPr id="19" name="文本框 18"/>
          <p:cNvSpPr txBox="1"/>
          <p:nvPr/>
        </p:nvSpPr>
        <p:spPr>
          <a:xfrm>
            <a:off x="925195" y="1430387"/>
            <a:ext cx="10118725" cy="791242"/>
          </a:xfrm>
          <a:prstGeom prst="rect">
            <a:avLst/>
          </a:prstGeom>
          <a:noFill/>
        </p:spPr>
        <p:txBody>
          <a:bodyPr wrap="square" rtlCol="0">
            <a:spAutoFit/>
          </a:bodyPr>
          <a:lstStyle/>
          <a:p>
            <a:pPr>
              <a:lnSpc>
                <a:spcPct val="150000"/>
              </a:lnSpc>
            </a:pPr>
            <a:r>
              <a:rPr lang="zh-CN" altLang="en-US" sz="1600" spc="300" dirty="0">
                <a:cs typeface="+mn-ea"/>
                <a:sym typeface="+mn-lt"/>
              </a:rPr>
              <a:t>小暑，二十四节气之第十一个节气，是干支历午月的结束以及未月的起始。斗指辛，太阳到达黄经105度，于每年公历7月6—8日交节。</a:t>
            </a:r>
            <a:endParaRPr lang="zh-CN" altLang="en-US" sz="1600" spc="300" dirty="0">
              <a:cs typeface="+mn-ea"/>
              <a:sym typeface="+mn-lt"/>
            </a:endParaRPr>
          </a:p>
        </p:txBody>
      </p:sp>
      <p:sp>
        <p:nvSpPr>
          <p:cNvPr id="28" name="文本框 27"/>
          <p:cNvSpPr txBox="1"/>
          <p:nvPr/>
        </p:nvSpPr>
        <p:spPr>
          <a:xfrm>
            <a:off x="5579086" y="2799080"/>
            <a:ext cx="2622256" cy="2677160"/>
          </a:xfrm>
          <a:prstGeom prst="rect">
            <a:avLst/>
          </a:prstGeom>
          <a:noFill/>
        </p:spPr>
        <p:txBody>
          <a:bodyPr vert="eaVert" wrap="square" rtlCol="0">
            <a:spAutoFit/>
          </a:bodyPr>
          <a:lstStyle/>
          <a:p>
            <a:pPr>
              <a:lnSpc>
                <a:spcPct val="150000"/>
              </a:lnSpc>
            </a:pPr>
            <a:r>
              <a:rPr lang="zh-CN" altLang="en-US" sz="1600" spc="300" dirty="0">
                <a:cs typeface="+mn-ea"/>
                <a:sym typeface="+mn-lt"/>
              </a:rPr>
              <a:t>小暑，二十四节气之第十一个节气，是干支历午月的结束以及未月的起始。斗指辛，太阳到达黄经105度，于每年公历7月6—8日交节。</a:t>
            </a:r>
            <a:endParaRPr lang="zh-CN" altLang="en-US" sz="1600" spc="300" dirty="0">
              <a:cs typeface="+mn-ea"/>
              <a:sym typeface="+mn-lt"/>
            </a:endParaRPr>
          </a:p>
        </p:txBody>
      </p:sp>
      <p:sp>
        <p:nvSpPr>
          <p:cNvPr id="29" name="文本框 28"/>
          <p:cNvSpPr txBox="1"/>
          <p:nvPr/>
        </p:nvSpPr>
        <p:spPr>
          <a:xfrm>
            <a:off x="8393724" y="2800350"/>
            <a:ext cx="2622256" cy="2677160"/>
          </a:xfrm>
          <a:prstGeom prst="rect">
            <a:avLst/>
          </a:prstGeom>
          <a:noFill/>
        </p:spPr>
        <p:txBody>
          <a:bodyPr vert="eaVert" wrap="square" rtlCol="0">
            <a:spAutoFit/>
          </a:bodyPr>
          <a:lstStyle/>
          <a:p>
            <a:pPr>
              <a:lnSpc>
                <a:spcPct val="150000"/>
              </a:lnSpc>
            </a:pPr>
            <a:r>
              <a:rPr lang="zh-CN" altLang="en-US" sz="1600" spc="300">
                <a:cs typeface="+mn-ea"/>
                <a:sym typeface="+mn-lt"/>
              </a:rPr>
              <a:t>小暑，二十四节气之第十一个节气，是干支历午月的结束以及未月的起始。斗指辛，太阳到达黄经105度，于每年公历7月6—8日交节。</a:t>
            </a:r>
            <a:endParaRPr lang="zh-CN" altLang="en-US" sz="1600" spc="300">
              <a:cs typeface="+mn-ea"/>
              <a:sym typeface="+mn-lt"/>
            </a:endParaRPr>
          </a:p>
        </p:txBody>
      </p:sp>
      <p:pic>
        <p:nvPicPr>
          <p:cNvPr id="2" name="图片 1"/>
          <p:cNvPicPr>
            <a:picLocks noChangeAspect="1"/>
          </p:cNvPicPr>
          <p:nvPr/>
        </p:nvPicPr>
        <p:blipFill>
          <a:blip r:embed="rId1" cstate="screen"/>
          <a:srcRect/>
          <a:stretch>
            <a:fillRect/>
          </a:stretch>
        </p:blipFill>
        <p:spPr>
          <a:xfrm>
            <a:off x="738244" y="2217910"/>
            <a:ext cx="4626292" cy="46262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43"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
                                        <p:tgtEl>
                                          <p:spTgt spid="17"/>
                                        </p:tgtEl>
                                      </p:cBhvr>
                                    </p:animEffect>
                                    <p:anim calcmode="lin" valueType="num">
                                      <p:cBhvr>
                                        <p:cTn id="13" dur="400" fill="hold"/>
                                        <p:tgtEl>
                                          <p:spTgt spid="17"/>
                                        </p:tgtEl>
                                        <p:attrNameLst>
                                          <p:attrName>ppt_x</p:attrName>
                                        </p:attrNameLst>
                                      </p:cBhvr>
                                      <p:tavLst>
                                        <p:tav tm="0">
                                          <p:val>
                                            <p:strVal val="#ppt_x"/>
                                          </p:val>
                                        </p:tav>
                                        <p:tav tm="100000">
                                          <p:val>
                                            <p:strVal val="#ppt_x"/>
                                          </p:val>
                                        </p:tav>
                                      </p:tavLst>
                                    </p:anim>
                                    <p:anim calcmode="lin" valueType="num">
                                      <p:cBhvr>
                                        <p:cTn id="14" dur="400" fill="hold"/>
                                        <p:tgtEl>
                                          <p:spTgt spid="17"/>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7" presetID="43"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
                                        <p:tgtEl>
                                          <p:spTgt spid="18"/>
                                        </p:tgtEl>
                                      </p:cBhvr>
                                    </p:animEffect>
                                    <p:anim calcmode="lin" valueType="num">
                                      <p:cBhvr>
                                        <p:cTn id="20" dur="400" fill="hold"/>
                                        <p:tgtEl>
                                          <p:spTgt spid="18"/>
                                        </p:tgtEl>
                                        <p:attrNameLst>
                                          <p:attrName>ppt_x</p:attrName>
                                        </p:attrNameLst>
                                      </p:cBhvr>
                                      <p:tavLst>
                                        <p:tav tm="0">
                                          <p:val>
                                            <p:strVal val="#ppt_x"/>
                                          </p:val>
                                        </p:tav>
                                        <p:tav tm="100000">
                                          <p:val>
                                            <p:strVal val="#ppt_x"/>
                                          </p:val>
                                        </p:tav>
                                      </p:tavLst>
                                    </p:anim>
                                    <p:anim calcmode="lin" valueType="num">
                                      <p:cBhvr>
                                        <p:cTn id="21" dur="400" fill="hold"/>
                                        <p:tgtEl>
                                          <p:spTgt spid="18"/>
                                        </p:tgtEl>
                                        <p:attrNameLst>
                                          <p:attrName>ppt_y</p:attrName>
                                        </p:attrNameLst>
                                      </p:cBhvr>
                                      <p:tavLst>
                                        <p:tav tm="0">
                                          <p:val>
                                            <p:strVal val="#ppt_y+0.31"/>
                                          </p:val>
                                        </p:tav>
                                        <p:tav tm="100000">
                                          <p:val>
                                            <p:strVal val="#ppt_y+0.31"/>
                                          </p:val>
                                        </p:tav>
                                      </p:tavLst>
                                    </p:anim>
                                    <p:anim calcmode="lin" valueType="num">
                                      <p:cBhvr>
                                        <p:cTn id="22" dur="600" decel="50000" fill="hold">
                                          <p:stCondLst>
                                            <p:cond delay="400"/>
                                          </p:stCondLst>
                                        </p:cTn>
                                        <p:tgtEl>
                                          <p:spTgt spid="1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3" dur="600" decel="50000" fill="hold">
                                          <p:stCondLst>
                                            <p:cond delay="400"/>
                                          </p:stCondLst>
                                        </p:cTn>
                                        <p:tgtEl>
                                          <p:spTgt spid="1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4" presetID="43"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
                                        <p:tgtEl>
                                          <p:spTgt spid="19"/>
                                        </p:tgtEl>
                                      </p:cBhvr>
                                    </p:animEffect>
                                    <p:anim calcmode="lin" valueType="num">
                                      <p:cBhvr>
                                        <p:cTn id="27" dur="400" fill="hold"/>
                                        <p:tgtEl>
                                          <p:spTgt spid="19"/>
                                        </p:tgtEl>
                                        <p:attrNameLst>
                                          <p:attrName>ppt_x</p:attrName>
                                        </p:attrNameLst>
                                      </p:cBhvr>
                                      <p:tavLst>
                                        <p:tav tm="0">
                                          <p:val>
                                            <p:strVal val="#ppt_x"/>
                                          </p:val>
                                        </p:tav>
                                        <p:tav tm="100000">
                                          <p:val>
                                            <p:strVal val="#ppt_x"/>
                                          </p:val>
                                        </p:tav>
                                      </p:tavLst>
                                    </p:anim>
                                    <p:anim calcmode="lin" valueType="num">
                                      <p:cBhvr>
                                        <p:cTn id="28" dur="400" fill="hold"/>
                                        <p:tgtEl>
                                          <p:spTgt spid="19"/>
                                        </p:tgtEl>
                                        <p:attrNameLst>
                                          <p:attrName>ppt_y</p:attrName>
                                        </p:attrNameLst>
                                      </p:cBhvr>
                                      <p:tavLst>
                                        <p:tav tm="0">
                                          <p:val>
                                            <p:strVal val="#ppt_y+0.31"/>
                                          </p:val>
                                        </p:tav>
                                        <p:tav tm="100000">
                                          <p:val>
                                            <p:strVal val="#ppt_y+0.31"/>
                                          </p:val>
                                        </p:tav>
                                      </p:tavLst>
                                    </p:anim>
                                    <p:anim calcmode="lin" valueType="num">
                                      <p:cBhvr>
                                        <p:cTn id="29" dur="600" decel="50000" fill="hold">
                                          <p:stCondLst>
                                            <p:cond delay="400"/>
                                          </p:stCondLst>
                                        </p:cTn>
                                        <p:tgtEl>
                                          <p:spTgt spid="1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0" dur="600" decel="50000" fill="hold">
                                          <p:stCondLst>
                                            <p:cond delay="400"/>
                                          </p:stCondLst>
                                        </p:cTn>
                                        <p:tgtEl>
                                          <p:spTgt spid="1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1" presetID="43"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
                                        <p:tgtEl>
                                          <p:spTgt spid="28"/>
                                        </p:tgtEl>
                                      </p:cBhvr>
                                    </p:animEffect>
                                    <p:anim calcmode="lin" valueType="num">
                                      <p:cBhvr>
                                        <p:cTn id="34" dur="400" fill="hold"/>
                                        <p:tgtEl>
                                          <p:spTgt spid="28"/>
                                        </p:tgtEl>
                                        <p:attrNameLst>
                                          <p:attrName>ppt_x</p:attrName>
                                        </p:attrNameLst>
                                      </p:cBhvr>
                                      <p:tavLst>
                                        <p:tav tm="0">
                                          <p:val>
                                            <p:strVal val="#ppt_x"/>
                                          </p:val>
                                        </p:tav>
                                        <p:tav tm="100000">
                                          <p:val>
                                            <p:strVal val="#ppt_x"/>
                                          </p:val>
                                        </p:tav>
                                      </p:tavLst>
                                    </p:anim>
                                    <p:anim calcmode="lin" valueType="num">
                                      <p:cBhvr>
                                        <p:cTn id="35" dur="400" fill="hold"/>
                                        <p:tgtEl>
                                          <p:spTgt spid="28"/>
                                        </p:tgtEl>
                                        <p:attrNameLst>
                                          <p:attrName>ppt_y</p:attrName>
                                        </p:attrNameLst>
                                      </p:cBhvr>
                                      <p:tavLst>
                                        <p:tav tm="0">
                                          <p:val>
                                            <p:strVal val="#ppt_y+0.31"/>
                                          </p:val>
                                        </p:tav>
                                        <p:tav tm="100000">
                                          <p:val>
                                            <p:strVal val="#ppt_y+0.31"/>
                                          </p:val>
                                        </p:tav>
                                      </p:tavLst>
                                    </p:anim>
                                    <p:anim calcmode="lin" valueType="num">
                                      <p:cBhvr>
                                        <p:cTn id="36" dur="600" decel="50000" fill="hold">
                                          <p:stCondLst>
                                            <p:cond delay="400"/>
                                          </p:stCondLst>
                                        </p:cTn>
                                        <p:tgtEl>
                                          <p:spTgt spid="2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7" dur="600" decel="50000" fill="hold">
                                          <p:stCondLst>
                                            <p:cond delay="400"/>
                                          </p:stCondLst>
                                        </p:cTn>
                                        <p:tgtEl>
                                          <p:spTgt spid="2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8" presetID="43" presetClass="entr" presetSubtype="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100"/>
                                        <p:tgtEl>
                                          <p:spTgt spid="29"/>
                                        </p:tgtEl>
                                      </p:cBhvr>
                                    </p:animEffect>
                                    <p:anim calcmode="lin" valueType="num">
                                      <p:cBhvr>
                                        <p:cTn id="41" dur="400" fill="hold"/>
                                        <p:tgtEl>
                                          <p:spTgt spid="29"/>
                                        </p:tgtEl>
                                        <p:attrNameLst>
                                          <p:attrName>ppt_x</p:attrName>
                                        </p:attrNameLst>
                                      </p:cBhvr>
                                      <p:tavLst>
                                        <p:tav tm="0">
                                          <p:val>
                                            <p:strVal val="#ppt_x"/>
                                          </p:val>
                                        </p:tav>
                                        <p:tav tm="100000">
                                          <p:val>
                                            <p:strVal val="#ppt_x"/>
                                          </p:val>
                                        </p:tav>
                                      </p:tavLst>
                                    </p:anim>
                                    <p:anim calcmode="lin" valueType="num">
                                      <p:cBhvr>
                                        <p:cTn id="42" dur="400" fill="hold"/>
                                        <p:tgtEl>
                                          <p:spTgt spid="29"/>
                                        </p:tgtEl>
                                        <p:attrNameLst>
                                          <p:attrName>ppt_y</p:attrName>
                                        </p:attrNameLst>
                                      </p:cBhvr>
                                      <p:tavLst>
                                        <p:tav tm="0">
                                          <p:val>
                                            <p:strVal val="#ppt_y+0.31"/>
                                          </p:val>
                                        </p:tav>
                                        <p:tav tm="100000">
                                          <p:val>
                                            <p:strVal val="#ppt_y+0.31"/>
                                          </p:val>
                                        </p:tav>
                                      </p:tavLst>
                                    </p:anim>
                                    <p:anim calcmode="lin" valueType="num">
                                      <p:cBhvr>
                                        <p:cTn id="43" dur="600" decel="50000" fill="hold">
                                          <p:stCondLst>
                                            <p:cond delay="400"/>
                                          </p:stCondLst>
                                        </p:cTn>
                                        <p:tgtEl>
                                          <p:spTgt spid="2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4" dur="600" decel="50000" fill="hold">
                                          <p:stCondLst>
                                            <p:cond delay="400"/>
                                          </p:stCondLst>
                                        </p:cTn>
                                        <p:tgtEl>
                                          <p:spTgt spid="2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animBg="1"/>
      <p:bldP spid="18" grpId="0" animBg="1"/>
      <p:bldP spid="19"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rcRect/>
          <a:stretch>
            <a:fillRect/>
          </a:stretch>
        </p:blipFill>
        <p:spPr>
          <a:xfrm>
            <a:off x="-1" y="0"/>
            <a:ext cx="12192004" cy="6858002"/>
          </a:xfrm>
          <a:prstGeom prst="rect">
            <a:avLst/>
          </a:prstGeom>
        </p:spPr>
      </p:pic>
      <p:sp>
        <p:nvSpPr>
          <p:cNvPr id="14" name="文本框 13"/>
          <p:cNvSpPr txBox="1"/>
          <p:nvPr/>
        </p:nvSpPr>
        <p:spPr>
          <a:xfrm>
            <a:off x="8134884" y="1231166"/>
            <a:ext cx="2018030" cy="4524315"/>
          </a:xfrm>
          <a:prstGeom prst="rect">
            <a:avLst/>
          </a:prstGeom>
          <a:noFill/>
        </p:spPr>
        <p:txBody>
          <a:bodyPr wrap="square" rtlCol="0">
            <a:spAutoFit/>
          </a:bodyPr>
          <a:lstStyle/>
          <a:p>
            <a:r>
              <a:rPr lang="zh-CN" altLang="en-US" sz="7200" spc="300" dirty="0">
                <a:cs typeface="+mn-ea"/>
                <a:sym typeface="+mn-lt"/>
              </a:rPr>
              <a:t>节气习俗</a:t>
            </a:r>
            <a:endParaRPr lang="zh-CN" altLang="en-US" sz="7200" spc="300" dirty="0">
              <a:cs typeface="+mn-ea"/>
              <a:sym typeface="+mn-lt"/>
            </a:endParaRPr>
          </a:p>
        </p:txBody>
      </p:sp>
      <p:sp>
        <p:nvSpPr>
          <p:cNvPr id="15" name="文本框 14"/>
          <p:cNvSpPr txBox="1"/>
          <p:nvPr/>
        </p:nvSpPr>
        <p:spPr>
          <a:xfrm>
            <a:off x="9843195" y="896587"/>
            <a:ext cx="830997" cy="5193475"/>
          </a:xfrm>
          <a:prstGeom prst="rect">
            <a:avLst/>
          </a:prstGeom>
          <a:noFill/>
        </p:spPr>
        <p:txBody>
          <a:bodyPr vert="eaVert" wrap="square" rtlCol="0">
            <a:spAutoFit/>
          </a:bodyPr>
          <a:lstStyle/>
          <a:p>
            <a:pPr>
              <a:lnSpc>
                <a:spcPct val="150000"/>
              </a:lnSpc>
            </a:pPr>
            <a:r>
              <a:rPr lang="zh-CN" altLang="en-US" sz="1400" spc="300" dirty="0">
                <a:cs typeface="+mn-ea"/>
                <a:sym typeface="+mn-lt"/>
              </a:rPr>
              <a:t>小暑，二十四节气之第十一个节气，是干支历午月的结束以及未月的起始。斗指辛，太阳到达黄经105度。</a:t>
            </a:r>
            <a:endParaRPr lang="zh-CN" altLang="en-US" sz="1400" spc="300" dirty="0">
              <a:cs typeface="+mn-ea"/>
              <a:sym typeface="+mn-lt"/>
            </a:endParaRPr>
          </a:p>
        </p:txBody>
      </p:sp>
      <p:sp>
        <p:nvSpPr>
          <p:cNvPr id="17" name="矩形 16"/>
          <p:cNvSpPr/>
          <p:nvPr/>
        </p:nvSpPr>
        <p:spPr>
          <a:xfrm>
            <a:off x="6769056" y="3308985"/>
            <a:ext cx="841375" cy="770890"/>
          </a:xfrm>
          <a:prstGeom prst="rect">
            <a:avLst/>
          </a:prstGeom>
          <a:solidFill>
            <a:schemeClr val="bg1"/>
          </a:solidFill>
          <a:ln w="123825" cmpd="thickThi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lumMod val="25000"/>
                </a:schemeClr>
              </a:solidFill>
              <a:cs typeface="+mn-ea"/>
              <a:sym typeface="+mn-lt"/>
            </a:endParaRPr>
          </a:p>
        </p:txBody>
      </p:sp>
      <p:sp>
        <p:nvSpPr>
          <p:cNvPr id="18" name="文本框 17"/>
          <p:cNvSpPr txBox="1"/>
          <p:nvPr/>
        </p:nvSpPr>
        <p:spPr>
          <a:xfrm>
            <a:off x="6918281" y="3429000"/>
            <a:ext cx="695325" cy="523220"/>
          </a:xfrm>
          <a:prstGeom prst="rect">
            <a:avLst/>
          </a:prstGeom>
          <a:noFill/>
        </p:spPr>
        <p:txBody>
          <a:bodyPr wrap="square" rtlCol="0">
            <a:spAutoFit/>
          </a:bodyPr>
          <a:lstStyle/>
          <a:p>
            <a:r>
              <a:rPr lang="zh-CN" altLang="en-US" sz="2800" dirty="0">
                <a:solidFill>
                  <a:schemeClr val="bg2">
                    <a:lumMod val="25000"/>
                  </a:schemeClr>
                </a:solidFill>
                <a:cs typeface="+mn-ea"/>
                <a:sym typeface="+mn-lt"/>
              </a:rPr>
              <a:t>叁</a:t>
            </a:r>
            <a:endParaRPr lang="zh-CN" altLang="en-US" sz="2800" dirty="0">
              <a:solidFill>
                <a:schemeClr val="bg2">
                  <a:lumMod val="25000"/>
                </a:schemeClr>
              </a:solidFill>
              <a:cs typeface="+mn-ea"/>
              <a:sym typeface="+mn-lt"/>
            </a:endParaRPr>
          </a:p>
        </p:txBody>
      </p:sp>
      <p:pic>
        <p:nvPicPr>
          <p:cNvPr id="19" name="图片 18"/>
          <p:cNvPicPr>
            <a:picLocks noChangeAspect="1"/>
          </p:cNvPicPr>
          <p:nvPr/>
        </p:nvPicPr>
        <p:blipFill>
          <a:blip r:embed="rId2" cstate="screen"/>
          <a:srcRect/>
          <a:stretch>
            <a:fillRect/>
          </a:stretch>
        </p:blipFill>
        <p:spPr>
          <a:xfrm>
            <a:off x="-390488" y="1131125"/>
            <a:ext cx="7057570" cy="4686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animBg="1"/>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三、节气习俗</a:t>
            </a:r>
            <a:endParaRPr lang="zh-CN" altLang="en-US" sz="2800" dirty="0">
              <a:cs typeface="+mn-ea"/>
              <a:sym typeface="+mn-lt"/>
            </a:endParaRPr>
          </a:p>
        </p:txBody>
      </p:sp>
      <p:sp>
        <p:nvSpPr>
          <p:cNvPr id="12" name="文本框 11"/>
          <p:cNvSpPr txBox="1"/>
          <p:nvPr/>
        </p:nvSpPr>
        <p:spPr>
          <a:xfrm>
            <a:off x="1310270" y="2152650"/>
            <a:ext cx="5586145" cy="3615690"/>
          </a:xfrm>
          <a:prstGeom prst="rect">
            <a:avLst/>
          </a:prstGeom>
          <a:noFill/>
        </p:spPr>
        <p:txBody>
          <a:bodyPr vert="eaVert" wrap="square" rtlCol="0">
            <a:spAutoFit/>
          </a:bodyPr>
          <a:lstStyle/>
          <a:p>
            <a:pPr>
              <a:lnSpc>
                <a:spcPct val="150000"/>
              </a:lnSpc>
            </a:pPr>
            <a:r>
              <a:rPr lang="zh-CN" altLang="en-US" spc="300" dirty="0">
                <a:cs typeface="+mn-ea"/>
                <a:sym typeface="+mn-lt"/>
              </a:rPr>
              <a:t>小暑，二十四节气之第十一个节气，是干支历午月的结束以及未月的起始。斗指辛，太阳到达黄经105度，于每年公历7月6—8日交节小暑，二十四节气之第十一个节气，是干支历午月的结束以及未月的起始。斗指辛，太阳到达黄经105度，于每年公历7月6—8日交节小暑，二十四节气之第十一个节气，是干支历午月的结束以及未月的起始。斗指辛，太阳到达黄经105度，于每年公历7月6—8日交节</a:t>
            </a:r>
            <a:endParaRPr lang="zh-CN" altLang="en-US" spc="300" dirty="0">
              <a:cs typeface="+mn-ea"/>
              <a:sym typeface="+mn-lt"/>
            </a:endParaRPr>
          </a:p>
        </p:txBody>
      </p:sp>
      <p:pic>
        <p:nvPicPr>
          <p:cNvPr id="3" name="图片 2"/>
          <p:cNvPicPr>
            <a:picLocks noChangeAspect="1"/>
          </p:cNvPicPr>
          <p:nvPr/>
        </p:nvPicPr>
        <p:blipFill>
          <a:blip r:embed="rId1" cstate="screen"/>
          <a:srcRect/>
          <a:stretch>
            <a:fillRect/>
          </a:stretch>
        </p:blipFill>
        <p:spPr>
          <a:xfrm>
            <a:off x="6896415" y="2286752"/>
            <a:ext cx="4642116" cy="3481588"/>
          </a:xfrm>
          <a:prstGeom prst="rect">
            <a:avLst/>
          </a:prstGeom>
        </p:spPr>
      </p:pic>
      <p:sp>
        <p:nvSpPr>
          <p:cNvPr id="7" name="TextBox 6"/>
          <p:cNvSpPr txBox="1"/>
          <p:nvPr/>
        </p:nvSpPr>
        <p:spPr>
          <a:xfrm>
            <a:off x="7777314" y="496002"/>
            <a:ext cx="1440159" cy="123111"/>
          </a:xfrm>
          <a:prstGeom prst="rect">
            <a:avLst/>
          </a:prstGeom>
          <a:noFill/>
        </p:spPr>
        <p:txBody>
          <a:bodyPr wrap="square" rtlCol="0">
            <a:spAutoFit/>
          </a:bodyPr>
          <a:lstStyle/>
          <a:p>
            <a:pPr>
              <a:lnSpc>
                <a:spcPct val="200000"/>
              </a:lnSpc>
            </a:pPr>
            <a:r>
              <a:rPr lang="zh-CN" altLang="en-US" sz="100" dirty="0">
                <a:solidFill>
                  <a:schemeClr val="bg1"/>
                </a:solidFill>
                <a:ea typeface="微软雅黑" panose="020B0503020204020204" pitchFamily="34" charset="-122"/>
              </a:rPr>
              <a:t>节</a:t>
            </a:r>
            <a:r>
              <a:rPr lang="zh-CN" altLang="en-US" sz="100" dirty="0" smtClean="0">
                <a:solidFill>
                  <a:schemeClr val="bg1"/>
                </a:solidFill>
                <a:ea typeface="微软雅黑" panose="020B0503020204020204" pitchFamily="34" charset="-122"/>
              </a:rPr>
              <a:t>日</a:t>
            </a:r>
            <a:r>
              <a:rPr lang="en-US" altLang="zh-CN" sz="100" dirty="0" smtClean="0">
                <a:solidFill>
                  <a:schemeClr val="bg1"/>
                </a:solidFill>
                <a:ea typeface="微软雅黑" panose="020B0503020204020204" pitchFamily="34" charset="-122"/>
              </a:rPr>
              <a:t>PPT</a:t>
            </a:r>
            <a:r>
              <a:rPr lang="zh-CN" altLang="en-US" sz="100" dirty="0" smtClean="0">
                <a:solidFill>
                  <a:schemeClr val="bg1"/>
                </a:solidFill>
                <a:ea typeface="微软雅黑" panose="020B0503020204020204" pitchFamily="34" charset="-122"/>
              </a:rPr>
              <a:t>模板 </a:t>
            </a:r>
            <a:r>
              <a:rPr lang="en-US" altLang="zh-CN" sz="100" dirty="0">
                <a:solidFill>
                  <a:schemeClr val="bg1"/>
                </a:solidFill>
                <a:ea typeface="微软雅黑" panose="020B0503020204020204" pitchFamily="34" charset="-122"/>
              </a:rPr>
              <a:t>http://www.1ppt.com/jieri/</a:t>
            </a:r>
            <a:endParaRPr lang="en-US" altLang="zh-CN" sz="100" dirty="0" smtClean="0">
              <a:solidFill>
                <a:schemeClr val="bg1"/>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17" presetClass="entr" presetSubtype="1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三、节气习俗</a:t>
            </a:r>
            <a:endParaRPr lang="zh-CN" altLang="en-US" sz="2800" dirty="0">
              <a:cs typeface="+mn-ea"/>
              <a:sym typeface="+mn-lt"/>
            </a:endParaRPr>
          </a:p>
        </p:txBody>
      </p:sp>
      <p:sp>
        <p:nvSpPr>
          <p:cNvPr id="8" name="文本框 7"/>
          <p:cNvSpPr txBox="1"/>
          <p:nvPr/>
        </p:nvSpPr>
        <p:spPr>
          <a:xfrm>
            <a:off x="1315402" y="2368549"/>
            <a:ext cx="3094144" cy="2169825"/>
          </a:xfrm>
          <a:prstGeom prst="rect">
            <a:avLst/>
          </a:prstGeom>
          <a:noFill/>
        </p:spPr>
        <p:txBody>
          <a:bodyPr vert="horz" wrap="square" rtlCol="0">
            <a:spAutoFit/>
          </a:bodyPr>
          <a:lstStyle/>
          <a:p>
            <a:pPr algn="ctr">
              <a:lnSpc>
                <a:spcPct val="150000"/>
              </a:lnSpc>
            </a:pPr>
            <a:r>
              <a:rPr lang="zh-CN" altLang="en-US" spc="300" dirty="0">
                <a:cs typeface="+mn-ea"/>
                <a:sym typeface="+mn-lt"/>
              </a:rPr>
              <a:t>小暑二十四节气之第十一个节气是干支历午月的结束以及未月的起始斗指辛，太阳到达黄经105度于。</a:t>
            </a:r>
            <a:endParaRPr lang="zh-CN" altLang="en-US" spc="300" dirty="0">
              <a:cs typeface="+mn-ea"/>
              <a:sym typeface="+mn-lt"/>
            </a:endParaRPr>
          </a:p>
        </p:txBody>
      </p:sp>
      <p:sp>
        <p:nvSpPr>
          <p:cNvPr id="9" name="文本框 8"/>
          <p:cNvSpPr txBox="1"/>
          <p:nvPr/>
        </p:nvSpPr>
        <p:spPr>
          <a:xfrm>
            <a:off x="8042079" y="2425779"/>
            <a:ext cx="3094144" cy="2169825"/>
          </a:xfrm>
          <a:prstGeom prst="rect">
            <a:avLst/>
          </a:prstGeom>
          <a:noFill/>
        </p:spPr>
        <p:txBody>
          <a:bodyPr vert="horz" wrap="square" rtlCol="0">
            <a:spAutoFit/>
          </a:bodyPr>
          <a:lstStyle/>
          <a:p>
            <a:pPr algn="r">
              <a:lnSpc>
                <a:spcPct val="150000"/>
              </a:lnSpc>
            </a:pPr>
            <a:r>
              <a:rPr lang="zh-CN" altLang="en-US" spc="300" dirty="0">
                <a:cs typeface="+mn-ea"/>
                <a:sym typeface="+mn-lt"/>
              </a:rPr>
              <a:t>小暑二十四节气之第十一个节气是干支历午月的结束以及未月的起始斗指辛，太阳到达黄经105度于。</a:t>
            </a:r>
            <a:endParaRPr lang="zh-CN" altLang="en-US" spc="300" dirty="0">
              <a:cs typeface="+mn-ea"/>
              <a:sym typeface="+mn-lt"/>
            </a:endParaRPr>
          </a:p>
        </p:txBody>
      </p:sp>
      <p:pic>
        <p:nvPicPr>
          <p:cNvPr id="2" name="图片 1"/>
          <p:cNvPicPr>
            <a:picLocks noChangeAspect="1"/>
          </p:cNvPicPr>
          <p:nvPr/>
        </p:nvPicPr>
        <p:blipFill>
          <a:blip r:embed="rId1" cstate="screen"/>
          <a:srcRect/>
          <a:stretch>
            <a:fillRect/>
          </a:stretch>
        </p:blipFill>
        <p:spPr>
          <a:xfrm>
            <a:off x="3992083" y="1657350"/>
            <a:ext cx="4467460" cy="4467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3"/>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strVal val="#ppt_w+.3"/>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Effect transition="in" filter="fade">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三、节气习俗</a:t>
            </a:r>
            <a:endParaRPr lang="zh-CN" altLang="en-US" sz="2800" dirty="0">
              <a:cs typeface="+mn-ea"/>
              <a:sym typeface="+mn-lt"/>
            </a:endParaRPr>
          </a:p>
        </p:txBody>
      </p:sp>
      <p:sp>
        <p:nvSpPr>
          <p:cNvPr id="10" name="圆角矩形 9"/>
          <p:cNvSpPr/>
          <p:nvPr/>
        </p:nvSpPr>
        <p:spPr>
          <a:xfrm>
            <a:off x="1134110" y="1986712"/>
            <a:ext cx="5073015" cy="1442720"/>
          </a:xfrm>
          <a:prstGeom prst="roundRect">
            <a:avLst>
              <a:gd name="adj" fmla="val 30545"/>
            </a:avLst>
          </a:prstGeom>
          <a:noFill/>
          <a:ln w="79375" cmpd="dbl">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a:off x="6066155" y="3955839"/>
            <a:ext cx="5073015" cy="1442720"/>
          </a:xfrm>
          <a:prstGeom prst="roundRect">
            <a:avLst>
              <a:gd name="adj" fmla="val 30545"/>
            </a:avLst>
          </a:prstGeom>
          <a:noFill/>
          <a:ln w="79375" cmpd="dbl">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436370" y="2205787"/>
            <a:ext cx="4468495" cy="1004570"/>
          </a:xfrm>
          <a:prstGeom prst="rect">
            <a:avLst/>
          </a:prstGeom>
          <a:noFill/>
        </p:spPr>
        <p:txBody>
          <a:bodyPr vert="horz" wrap="square" rtlCol="0">
            <a:spAutoFit/>
          </a:bodyPr>
          <a:lstStyle/>
          <a:p>
            <a:pPr algn="l">
              <a:lnSpc>
                <a:spcPct val="110000"/>
              </a:lnSpc>
            </a:pPr>
            <a:r>
              <a:rPr lang="zh-CN" altLang="en-US" dirty="0">
                <a:cs typeface="+mn-ea"/>
                <a:sym typeface="+mn-lt"/>
              </a:rPr>
              <a:t>小暑二十四节气之第十一个节气是干支历午月的结束以及未月的起始斗指辛，太阳到达黄经105度于。</a:t>
            </a:r>
            <a:endParaRPr lang="zh-CN" altLang="en-US" dirty="0">
              <a:cs typeface="+mn-ea"/>
              <a:sym typeface="+mn-lt"/>
            </a:endParaRPr>
          </a:p>
        </p:txBody>
      </p:sp>
      <p:sp>
        <p:nvSpPr>
          <p:cNvPr id="13" name="文本框 12"/>
          <p:cNvSpPr txBox="1"/>
          <p:nvPr/>
        </p:nvSpPr>
        <p:spPr>
          <a:xfrm>
            <a:off x="6368415" y="4174914"/>
            <a:ext cx="4468495" cy="1004570"/>
          </a:xfrm>
          <a:prstGeom prst="rect">
            <a:avLst/>
          </a:prstGeom>
          <a:noFill/>
        </p:spPr>
        <p:txBody>
          <a:bodyPr vert="horz" wrap="square" rtlCol="0">
            <a:spAutoFit/>
          </a:bodyPr>
          <a:lstStyle/>
          <a:p>
            <a:pPr algn="r">
              <a:lnSpc>
                <a:spcPct val="110000"/>
              </a:lnSpc>
            </a:pPr>
            <a:r>
              <a:rPr lang="zh-CN" altLang="en-US">
                <a:cs typeface="+mn-ea"/>
                <a:sym typeface="+mn-lt"/>
              </a:rPr>
              <a:t>小暑二十四节气之第十一个节气是干支历午月的结束以及未月的起始斗指辛，太阳到达黄经105度于。</a:t>
            </a:r>
            <a:endParaRPr lang="zh-CN" altLang="en-US">
              <a:cs typeface="+mn-ea"/>
              <a:sym typeface="+mn-lt"/>
            </a:endParaRPr>
          </a:p>
        </p:txBody>
      </p:sp>
      <p:pic>
        <p:nvPicPr>
          <p:cNvPr id="14" name="图片 13"/>
          <p:cNvPicPr>
            <a:picLocks noChangeAspect="1"/>
          </p:cNvPicPr>
          <p:nvPr/>
        </p:nvPicPr>
        <p:blipFill>
          <a:blip r:embed="rId1" cstate="screen"/>
          <a:srcRect/>
          <a:stretch>
            <a:fillRect/>
          </a:stretch>
        </p:blipFill>
        <p:spPr>
          <a:xfrm>
            <a:off x="5475664" y="2762250"/>
            <a:ext cx="1240672" cy="930504"/>
          </a:xfrm>
          <a:prstGeom prst="rect">
            <a:avLst/>
          </a:prstGeom>
        </p:spPr>
      </p:pic>
      <p:pic>
        <p:nvPicPr>
          <p:cNvPr id="15" name="图片 14"/>
          <p:cNvPicPr>
            <a:picLocks noChangeAspect="1"/>
          </p:cNvPicPr>
          <p:nvPr/>
        </p:nvPicPr>
        <p:blipFill>
          <a:blip r:embed="rId2" cstate="screen"/>
          <a:srcRect/>
          <a:stretch>
            <a:fillRect/>
          </a:stretch>
        </p:blipFill>
        <p:spPr>
          <a:xfrm flipH="1">
            <a:off x="5475664" y="4577593"/>
            <a:ext cx="1240672" cy="9305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 presetClass="entr" presetSubtype="1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heckerboard(across)">
                                      <p:cBhvr>
                                        <p:cTn id="15" dur="500"/>
                                        <p:tgtEl>
                                          <p:spTgt spid="11"/>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checkerboard(across)">
                                      <p:cBhvr>
                                        <p:cTn id="18" dur="500"/>
                                        <p:tgtEl>
                                          <p:spTgt spid="12"/>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heckerboard(across)">
                                      <p:cBhvr>
                                        <p:cTn id="21" dur="500"/>
                                        <p:tgtEl>
                                          <p:spTgt spid="13"/>
                                        </p:tgtEl>
                                      </p:cBhvr>
                                    </p:animEffect>
                                  </p:childTnLst>
                                </p:cTn>
                              </p:par>
                              <p:par>
                                <p:cTn id="22" presetID="5" presetClass="entr" presetSubtype="1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checkerboard(across)">
                                      <p:cBhvr>
                                        <p:cTn id="24" dur="500"/>
                                        <p:tgtEl>
                                          <p:spTgt spid="14"/>
                                        </p:tgtEl>
                                      </p:cBhvr>
                                    </p:animEffect>
                                  </p:childTnLst>
                                </p:cTn>
                              </p:par>
                              <p:par>
                                <p:cTn id="25" presetID="5" presetClass="entr" presetSubtype="1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heckerboard(across)">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rcRect/>
          <a:stretch>
            <a:fillRect/>
          </a:stretch>
        </p:blipFill>
        <p:spPr>
          <a:xfrm>
            <a:off x="-1" y="0"/>
            <a:ext cx="12192004" cy="6858002"/>
          </a:xfrm>
          <a:prstGeom prst="rect">
            <a:avLst/>
          </a:prstGeom>
        </p:spPr>
      </p:pic>
      <p:sp>
        <p:nvSpPr>
          <p:cNvPr id="11" name="文本框 10"/>
          <p:cNvSpPr txBox="1"/>
          <p:nvPr/>
        </p:nvSpPr>
        <p:spPr>
          <a:xfrm>
            <a:off x="8134884" y="1231166"/>
            <a:ext cx="2018030" cy="4524315"/>
          </a:xfrm>
          <a:prstGeom prst="rect">
            <a:avLst/>
          </a:prstGeom>
          <a:noFill/>
        </p:spPr>
        <p:txBody>
          <a:bodyPr wrap="square" rtlCol="0">
            <a:spAutoFit/>
          </a:bodyPr>
          <a:lstStyle/>
          <a:p>
            <a:r>
              <a:rPr lang="zh-CN" altLang="en-US" sz="7200" spc="300" dirty="0">
                <a:cs typeface="+mn-ea"/>
                <a:sym typeface="+mn-lt"/>
              </a:rPr>
              <a:t>节气养生</a:t>
            </a:r>
            <a:endParaRPr lang="zh-CN" altLang="en-US" sz="7200" spc="300" dirty="0">
              <a:cs typeface="+mn-ea"/>
              <a:sym typeface="+mn-lt"/>
            </a:endParaRPr>
          </a:p>
        </p:txBody>
      </p:sp>
      <p:sp>
        <p:nvSpPr>
          <p:cNvPr id="15" name="文本框 14"/>
          <p:cNvSpPr txBox="1"/>
          <p:nvPr/>
        </p:nvSpPr>
        <p:spPr>
          <a:xfrm>
            <a:off x="9843195" y="896587"/>
            <a:ext cx="830997" cy="5193475"/>
          </a:xfrm>
          <a:prstGeom prst="rect">
            <a:avLst/>
          </a:prstGeom>
          <a:noFill/>
        </p:spPr>
        <p:txBody>
          <a:bodyPr vert="eaVert" wrap="square" rtlCol="0">
            <a:spAutoFit/>
          </a:bodyPr>
          <a:lstStyle/>
          <a:p>
            <a:pPr>
              <a:lnSpc>
                <a:spcPct val="150000"/>
              </a:lnSpc>
            </a:pPr>
            <a:r>
              <a:rPr lang="zh-CN" altLang="en-US" sz="1400" spc="300" dirty="0">
                <a:cs typeface="+mn-ea"/>
                <a:sym typeface="+mn-lt"/>
              </a:rPr>
              <a:t>小暑，二十四节气之第十一个节气，是干支历午月的结束以及未月的起始。斗指辛，太阳到达黄经105度。</a:t>
            </a:r>
            <a:endParaRPr lang="zh-CN" altLang="en-US" sz="1400" spc="300" dirty="0">
              <a:cs typeface="+mn-ea"/>
              <a:sym typeface="+mn-lt"/>
            </a:endParaRPr>
          </a:p>
        </p:txBody>
      </p:sp>
      <p:sp>
        <p:nvSpPr>
          <p:cNvPr id="17" name="矩形 16"/>
          <p:cNvSpPr/>
          <p:nvPr/>
        </p:nvSpPr>
        <p:spPr>
          <a:xfrm>
            <a:off x="6769056" y="3308985"/>
            <a:ext cx="841375" cy="770890"/>
          </a:xfrm>
          <a:prstGeom prst="rect">
            <a:avLst/>
          </a:prstGeom>
          <a:solidFill>
            <a:schemeClr val="bg1"/>
          </a:solidFill>
          <a:ln w="123825" cmpd="thickThi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lumMod val="25000"/>
                </a:schemeClr>
              </a:solidFill>
              <a:cs typeface="+mn-ea"/>
              <a:sym typeface="+mn-lt"/>
            </a:endParaRPr>
          </a:p>
        </p:txBody>
      </p:sp>
      <p:sp>
        <p:nvSpPr>
          <p:cNvPr id="18" name="文本框 17"/>
          <p:cNvSpPr txBox="1"/>
          <p:nvPr/>
        </p:nvSpPr>
        <p:spPr>
          <a:xfrm>
            <a:off x="6918281" y="3429000"/>
            <a:ext cx="695325" cy="523220"/>
          </a:xfrm>
          <a:prstGeom prst="rect">
            <a:avLst/>
          </a:prstGeom>
          <a:noFill/>
        </p:spPr>
        <p:txBody>
          <a:bodyPr wrap="square" rtlCol="0">
            <a:spAutoFit/>
          </a:bodyPr>
          <a:lstStyle/>
          <a:p>
            <a:r>
              <a:rPr lang="zh-CN" altLang="en-US" sz="2800" dirty="0">
                <a:solidFill>
                  <a:schemeClr val="bg2">
                    <a:lumMod val="25000"/>
                  </a:schemeClr>
                </a:solidFill>
                <a:cs typeface="+mn-ea"/>
                <a:sym typeface="+mn-lt"/>
              </a:rPr>
              <a:t>肆</a:t>
            </a:r>
            <a:endParaRPr lang="zh-CN" altLang="en-US" sz="2800" dirty="0">
              <a:solidFill>
                <a:schemeClr val="bg2">
                  <a:lumMod val="25000"/>
                </a:schemeClr>
              </a:solidFill>
              <a:cs typeface="+mn-ea"/>
              <a:sym typeface="+mn-lt"/>
            </a:endParaRPr>
          </a:p>
        </p:txBody>
      </p:sp>
      <p:pic>
        <p:nvPicPr>
          <p:cNvPr id="19" name="图片 18"/>
          <p:cNvPicPr>
            <a:picLocks noChangeAspect="1"/>
          </p:cNvPicPr>
          <p:nvPr/>
        </p:nvPicPr>
        <p:blipFill>
          <a:blip r:embed="rId2" cstate="screen"/>
          <a:srcRect/>
          <a:stretch>
            <a:fillRect/>
          </a:stretch>
        </p:blipFill>
        <p:spPr>
          <a:xfrm>
            <a:off x="-390488" y="1131125"/>
            <a:ext cx="7057570" cy="4686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7"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四、节气养生</a:t>
            </a:r>
            <a:endParaRPr lang="zh-CN" altLang="en-US" sz="2800" dirty="0">
              <a:cs typeface="+mn-ea"/>
              <a:sym typeface="+mn-lt"/>
            </a:endParaRPr>
          </a:p>
        </p:txBody>
      </p:sp>
      <p:sp>
        <p:nvSpPr>
          <p:cNvPr id="16" name="文本框 15"/>
          <p:cNvSpPr txBox="1"/>
          <p:nvPr/>
        </p:nvSpPr>
        <p:spPr>
          <a:xfrm>
            <a:off x="1050045" y="1909440"/>
            <a:ext cx="7730394" cy="791242"/>
          </a:xfrm>
          <a:prstGeom prst="rect">
            <a:avLst/>
          </a:prstGeom>
          <a:noFill/>
        </p:spPr>
        <p:txBody>
          <a:bodyPr wrap="square" rtlCol="0">
            <a:spAutoFit/>
          </a:bodyPr>
          <a:lstStyle/>
          <a:p>
            <a:pPr>
              <a:lnSpc>
                <a:spcPct val="150000"/>
              </a:lnSpc>
            </a:pPr>
            <a:r>
              <a:rPr lang="zh-CN" altLang="en-US" sz="1600" spc="300" dirty="0">
                <a:cs typeface="+mn-ea"/>
                <a:sym typeface="+mn-lt"/>
              </a:rPr>
              <a:t>小暑二十四节气之第十一个节气是干支历午月的结束以及未月的起始太阳到达黄经105度于每年公历7月6—8日交节。</a:t>
            </a:r>
            <a:endParaRPr lang="zh-CN" altLang="en-US" sz="1600" spc="300" dirty="0">
              <a:cs typeface="+mn-ea"/>
              <a:sym typeface="+mn-lt"/>
            </a:endParaRPr>
          </a:p>
        </p:txBody>
      </p:sp>
      <p:sp>
        <p:nvSpPr>
          <p:cNvPr id="17" name="文本框 16"/>
          <p:cNvSpPr txBox="1"/>
          <p:nvPr/>
        </p:nvSpPr>
        <p:spPr>
          <a:xfrm>
            <a:off x="1050045" y="3268207"/>
            <a:ext cx="6798555" cy="791242"/>
          </a:xfrm>
          <a:prstGeom prst="rect">
            <a:avLst/>
          </a:prstGeom>
          <a:noFill/>
        </p:spPr>
        <p:txBody>
          <a:bodyPr wrap="square" rtlCol="0">
            <a:spAutoFit/>
          </a:bodyPr>
          <a:lstStyle/>
          <a:p>
            <a:pPr>
              <a:lnSpc>
                <a:spcPct val="150000"/>
              </a:lnSpc>
            </a:pPr>
            <a:r>
              <a:rPr lang="zh-CN" altLang="en-US" sz="1600" spc="300">
                <a:cs typeface="+mn-ea"/>
                <a:sym typeface="+mn-lt"/>
              </a:rPr>
              <a:t>小暑二十四节气之第十一个节气是干支历午月的结束以及未月的起始太阳到达黄经105度于每年公历7月6—8日交节。</a:t>
            </a:r>
            <a:endParaRPr lang="zh-CN" altLang="en-US" sz="1600" spc="300">
              <a:cs typeface="+mn-ea"/>
              <a:sym typeface="+mn-lt"/>
            </a:endParaRPr>
          </a:p>
        </p:txBody>
      </p:sp>
      <p:sp>
        <p:nvSpPr>
          <p:cNvPr id="18" name="文本框 17"/>
          <p:cNvSpPr txBox="1"/>
          <p:nvPr/>
        </p:nvSpPr>
        <p:spPr>
          <a:xfrm>
            <a:off x="1050045" y="4608057"/>
            <a:ext cx="6798555" cy="791242"/>
          </a:xfrm>
          <a:prstGeom prst="rect">
            <a:avLst/>
          </a:prstGeom>
          <a:noFill/>
        </p:spPr>
        <p:txBody>
          <a:bodyPr wrap="square" rtlCol="0">
            <a:spAutoFit/>
          </a:bodyPr>
          <a:lstStyle/>
          <a:p>
            <a:pPr>
              <a:lnSpc>
                <a:spcPct val="150000"/>
              </a:lnSpc>
            </a:pPr>
            <a:r>
              <a:rPr lang="zh-CN" altLang="en-US" sz="1600" spc="300">
                <a:cs typeface="+mn-ea"/>
                <a:sym typeface="+mn-lt"/>
              </a:rPr>
              <a:t>小暑二十四节气之第十一个节气是干支历午月的结束以及未月的起始太阳到达黄经105度于每年公历7月6—8日交节。</a:t>
            </a:r>
            <a:endParaRPr lang="zh-CN" altLang="en-US" sz="1600" spc="300">
              <a:cs typeface="+mn-ea"/>
              <a:sym typeface="+mn-lt"/>
            </a:endParaRPr>
          </a:p>
        </p:txBody>
      </p:sp>
      <p:grpSp>
        <p:nvGrpSpPr>
          <p:cNvPr id="19" name="组合 18"/>
          <p:cNvGrpSpPr/>
          <p:nvPr/>
        </p:nvGrpSpPr>
        <p:grpSpPr>
          <a:xfrm>
            <a:off x="1148469" y="2814182"/>
            <a:ext cx="6488411" cy="102870"/>
            <a:chOff x="2008" y="4696"/>
            <a:chExt cx="9226" cy="162"/>
          </a:xfrm>
          <a:solidFill>
            <a:srgbClr val="AAD9D8"/>
          </a:solidFill>
        </p:grpSpPr>
        <p:cxnSp>
          <p:nvCxnSpPr>
            <p:cNvPr id="21" name="直接连接符 20"/>
            <p:cNvCxnSpPr/>
            <p:nvPr/>
          </p:nvCxnSpPr>
          <p:spPr>
            <a:xfrm>
              <a:off x="2008" y="4788"/>
              <a:ext cx="4038" cy="22"/>
            </a:xfrm>
            <a:prstGeom prst="line">
              <a:avLst/>
            </a:prstGeom>
            <a:grpFill/>
            <a:ln w="34925">
              <a:solidFill>
                <a:srgbClr val="AAD9D8"/>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196" y="4766"/>
              <a:ext cx="4038" cy="22"/>
            </a:xfrm>
            <a:prstGeom prst="line">
              <a:avLst/>
            </a:prstGeom>
            <a:grpFill/>
            <a:ln w="34925">
              <a:solidFill>
                <a:srgbClr val="AAD9D8"/>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462" y="4696"/>
              <a:ext cx="151" cy="162"/>
            </a:xfrm>
            <a:prstGeom prst="rect">
              <a:avLst/>
            </a:prstGeom>
            <a:grpFill/>
            <a:l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spc="300">
                <a:cs typeface="+mn-ea"/>
                <a:sym typeface="+mn-lt"/>
              </a:endParaRPr>
            </a:p>
          </p:txBody>
        </p:sp>
        <p:sp>
          <p:nvSpPr>
            <p:cNvPr id="24" name="矩形 23"/>
            <p:cNvSpPr/>
            <p:nvPr/>
          </p:nvSpPr>
          <p:spPr>
            <a:xfrm>
              <a:off x="6766" y="4696"/>
              <a:ext cx="151" cy="162"/>
            </a:xfrm>
            <a:prstGeom prst="rect">
              <a:avLst/>
            </a:prstGeom>
            <a:grpFill/>
            <a:l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spc="300">
                <a:cs typeface="+mn-ea"/>
                <a:sym typeface="+mn-lt"/>
              </a:endParaRPr>
            </a:p>
          </p:txBody>
        </p:sp>
      </p:grpSp>
      <p:grpSp>
        <p:nvGrpSpPr>
          <p:cNvPr id="25" name="组合 24"/>
          <p:cNvGrpSpPr/>
          <p:nvPr/>
        </p:nvGrpSpPr>
        <p:grpSpPr>
          <a:xfrm>
            <a:off x="1148469" y="4180702"/>
            <a:ext cx="6488411" cy="102870"/>
            <a:chOff x="2008" y="4696"/>
            <a:chExt cx="9226" cy="162"/>
          </a:xfrm>
          <a:solidFill>
            <a:srgbClr val="AAD9D8"/>
          </a:solidFill>
        </p:grpSpPr>
        <p:cxnSp>
          <p:nvCxnSpPr>
            <p:cNvPr id="26" name="直接连接符 25"/>
            <p:cNvCxnSpPr/>
            <p:nvPr/>
          </p:nvCxnSpPr>
          <p:spPr>
            <a:xfrm>
              <a:off x="2008" y="4788"/>
              <a:ext cx="4038" cy="22"/>
            </a:xfrm>
            <a:prstGeom prst="line">
              <a:avLst/>
            </a:prstGeom>
            <a:grpFill/>
            <a:ln w="34925">
              <a:solidFill>
                <a:srgbClr val="AAD9D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196" y="4766"/>
              <a:ext cx="4038" cy="22"/>
            </a:xfrm>
            <a:prstGeom prst="line">
              <a:avLst/>
            </a:prstGeom>
            <a:grpFill/>
            <a:ln w="34925">
              <a:solidFill>
                <a:srgbClr val="AAD9D8"/>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462" y="4696"/>
              <a:ext cx="151" cy="162"/>
            </a:xfrm>
            <a:prstGeom prst="rect">
              <a:avLst/>
            </a:prstGeom>
            <a:grpFill/>
            <a:l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spc="300">
                <a:cs typeface="+mn-ea"/>
                <a:sym typeface="+mn-lt"/>
              </a:endParaRPr>
            </a:p>
          </p:txBody>
        </p:sp>
        <p:sp>
          <p:nvSpPr>
            <p:cNvPr id="29" name="矩形 28"/>
            <p:cNvSpPr/>
            <p:nvPr/>
          </p:nvSpPr>
          <p:spPr>
            <a:xfrm>
              <a:off x="6766" y="4696"/>
              <a:ext cx="151" cy="162"/>
            </a:xfrm>
            <a:prstGeom prst="rect">
              <a:avLst/>
            </a:prstGeom>
            <a:grpFill/>
            <a:l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spc="300">
                <a:cs typeface="+mn-ea"/>
                <a:sym typeface="+mn-lt"/>
              </a:endParaRPr>
            </a:p>
          </p:txBody>
        </p:sp>
      </p:grpSp>
      <p:pic>
        <p:nvPicPr>
          <p:cNvPr id="3" name="图片 2"/>
          <p:cNvPicPr>
            <a:picLocks noChangeAspect="1"/>
          </p:cNvPicPr>
          <p:nvPr/>
        </p:nvPicPr>
        <p:blipFill>
          <a:blip r:embed="rId1" cstate="screen"/>
          <a:stretch>
            <a:fillRect/>
          </a:stretch>
        </p:blipFill>
        <p:spPr>
          <a:xfrm>
            <a:off x="7833094" y="2514600"/>
            <a:ext cx="3886200" cy="3886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strVal val="#ppt_w*0.70"/>
                                          </p:val>
                                        </p:tav>
                                        <p:tav tm="100000">
                                          <p:val>
                                            <p:strVal val="#ppt_w"/>
                                          </p:val>
                                        </p:tav>
                                      </p:tavLst>
                                    </p:anim>
                                    <p:anim calcmode="lin" valueType="num">
                                      <p:cBhvr>
                                        <p:cTn id="13" dur="1000" fill="hold"/>
                                        <p:tgtEl>
                                          <p:spTgt spid="16"/>
                                        </p:tgtEl>
                                        <p:attrNameLst>
                                          <p:attrName>ppt_h</p:attrName>
                                        </p:attrNameLst>
                                      </p:cBhvr>
                                      <p:tavLst>
                                        <p:tav tm="0">
                                          <p:val>
                                            <p:strVal val="#ppt_h"/>
                                          </p:val>
                                        </p:tav>
                                        <p:tav tm="100000">
                                          <p:val>
                                            <p:strVal val="#ppt_h"/>
                                          </p:val>
                                        </p:tav>
                                      </p:tavLst>
                                    </p:anim>
                                    <p:animEffect transition="in" filter="fade">
                                      <p:cBhvr>
                                        <p:cTn id="14" dur="1000"/>
                                        <p:tgtEl>
                                          <p:spTgt spid="16"/>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strVal val="#ppt_w*0.70"/>
                                          </p:val>
                                        </p:tav>
                                        <p:tav tm="100000">
                                          <p:val>
                                            <p:strVal val="#ppt_w"/>
                                          </p:val>
                                        </p:tav>
                                      </p:tavLst>
                                    </p:anim>
                                    <p:anim calcmode="lin" valueType="num">
                                      <p:cBhvr>
                                        <p:cTn id="18" dur="1000" fill="hold"/>
                                        <p:tgtEl>
                                          <p:spTgt spid="17"/>
                                        </p:tgtEl>
                                        <p:attrNameLst>
                                          <p:attrName>ppt_h</p:attrName>
                                        </p:attrNameLst>
                                      </p:cBhvr>
                                      <p:tavLst>
                                        <p:tav tm="0">
                                          <p:val>
                                            <p:strVal val="#ppt_h"/>
                                          </p:val>
                                        </p:tav>
                                        <p:tav tm="100000">
                                          <p:val>
                                            <p:strVal val="#ppt_h"/>
                                          </p:val>
                                        </p:tav>
                                      </p:tavLst>
                                    </p:anim>
                                    <p:animEffect transition="in" filter="fade">
                                      <p:cBhvr>
                                        <p:cTn id="19" dur="1000"/>
                                        <p:tgtEl>
                                          <p:spTgt spid="17"/>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0.70"/>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5"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0.70"/>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5"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1000" fill="hold"/>
                                        <p:tgtEl>
                                          <p:spTgt spid="25"/>
                                        </p:tgtEl>
                                        <p:attrNameLst>
                                          <p:attrName>ppt_w</p:attrName>
                                        </p:attrNameLst>
                                      </p:cBhvr>
                                      <p:tavLst>
                                        <p:tav tm="0">
                                          <p:val>
                                            <p:strVal val="#ppt_w*0.70"/>
                                          </p:val>
                                        </p:tav>
                                        <p:tav tm="100000">
                                          <p:val>
                                            <p:strVal val="#ppt_w"/>
                                          </p:val>
                                        </p:tav>
                                      </p:tavLst>
                                    </p:anim>
                                    <p:anim calcmode="lin" valueType="num">
                                      <p:cBhvr>
                                        <p:cTn id="33" dur="1000" fill="hold"/>
                                        <p:tgtEl>
                                          <p:spTgt spid="25"/>
                                        </p:tgtEl>
                                        <p:attrNameLst>
                                          <p:attrName>ppt_h</p:attrName>
                                        </p:attrNameLst>
                                      </p:cBhvr>
                                      <p:tavLst>
                                        <p:tav tm="0">
                                          <p:val>
                                            <p:strVal val="#ppt_h"/>
                                          </p:val>
                                        </p:tav>
                                        <p:tav tm="100000">
                                          <p:val>
                                            <p:strVal val="#ppt_h"/>
                                          </p:val>
                                        </p:tav>
                                      </p:tavLst>
                                    </p:anim>
                                    <p:animEffect transition="in" filter="fade">
                                      <p:cBhvr>
                                        <p:cTn id="34" dur="10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四、节气养生</a:t>
            </a:r>
            <a:endParaRPr lang="zh-CN" altLang="en-US" sz="2800" dirty="0">
              <a:cs typeface="+mn-ea"/>
              <a:sym typeface="+mn-lt"/>
            </a:endParaRPr>
          </a:p>
        </p:txBody>
      </p:sp>
      <p:pic>
        <p:nvPicPr>
          <p:cNvPr id="2" name="图片 1"/>
          <p:cNvPicPr>
            <a:picLocks noChangeAspect="1"/>
          </p:cNvPicPr>
          <p:nvPr/>
        </p:nvPicPr>
        <p:blipFill>
          <a:blip r:embed="rId1"/>
          <a:srcRect/>
          <a:stretch>
            <a:fillRect/>
          </a:stretch>
        </p:blipFill>
        <p:spPr>
          <a:xfrm>
            <a:off x="354966" y="2273300"/>
            <a:ext cx="4324643" cy="4324643"/>
          </a:xfrm>
          <a:prstGeom prst="rect">
            <a:avLst/>
          </a:prstGeom>
        </p:spPr>
      </p:pic>
      <p:sp>
        <p:nvSpPr>
          <p:cNvPr id="9" name="文本框 8"/>
          <p:cNvSpPr txBox="1"/>
          <p:nvPr/>
        </p:nvSpPr>
        <p:spPr>
          <a:xfrm>
            <a:off x="8128305" y="4486271"/>
            <a:ext cx="2955290" cy="645160"/>
          </a:xfrm>
          <a:prstGeom prst="rect">
            <a:avLst/>
          </a:prstGeom>
          <a:noFill/>
        </p:spPr>
        <p:txBody>
          <a:bodyPr vert="horz" wrap="square" rtlCol="0">
            <a:spAutoFit/>
          </a:bodyPr>
          <a:lstStyle/>
          <a:p>
            <a:pPr algn="l"/>
            <a:r>
              <a:rPr lang="zh-CN" altLang="en-US">
                <a:cs typeface="+mn-ea"/>
                <a:sym typeface="+mn-lt"/>
              </a:rPr>
              <a:t>小暑二十四节气之第十一个节气是干支历午月的结。</a:t>
            </a:r>
            <a:endParaRPr lang="zh-CN" altLang="en-US">
              <a:cs typeface="+mn-ea"/>
              <a:sym typeface="+mn-lt"/>
            </a:endParaRPr>
          </a:p>
        </p:txBody>
      </p:sp>
      <p:sp>
        <p:nvSpPr>
          <p:cNvPr id="11" name="文本框 10"/>
          <p:cNvSpPr txBox="1"/>
          <p:nvPr/>
        </p:nvSpPr>
        <p:spPr>
          <a:xfrm>
            <a:off x="4549433" y="4486271"/>
            <a:ext cx="3390900" cy="645160"/>
          </a:xfrm>
          <a:prstGeom prst="rect">
            <a:avLst/>
          </a:prstGeom>
          <a:noFill/>
        </p:spPr>
        <p:txBody>
          <a:bodyPr vert="horz" wrap="square" rtlCol="0">
            <a:spAutoFit/>
          </a:bodyPr>
          <a:lstStyle/>
          <a:p>
            <a:pPr algn="r"/>
            <a:r>
              <a:rPr lang="zh-CN" altLang="en-US">
                <a:cs typeface="+mn-ea"/>
                <a:sym typeface="+mn-lt"/>
              </a:rPr>
              <a:t>小暑二十四节气之第十一个节气是干支历午月的结束。</a:t>
            </a:r>
            <a:endParaRPr lang="zh-CN" altLang="en-US">
              <a:cs typeface="+mn-ea"/>
              <a:sym typeface="+mn-lt"/>
            </a:endParaRPr>
          </a:p>
        </p:txBody>
      </p:sp>
      <p:sp>
        <p:nvSpPr>
          <p:cNvPr id="12" name="文本框 11"/>
          <p:cNvSpPr txBox="1"/>
          <p:nvPr/>
        </p:nvSpPr>
        <p:spPr>
          <a:xfrm>
            <a:off x="5754663" y="3975731"/>
            <a:ext cx="980440" cy="398780"/>
          </a:xfrm>
          <a:prstGeom prst="rect">
            <a:avLst/>
          </a:prstGeom>
          <a:solidFill>
            <a:srgbClr val="AAD9D8"/>
          </a:solidFill>
        </p:spPr>
        <p:txBody>
          <a:bodyPr vert="horz" wrap="square" rtlCol="0">
            <a:spAutoFit/>
          </a:bodyPr>
          <a:lstStyle/>
          <a:p>
            <a:pPr algn="ctr"/>
            <a:r>
              <a:rPr lang="zh-CN" altLang="en-US" sz="2000" dirty="0">
                <a:cs typeface="+mn-ea"/>
                <a:sym typeface="+mn-lt"/>
              </a:rPr>
              <a:t>关键词</a:t>
            </a:r>
            <a:endParaRPr lang="zh-CN" altLang="en-US" sz="2000" dirty="0">
              <a:cs typeface="+mn-ea"/>
              <a:sym typeface="+mn-lt"/>
            </a:endParaRPr>
          </a:p>
        </p:txBody>
      </p:sp>
      <p:sp>
        <p:nvSpPr>
          <p:cNvPr id="13" name="文本框 12"/>
          <p:cNvSpPr txBox="1"/>
          <p:nvPr/>
        </p:nvSpPr>
        <p:spPr>
          <a:xfrm>
            <a:off x="9169705" y="3860161"/>
            <a:ext cx="980440" cy="398780"/>
          </a:xfrm>
          <a:prstGeom prst="rect">
            <a:avLst/>
          </a:prstGeom>
          <a:solidFill>
            <a:srgbClr val="AAD9D8"/>
          </a:solidFill>
        </p:spPr>
        <p:txBody>
          <a:bodyPr vert="horz" wrap="square" rtlCol="0">
            <a:spAutoFit/>
          </a:bodyPr>
          <a:lstStyle/>
          <a:p>
            <a:pPr algn="ctr"/>
            <a:r>
              <a:rPr lang="zh-CN" altLang="en-US" sz="2000">
                <a:cs typeface="+mn-ea"/>
                <a:sym typeface="+mn-lt"/>
              </a:rPr>
              <a:t>关键词</a:t>
            </a:r>
            <a:endParaRPr lang="zh-CN" altLang="en-US" sz="2000">
              <a:cs typeface="+mn-ea"/>
              <a:sym typeface="+mn-lt"/>
            </a:endParaRPr>
          </a:p>
        </p:txBody>
      </p:sp>
      <p:sp>
        <p:nvSpPr>
          <p:cNvPr id="16" name="文本框 15"/>
          <p:cNvSpPr txBox="1"/>
          <p:nvPr/>
        </p:nvSpPr>
        <p:spPr>
          <a:xfrm>
            <a:off x="8128305" y="2783840"/>
            <a:ext cx="2955290" cy="645160"/>
          </a:xfrm>
          <a:prstGeom prst="rect">
            <a:avLst/>
          </a:prstGeom>
          <a:noFill/>
        </p:spPr>
        <p:txBody>
          <a:bodyPr vert="horz" wrap="square" rtlCol="0">
            <a:spAutoFit/>
          </a:bodyPr>
          <a:lstStyle/>
          <a:p>
            <a:pPr algn="l"/>
            <a:r>
              <a:rPr lang="zh-CN" altLang="en-US">
                <a:cs typeface="+mn-ea"/>
                <a:sym typeface="+mn-lt"/>
              </a:rPr>
              <a:t>小暑二十四节气之第十一个节气是干支历午月的结。</a:t>
            </a:r>
            <a:endParaRPr lang="zh-CN" altLang="en-US">
              <a:cs typeface="+mn-ea"/>
              <a:sym typeface="+mn-lt"/>
            </a:endParaRPr>
          </a:p>
        </p:txBody>
      </p:sp>
      <p:sp>
        <p:nvSpPr>
          <p:cNvPr id="17" name="文本框 16"/>
          <p:cNvSpPr txBox="1"/>
          <p:nvPr/>
        </p:nvSpPr>
        <p:spPr>
          <a:xfrm>
            <a:off x="4549433" y="2783840"/>
            <a:ext cx="3390900" cy="645160"/>
          </a:xfrm>
          <a:prstGeom prst="rect">
            <a:avLst/>
          </a:prstGeom>
          <a:noFill/>
        </p:spPr>
        <p:txBody>
          <a:bodyPr vert="horz" wrap="square" rtlCol="0">
            <a:spAutoFit/>
          </a:bodyPr>
          <a:lstStyle/>
          <a:p>
            <a:pPr algn="r"/>
            <a:r>
              <a:rPr lang="zh-CN" altLang="en-US">
                <a:cs typeface="+mn-ea"/>
                <a:sym typeface="+mn-lt"/>
              </a:rPr>
              <a:t>小暑二十四节气之第十一个节气是干支历午月的结束。</a:t>
            </a:r>
            <a:endParaRPr lang="zh-CN" altLang="en-US">
              <a:cs typeface="+mn-ea"/>
              <a:sym typeface="+mn-lt"/>
            </a:endParaRPr>
          </a:p>
        </p:txBody>
      </p:sp>
      <p:sp>
        <p:nvSpPr>
          <p:cNvPr id="18" name="文本框 17"/>
          <p:cNvSpPr txBox="1"/>
          <p:nvPr/>
        </p:nvSpPr>
        <p:spPr>
          <a:xfrm>
            <a:off x="5754663" y="2273300"/>
            <a:ext cx="980440" cy="398780"/>
          </a:xfrm>
          <a:prstGeom prst="rect">
            <a:avLst/>
          </a:prstGeom>
          <a:solidFill>
            <a:srgbClr val="AAD9D8"/>
          </a:solidFill>
        </p:spPr>
        <p:txBody>
          <a:bodyPr vert="horz" wrap="square" rtlCol="0">
            <a:spAutoFit/>
          </a:bodyPr>
          <a:lstStyle/>
          <a:p>
            <a:pPr algn="ctr"/>
            <a:r>
              <a:rPr lang="zh-CN" altLang="en-US" sz="2000" dirty="0">
                <a:cs typeface="+mn-ea"/>
                <a:sym typeface="+mn-lt"/>
              </a:rPr>
              <a:t>关键词</a:t>
            </a:r>
            <a:endParaRPr lang="zh-CN" altLang="en-US" sz="2000" dirty="0">
              <a:cs typeface="+mn-ea"/>
              <a:sym typeface="+mn-lt"/>
            </a:endParaRPr>
          </a:p>
        </p:txBody>
      </p:sp>
      <p:sp>
        <p:nvSpPr>
          <p:cNvPr id="19" name="文本框 18"/>
          <p:cNvSpPr txBox="1"/>
          <p:nvPr/>
        </p:nvSpPr>
        <p:spPr>
          <a:xfrm>
            <a:off x="9169705" y="2157730"/>
            <a:ext cx="980440" cy="398780"/>
          </a:xfrm>
          <a:prstGeom prst="rect">
            <a:avLst/>
          </a:prstGeom>
          <a:solidFill>
            <a:srgbClr val="AAD9D8"/>
          </a:solidFill>
        </p:spPr>
        <p:txBody>
          <a:bodyPr vert="horz" wrap="square" rtlCol="0">
            <a:spAutoFit/>
          </a:bodyPr>
          <a:lstStyle/>
          <a:p>
            <a:pPr algn="ctr"/>
            <a:r>
              <a:rPr lang="zh-CN" altLang="en-US" sz="2000">
                <a:cs typeface="+mn-ea"/>
                <a:sym typeface="+mn-lt"/>
              </a:rPr>
              <a:t>关键词</a:t>
            </a:r>
            <a:endParaRPr lang="zh-CN" altLang="en-US" sz="20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2" grpId="0" animBg="1"/>
      <p:bldP spid="13" grpId="0" animBg="1"/>
      <p:bldP spid="16" grpId="0"/>
      <p:bldP spid="17" grpId="0"/>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四、节气养生</a:t>
            </a:r>
            <a:endParaRPr lang="zh-CN" altLang="en-US" sz="2800" dirty="0">
              <a:cs typeface="+mn-ea"/>
              <a:sym typeface="+mn-lt"/>
            </a:endParaRPr>
          </a:p>
        </p:txBody>
      </p:sp>
      <p:pic>
        <p:nvPicPr>
          <p:cNvPr id="8" name="图片 7"/>
          <p:cNvPicPr>
            <a:picLocks noChangeAspect="1"/>
          </p:cNvPicPr>
          <p:nvPr/>
        </p:nvPicPr>
        <p:blipFill>
          <a:blip r:embed="rId1" cstate="screen"/>
          <a:srcRect/>
          <a:stretch>
            <a:fillRect/>
          </a:stretch>
        </p:blipFill>
        <p:spPr>
          <a:xfrm>
            <a:off x="1576659" y="3058413"/>
            <a:ext cx="3220085" cy="3220085"/>
          </a:xfrm>
          <a:prstGeom prst="rect">
            <a:avLst/>
          </a:prstGeom>
        </p:spPr>
      </p:pic>
      <p:sp>
        <p:nvSpPr>
          <p:cNvPr id="9" name="文本框 8"/>
          <p:cNvSpPr txBox="1"/>
          <p:nvPr/>
        </p:nvSpPr>
        <p:spPr>
          <a:xfrm>
            <a:off x="2255520" y="2202103"/>
            <a:ext cx="7041938" cy="840230"/>
          </a:xfrm>
          <a:prstGeom prst="rect">
            <a:avLst/>
          </a:prstGeom>
          <a:noFill/>
        </p:spPr>
        <p:txBody>
          <a:bodyPr wrap="square" rtlCol="0">
            <a:spAutoFit/>
          </a:bodyPr>
          <a:lstStyle/>
          <a:p>
            <a:pPr>
              <a:lnSpc>
                <a:spcPct val="90000"/>
              </a:lnSpc>
            </a:pPr>
            <a:r>
              <a:rPr lang="zh-CN" altLang="en-US" spc="300" dirty="0">
                <a:cs typeface="+mn-ea"/>
                <a:sym typeface="+mn-lt"/>
              </a:rPr>
              <a:t>小暑二十四节气之第十一个节气是干支历午月的结束以及未月的起始太阳到达黄经105度于每年公历7月6—8日交节。</a:t>
            </a:r>
            <a:endParaRPr lang="zh-CN" altLang="en-US" spc="300" dirty="0">
              <a:cs typeface="+mn-ea"/>
              <a:sym typeface="+mn-lt"/>
            </a:endParaRPr>
          </a:p>
        </p:txBody>
      </p:sp>
      <p:sp>
        <p:nvSpPr>
          <p:cNvPr id="10" name="文本框 9"/>
          <p:cNvSpPr txBox="1"/>
          <p:nvPr/>
        </p:nvSpPr>
        <p:spPr>
          <a:xfrm>
            <a:off x="5893370" y="3429000"/>
            <a:ext cx="4965130" cy="590931"/>
          </a:xfrm>
          <a:prstGeom prst="rect">
            <a:avLst/>
          </a:prstGeom>
          <a:noFill/>
        </p:spPr>
        <p:txBody>
          <a:bodyPr vert="horz" wrap="square" rtlCol="0">
            <a:spAutoFit/>
          </a:bodyPr>
          <a:lstStyle/>
          <a:p>
            <a:pPr algn="l">
              <a:lnSpc>
                <a:spcPct val="90000"/>
              </a:lnSpc>
            </a:pPr>
            <a:r>
              <a:rPr lang="zh-CN" altLang="en-US" spc="300" dirty="0">
                <a:cs typeface="+mn-ea"/>
                <a:sym typeface="+mn-lt"/>
              </a:rPr>
              <a:t>小暑二十四节气之第十一个节气是干支历午月的结束以及未月的起始斗指辛。</a:t>
            </a:r>
            <a:endParaRPr lang="zh-CN" altLang="en-US" spc="300" dirty="0">
              <a:cs typeface="+mn-ea"/>
              <a:sym typeface="+mn-lt"/>
            </a:endParaRPr>
          </a:p>
        </p:txBody>
      </p:sp>
      <p:sp>
        <p:nvSpPr>
          <p:cNvPr id="11" name="文本框 10"/>
          <p:cNvSpPr txBox="1"/>
          <p:nvPr/>
        </p:nvSpPr>
        <p:spPr>
          <a:xfrm>
            <a:off x="5893370" y="4372991"/>
            <a:ext cx="4965130" cy="590931"/>
          </a:xfrm>
          <a:prstGeom prst="rect">
            <a:avLst/>
          </a:prstGeom>
          <a:noFill/>
        </p:spPr>
        <p:txBody>
          <a:bodyPr vert="horz" wrap="square" rtlCol="0">
            <a:spAutoFit/>
          </a:bodyPr>
          <a:lstStyle/>
          <a:p>
            <a:pPr algn="l">
              <a:lnSpc>
                <a:spcPct val="90000"/>
              </a:lnSpc>
            </a:pPr>
            <a:r>
              <a:rPr lang="zh-CN" altLang="en-US" spc="300" dirty="0">
                <a:cs typeface="+mn-ea"/>
                <a:sym typeface="+mn-lt"/>
              </a:rPr>
              <a:t>小暑二十四节气之第十一个节气是干支历午月的结束以及未月的起始斗指辛。</a:t>
            </a:r>
            <a:endParaRPr lang="zh-CN" altLang="en-US" spc="3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2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四、节气养生</a:t>
            </a:r>
            <a:endParaRPr lang="zh-CN" altLang="en-US" sz="2800" dirty="0">
              <a:cs typeface="+mn-ea"/>
              <a:sym typeface="+mn-lt"/>
            </a:endParaRPr>
          </a:p>
        </p:txBody>
      </p:sp>
      <p:pic>
        <p:nvPicPr>
          <p:cNvPr id="12" name="图片 11"/>
          <p:cNvPicPr>
            <a:picLocks noChangeAspect="1"/>
          </p:cNvPicPr>
          <p:nvPr/>
        </p:nvPicPr>
        <p:blipFill>
          <a:blip r:embed="rId1" cstate="screen"/>
          <a:srcRect/>
          <a:stretch>
            <a:fillRect/>
          </a:stretch>
        </p:blipFill>
        <p:spPr>
          <a:xfrm>
            <a:off x="1624663" y="876042"/>
            <a:ext cx="5708005" cy="5708005"/>
          </a:xfrm>
          <a:prstGeom prst="rect">
            <a:avLst/>
          </a:prstGeom>
        </p:spPr>
      </p:pic>
      <p:sp>
        <p:nvSpPr>
          <p:cNvPr id="13" name="文本框 12"/>
          <p:cNvSpPr txBox="1"/>
          <p:nvPr/>
        </p:nvSpPr>
        <p:spPr>
          <a:xfrm>
            <a:off x="7713335" y="4045801"/>
            <a:ext cx="3390900" cy="645160"/>
          </a:xfrm>
          <a:prstGeom prst="rect">
            <a:avLst/>
          </a:prstGeom>
          <a:noFill/>
        </p:spPr>
        <p:txBody>
          <a:bodyPr vert="horz" wrap="square" rtlCol="0">
            <a:spAutoFit/>
          </a:bodyPr>
          <a:lstStyle/>
          <a:p>
            <a:pPr algn="r"/>
            <a:r>
              <a:rPr lang="zh-CN" altLang="en-US" dirty="0">
                <a:cs typeface="+mn-ea"/>
                <a:sym typeface="+mn-lt"/>
              </a:rPr>
              <a:t>小暑二十四节气之第十一个节气是干支历午月的结束。</a:t>
            </a:r>
            <a:endParaRPr lang="zh-CN" altLang="en-US" dirty="0">
              <a:cs typeface="+mn-ea"/>
              <a:sym typeface="+mn-lt"/>
            </a:endParaRPr>
          </a:p>
        </p:txBody>
      </p:sp>
      <p:sp>
        <p:nvSpPr>
          <p:cNvPr id="14" name="文本框 13"/>
          <p:cNvSpPr txBox="1"/>
          <p:nvPr/>
        </p:nvSpPr>
        <p:spPr>
          <a:xfrm>
            <a:off x="8918565" y="3535261"/>
            <a:ext cx="980440" cy="398780"/>
          </a:xfrm>
          <a:prstGeom prst="rect">
            <a:avLst/>
          </a:prstGeom>
          <a:solidFill>
            <a:srgbClr val="AAD9D8"/>
          </a:solidFill>
        </p:spPr>
        <p:txBody>
          <a:bodyPr vert="horz" wrap="square" rtlCol="0">
            <a:spAutoFit/>
          </a:bodyPr>
          <a:lstStyle/>
          <a:p>
            <a:pPr algn="ctr"/>
            <a:r>
              <a:rPr lang="zh-CN" altLang="en-US" sz="2000" dirty="0">
                <a:cs typeface="+mn-ea"/>
                <a:sym typeface="+mn-lt"/>
              </a:rPr>
              <a:t>关键词</a:t>
            </a:r>
            <a:endParaRPr lang="zh-CN" altLang="en-US" sz="2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rcRect/>
          <a:stretch>
            <a:fillRect/>
          </a:stretch>
        </p:blipFill>
        <p:spPr>
          <a:xfrm>
            <a:off x="-1" y="0"/>
            <a:ext cx="12192004" cy="6858002"/>
          </a:xfrm>
          <a:prstGeom prst="rect">
            <a:avLst/>
          </a:prstGeom>
        </p:spPr>
      </p:pic>
      <p:sp>
        <p:nvSpPr>
          <p:cNvPr id="8" name="文本框 7"/>
          <p:cNvSpPr txBox="1"/>
          <p:nvPr/>
        </p:nvSpPr>
        <p:spPr>
          <a:xfrm>
            <a:off x="10402188" y="741812"/>
            <a:ext cx="841375" cy="1753235"/>
          </a:xfrm>
          <a:prstGeom prst="rect">
            <a:avLst/>
          </a:prstGeom>
          <a:noFill/>
        </p:spPr>
        <p:txBody>
          <a:bodyPr wrap="square" rtlCol="0">
            <a:spAutoFit/>
          </a:bodyPr>
          <a:lstStyle/>
          <a:p>
            <a:r>
              <a:rPr lang="zh-CN" altLang="en-US" sz="5400" dirty="0">
                <a:cs typeface="+mn-ea"/>
                <a:sym typeface="+mn-lt"/>
              </a:rPr>
              <a:t>目录</a:t>
            </a:r>
            <a:endParaRPr lang="zh-CN" altLang="en-US" sz="5400" dirty="0">
              <a:cs typeface="+mn-ea"/>
              <a:sym typeface="+mn-lt"/>
            </a:endParaRPr>
          </a:p>
        </p:txBody>
      </p:sp>
      <p:sp>
        <p:nvSpPr>
          <p:cNvPr id="9" name="矩形 8"/>
          <p:cNvSpPr/>
          <p:nvPr/>
        </p:nvSpPr>
        <p:spPr>
          <a:xfrm>
            <a:off x="4479416" y="1932569"/>
            <a:ext cx="1527810" cy="1484630"/>
          </a:xfrm>
          <a:prstGeom prst="rect">
            <a:avLst/>
          </a:prstGeom>
          <a:solidFill>
            <a:schemeClr val="bg1"/>
          </a:solidFill>
          <a:ln w="123825" cmpd="thickThi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4697448" y="2192302"/>
            <a:ext cx="1126716" cy="954107"/>
          </a:xfrm>
          <a:prstGeom prst="rect">
            <a:avLst/>
          </a:prstGeom>
          <a:noFill/>
        </p:spPr>
        <p:txBody>
          <a:bodyPr wrap="square" rtlCol="0">
            <a:spAutoFit/>
          </a:bodyPr>
          <a:lstStyle/>
          <a:p>
            <a:pPr algn="ctr"/>
            <a:r>
              <a:rPr lang="zh-CN" altLang="en-US" sz="2800" spc="300">
                <a:solidFill>
                  <a:schemeClr val="tx1"/>
                </a:solidFill>
                <a:cs typeface="+mn-ea"/>
                <a:sym typeface="+mn-lt"/>
              </a:rPr>
              <a:t>节气简介</a:t>
            </a:r>
            <a:endParaRPr lang="zh-CN" altLang="en-US" sz="2800" spc="300">
              <a:solidFill>
                <a:schemeClr val="tx1"/>
              </a:solidFill>
              <a:cs typeface="+mn-ea"/>
              <a:sym typeface="+mn-lt"/>
            </a:endParaRPr>
          </a:p>
        </p:txBody>
      </p:sp>
      <p:sp>
        <p:nvSpPr>
          <p:cNvPr id="11" name="矩形 10"/>
          <p:cNvSpPr/>
          <p:nvPr/>
        </p:nvSpPr>
        <p:spPr>
          <a:xfrm>
            <a:off x="6233286" y="3573409"/>
            <a:ext cx="1527810" cy="1484630"/>
          </a:xfrm>
          <a:prstGeom prst="rect">
            <a:avLst/>
          </a:prstGeom>
          <a:solidFill>
            <a:schemeClr val="bg1"/>
          </a:solidFill>
          <a:ln w="123825" cmpd="thickThi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6451318" y="3876685"/>
            <a:ext cx="1126716" cy="954107"/>
          </a:xfrm>
          <a:prstGeom prst="rect">
            <a:avLst/>
          </a:prstGeom>
          <a:noFill/>
        </p:spPr>
        <p:txBody>
          <a:bodyPr wrap="square" rtlCol="0">
            <a:spAutoFit/>
          </a:bodyPr>
          <a:lstStyle/>
          <a:p>
            <a:pPr algn="ctr"/>
            <a:r>
              <a:rPr lang="zh-CN" altLang="en-US" sz="2800" spc="300" dirty="0">
                <a:solidFill>
                  <a:schemeClr val="tx1"/>
                </a:solidFill>
                <a:cs typeface="+mn-ea"/>
                <a:sym typeface="+mn-lt"/>
              </a:rPr>
              <a:t>气候特点</a:t>
            </a:r>
            <a:endParaRPr lang="zh-CN" altLang="en-US" sz="2800" spc="300" dirty="0">
              <a:solidFill>
                <a:schemeClr val="tx1"/>
              </a:solidFill>
              <a:cs typeface="+mn-ea"/>
              <a:sym typeface="+mn-lt"/>
            </a:endParaRPr>
          </a:p>
        </p:txBody>
      </p:sp>
      <p:sp>
        <p:nvSpPr>
          <p:cNvPr id="13" name="矩形 12"/>
          <p:cNvSpPr/>
          <p:nvPr/>
        </p:nvSpPr>
        <p:spPr>
          <a:xfrm>
            <a:off x="7930006" y="1932569"/>
            <a:ext cx="1527810" cy="1484630"/>
          </a:xfrm>
          <a:prstGeom prst="rect">
            <a:avLst/>
          </a:prstGeom>
          <a:solidFill>
            <a:schemeClr val="bg1"/>
          </a:solidFill>
          <a:ln w="123825" cmpd="thickThi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8148038" y="2235845"/>
            <a:ext cx="1126716" cy="954107"/>
          </a:xfrm>
          <a:prstGeom prst="rect">
            <a:avLst/>
          </a:prstGeom>
          <a:noFill/>
        </p:spPr>
        <p:txBody>
          <a:bodyPr wrap="square" rtlCol="0">
            <a:spAutoFit/>
          </a:bodyPr>
          <a:lstStyle/>
          <a:p>
            <a:pPr algn="ctr"/>
            <a:r>
              <a:rPr lang="zh-CN" altLang="en-US" sz="2800" spc="300">
                <a:solidFill>
                  <a:schemeClr val="tx1"/>
                </a:solidFill>
                <a:cs typeface="+mn-ea"/>
                <a:sym typeface="+mn-lt"/>
              </a:rPr>
              <a:t>节气习俗</a:t>
            </a:r>
            <a:endParaRPr lang="zh-CN" altLang="en-US" sz="2800" spc="300">
              <a:solidFill>
                <a:schemeClr val="tx1"/>
              </a:solidFill>
              <a:cs typeface="+mn-ea"/>
              <a:sym typeface="+mn-lt"/>
            </a:endParaRPr>
          </a:p>
        </p:txBody>
      </p:sp>
      <p:sp>
        <p:nvSpPr>
          <p:cNvPr id="15" name="矩形 14"/>
          <p:cNvSpPr/>
          <p:nvPr/>
        </p:nvSpPr>
        <p:spPr>
          <a:xfrm>
            <a:off x="9640061" y="3573409"/>
            <a:ext cx="1527810" cy="1484630"/>
          </a:xfrm>
          <a:prstGeom prst="rect">
            <a:avLst/>
          </a:prstGeom>
          <a:solidFill>
            <a:schemeClr val="bg1"/>
          </a:solidFill>
          <a:ln w="123825" cmpd="thickThi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9872063" y="3890655"/>
            <a:ext cx="1126716" cy="954107"/>
          </a:xfrm>
          <a:prstGeom prst="rect">
            <a:avLst/>
          </a:prstGeom>
          <a:noFill/>
        </p:spPr>
        <p:txBody>
          <a:bodyPr wrap="square" rtlCol="0">
            <a:spAutoFit/>
          </a:bodyPr>
          <a:lstStyle/>
          <a:p>
            <a:pPr algn="ctr"/>
            <a:r>
              <a:rPr lang="zh-CN" altLang="en-US" sz="2800" spc="300" dirty="0">
                <a:solidFill>
                  <a:schemeClr val="tx1"/>
                </a:solidFill>
                <a:cs typeface="+mn-ea"/>
                <a:sym typeface="+mn-lt"/>
              </a:rPr>
              <a:t>节气养生</a:t>
            </a:r>
            <a:endParaRPr lang="zh-CN" altLang="en-US" sz="2800" spc="300" dirty="0">
              <a:solidFill>
                <a:schemeClr val="tx1"/>
              </a:solidFill>
              <a:cs typeface="+mn-ea"/>
              <a:sym typeface="+mn-lt"/>
            </a:endParaRPr>
          </a:p>
        </p:txBody>
      </p:sp>
      <p:sp>
        <p:nvSpPr>
          <p:cNvPr id="17" name="泪滴形 16"/>
          <p:cNvSpPr/>
          <p:nvPr/>
        </p:nvSpPr>
        <p:spPr>
          <a:xfrm>
            <a:off x="4934711" y="1609989"/>
            <a:ext cx="532765" cy="532765"/>
          </a:xfrm>
          <a:prstGeom prst="teardrop">
            <a:avLst/>
          </a:prstGeom>
          <a:solidFill>
            <a:srgbClr val="AAD9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400" b="1" dirty="0">
                <a:effectLst>
                  <a:outerShdw blurRad="38100" dist="38100" dir="2700000" algn="tl">
                    <a:srgbClr val="000000">
                      <a:alpha val="10000"/>
                    </a:srgbClr>
                  </a:outerShdw>
                </a:effectLst>
                <a:cs typeface="+mn-ea"/>
                <a:sym typeface="+mn-lt"/>
              </a:rPr>
              <a:t>壹</a:t>
            </a:r>
            <a:endParaRPr lang="zh-CN" altLang="en-US" sz="2400" b="1" dirty="0">
              <a:effectLst>
                <a:outerShdw blurRad="38100" dist="38100" dir="2700000" algn="tl">
                  <a:srgbClr val="000000">
                    <a:alpha val="10000"/>
                  </a:srgbClr>
                </a:outerShdw>
              </a:effectLst>
              <a:cs typeface="+mn-ea"/>
              <a:sym typeface="+mn-lt"/>
            </a:endParaRPr>
          </a:p>
        </p:txBody>
      </p:sp>
      <p:sp>
        <p:nvSpPr>
          <p:cNvPr id="18" name="泪滴形 17"/>
          <p:cNvSpPr/>
          <p:nvPr/>
        </p:nvSpPr>
        <p:spPr>
          <a:xfrm>
            <a:off x="6688581" y="3236859"/>
            <a:ext cx="532765" cy="532765"/>
          </a:xfrm>
          <a:prstGeom prst="teardrop">
            <a:avLst/>
          </a:prstGeom>
          <a:solidFill>
            <a:srgbClr val="AAD9D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r>
              <a:rPr lang="zh-CN" altLang="en-US" sz="2400" b="1">
                <a:effectLst>
                  <a:outerShdw blurRad="38100" dist="38100" dir="2700000" algn="tl">
                    <a:srgbClr val="000000">
                      <a:alpha val="10000"/>
                    </a:srgbClr>
                  </a:outerShdw>
                </a:effectLst>
                <a:cs typeface="+mn-ea"/>
                <a:sym typeface="+mn-lt"/>
              </a:rPr>
              <a:t>贰</a:t>
            </a:r>
            <a:endParaRPr lang="zh-CN" altLang="en-US" sz="2400" b="1">
              <a:effectLst>
                <a:outerShdw blurRad="38100" dist="38100" dir="2700000" algn="tl">
                  <a:srgbClr val="000000">
                    <a:alpha val="10000"/>
                  </a:srgbClr>
                </a:outerShdw>
              </a:effectLst>
              <a:cs typeface="+mn-ea"/>
              <a:sym typeface="+mn-lt"/>
            </a:endParaRPr>
          </a:p>
        </p:txBody>
      </p:sp>
      <p:sp>
        <p:nvSpPr>
          <p:cNvPr id="19" name="泪滴形 18"/>
          <p:cNvSpPr/>
          <p:nvPr/>
        </p:nvSpPr>
        <p:spPr>
          <a:xfrm>
            <a:off x="8385301" y="1609989"/>
            <a:ext cx="532765" cy="532765"/>
          </a:xfrm>
          <a:prstGeom prst="teardrop">
            <a:avLst/>
          </a:prstGeom>
          <a:solidFill>
            <a:srgbClr val="AAD9D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r>
              <a:rPr lang="zh-CN" altLang="en-US" sz="2400" b="1">
                <a:effectLst>
                  <a:outerShdw blurRad="38100" dist="38100" dir="2700000" algn="tl">
                    <a:srgbClr val="000000">
                      <a:alpha val="10000"/>
                    </a:srgbClr>
                  </a:outerShdw>
                </a:effectLst>
                <a:cs typeface="+mn-ea"/>
                <a:sym typeface="+mn-lt"/>
              </a:rPr>
              <a:t>叁</a:t>
            </a:r>
            <a:endParaRPr lang="zh-CN" altLang="en-US" sz="2400" b="1">
              <a:effectLst>
                <a:outerShdw blurRad="38100" dist="38100" dir="2700000" algn="tl">
                  <a:srgbClr val="000000">
                    <a:alpha val="10000"/>
                  </a:srgbClr>
                </a:outerShdw>
              </a:effectLst>
              <a:cs typeface="+mn-ea"/>
              <a:sym typeface="+mn-lt"/>
            </a:endParaRPr>
          </a:p>
        </p:txBody>
      </p:sp>
      <p:sp>
        <p:nvSpPr>
          <p:cNvPr id="20" name="泪滴形 19"/>
          <p:cNvSpPr/>
          <p:nvPr/>
        </p:nvSpPr>
        <p:spPr>
          <a:xfrm>
            <a:off x="10095356" y="3236859"/>
            <a:ext cx="532765" cy="532765"/>
          </a:xfrm>
          <a:prstGeom prst="teardrop">
            <a:avLst/>
          </a:prstGeom>
          <a:solidFill>
            <a:srgbClr val="AAD9D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r>
              <a:rPr lang="zh-CN" altLang="en-US" sz="2400" b="1">
                <a:effectLst>
                  <a:outerShdw blurRad="38100" dist="38100" dir="2700000" algn="tl">
                    <a:srgbClr val="000000">
                      <a:alpha val="10000"/>
                    </a:srgbClr>
                  </a:outerShdw>
                </a:effectLst>
                <a:cs typeface="+mn-ea"/>
                <a:sym typeface="+mn-lt"/>
              </a:rPr>
              <a:t>肆</a:t>
            </a:r>
            <a:endParaRPr lang="zh-CN" altLang="en-US" sz="2400" b="1">
              <a:effectLst>
                <a:outerShdw blurRad="38100" dist="38100" dir="2700000" algn="tl">
                  <a:srgbClr val="000000">
                    <a:alpha val="10000"/>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arn(inVertical)">
                                      <p:cBhvr>
                                        <p:cTn id="40" dur="500"/>
                                        <p:tgtEl>
                                          <p:spTgt spid="19"/>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inVertical)">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animBg="1"/>
      <p:bldP spid="12" grpId="0"/>
      <p:bldP spid="13" grpId="0" animBg="1"/>
      <p:bldP spid="14" grpId="0"/>
      <p:bldP spid="15" grpId="0" animBg="1"/>
      <p:bldP spid="16" grpId="0"/>
      <p:bldP spid="17" grpId="0" animBg="1"/>
      <p:bldP spid="18" grpId="0" animBg="1"/>
      <p:bldP spid="19"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srcRect/>
          <a:stretch>
            <a:fillRect/>
          </a:stretch>
        </p:blipFill>
        <p:spPr>
          <a:xfrm>
            <a:off x="0" y="0"/>
            <a:ext cx="12192000" cy="6815648"/>
          </a:xfrm>
          <a:prstGeom prst="rect">
            <a:avLst/>
          </a:prstGeom>
        </p:spPr>
      </p:pic>
      <p:sp>
        <p:nvSpPr>
          <p:cNvPr id="14" name="文本框 13"/>
          <p:cNvSpPr txBox="1"/>
          <p:nvPr/>
        </p:nvSpPr>
        <p:spPr>
          <a:xfrm>
            <a:off x="3332812" y="304832"/>
            <a:ext cx="5526376" cy="307777"/>
          </a:xfrm>
          <a:prstGeom prst="rect">
            <a:avLst/>
          </a:prstGeom>
          <a:noFill/>
        </p:spPr>
        <p:txBody>
          <a:bodyPr wrap="square" rtlCol="0">
            <a:spAutoFit/>
          </a:bodyPr>
          <a:lstStyle/>
          <a:p>
            <a:pPr algn="dist"/>
            <a:r>
              <a:rPr lang="zh-CN" altLang="en-US" sz="1400" dirty="0">
                <a:cs typeface="+mn-ea"/>
                <a:sym typeface="+mn-lt"/>
              </a:rPr>
              <a:t>中</a:t>
            </a:r>
            <a:r>
              <a:rPr lang="en-US" altLang="zh-CN" sz="1400" dirty="0">
                <a:cs typeface="+mn-ea"/>
                <a:sym typeface="+mn-lt"/>
              </a:rPr>
              <a:t>|</a:t>
            </a:r>
            <a:r>
              <a:rPr lang="zh-CN" altLang="en-US" sz="1400" dirty="0">
                <a:cs typeface="+mn-ea"/>
                <a:sym typeface="+mn-lt"/>
              </a:rPr>
              <a:t>国</a:t>
            </a:r>
            <a:r>
              <a:rPr lang="en-US" altLang="zh-CN" sz="1400" dirty="0">
                <a:cs typeface="+mn-ea"/>
                <a:sym typeface="+mn-lt"/>
              </a:rPr>
              <a:t>|</a:t>
            </a:r>
            <a:r>
              <a:rPr lang="zh-CN" altLang="en-US" sz="1400" dirty="0">
                <a:cs typeface="+mn-ea"/>
                <a:sym typeface="+mn-lt"/>
              </a:rPr>
              <a:t>传</a:t>
            </a:r>
            <a:r>
              <a:rPr lang="en-US" altLang="zh-CN" sz="1400" dirty="0">
                <a:cs typeface="+mn-ea"/>
                <a:sym typeface="+mn-lt"/>
              </a:rPr>
              <a:t>|</a:t>
            </a:r>
            <a:r>
              <a:rPr lang="zh-CN" altLang="en-US" sz="1400" dirty="0">
                <a:cs typeface="+mn-ea"/>
                <a:sym typeface="+mn-lt"/>
              </a:rPr>
              <a:t>统</a:t>
            </a:r>
            <a:r>
              <a:rPr lang="en-US" altLang="zh-CN" sz="1400" dirty="0">
                <a:cs typeface="+mn-ea"/>
                <a:sym typeface="+mn-lt"/>
              </a:rPr>
              <a:t>|</a:t>
            </a:r>
            <a:r>
              <a:rPr lang="zh-CN" altLang="en-US" sz="1400" dirty="0">
                <a:cs typeface="+mn-ea"/>
                <a:sym typeface="+mn-lt"/>
              </a:rPr>
              <a:t>二</a:t>
            </a:r>
            <a:r>
              <a:rPr lang="en-US" altLang="zh-CN" sz="1400" dirty="0">
                <a:cs typeface="+mn-ea"/>
                <a:sym typeface="+mn-lt"/>
              </a:rPr>
              <a:t>|</a:t>
            </a:r>
            <a:r>
              <a:rPr lang="zh-CN" altLang="en-US" sz="1400" dirty="0">
                <a:cs typeface="+mn-ea"/>
                <a:sym typeface="+mn-lt"/>
              </a:rPr>
              <a:t>十</a:t>
            </a:r>
            <a:r>
              <a:rPr lang="en-US" altLang="zh-CN" sz="1400" dirty="0">
                <a:cs typeface="+mn-ea"/>
                <a:sym typeface="+mn-lt"/>
              </a:rPr>
              <a:t>|</a:t>
            </a:r>
            <a:r>
              <a:rPr lang="zh-CN" altLang="en-US" sz="1400" dirty="0">
                <a:cs typeface="+mn-ea"/>
                <a:sym typeface="+mn-lt"/>
              </a:rPr>
              <a:t>四</a:t>
            </a:r>
            <a:r>
              <a:rPr lang="en-US" altLang="zh-CN" sz="1400" dirty="0">
                <a:cs typeface="+mn-ea"/>
                <a:sym typeface="+mn-lt"/>
              </a:rPr>
              <a:t>|</a:t>
            </a:r>
            <a:r>
              <a:rPr lang="zh-CN" altLang="en-US" sz="1400" dirty="0">
                <a:cs typeface="+mn-ea"/>
                <a:sym typeface="+mn-lt"/>
              </a:rPr>
              <a:t>节</a:t>
            </a:r>
            <a:r>
              <a:rPr lang="en-US" altLang="zh-CN" sz="1400" dirty="0">
                <a:cs typeface="+mn-ea"/>
                <a:sym typeface="+mn-lt"/>
              </a:rPr>
              <a:t>|</a:t>
            </a:r>
            <a:r>
              <a:rPr lang="zh-CN" altLang="en-US" sz="1400" dirty="0">
                <a:cs typeface="+mn-ea"/>
                <a:sym typeface="+mn-lt"/>
              </a:rPr>
              <a:t>气</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rcRect/>
          <a:stretch>
            <a:fillRect/>
          </a:stretch>
        </p:blipFill>
        <p:spPr>
          <a:xfrm>
            <a:off x="-1" y="0"/>
            <a:ext cx="12192004" cy="6858002"/>
          </a:xfrm>
          <a:prstGeom prst="rect">
            <a:avLst/>
          </a:prstGeom>
        </p:spPr>
      </p:pic>
      <p:sp>
        <p:nvSpPr>
          <p:cNvPr id="5" name="文本框 4"/>
          <p:cNvSpPr txBox="1"/>
          <p:nvPr/>
        </p:nvSpPr>
        <p:spPr>
          <a:xfrm>
            <a:off x="8134884" y="1231166"/>
            <a:ext cx="2018030" cy="4524315"/>
          </a:xfrm>
          <a:prstGeom prst="rect">
            <a:avLst/>
          </a:prstGeom>
          <a:noFill/>
        </p:spPr>
        <p:txBody>
          <a:bodyPr wrap="square" rtlCol="0">
            <a:spAutoFit/>
          </a:bodyPr>
          <a:lstStyle/>
          <a:p>
            <a:r>
              <a:rPr lang="zh-CN" altLang="en-US" sz="7200" spc="300" dirty="0">
                <a:cs typeface="+mn-ea"/>
                <a:sym typeface="+mn-lt"/>
              </a:rPr>
              <a:t>节气简介</a:t>
            </a:r>
            <a:endParaRPr lang="zh-CN" altLang="en-US" sz="7200" spc="300" dirty="0">
              <a:cs typeface="+mn-ea"/>
              <a:sym typeface="+mn-lt"/>
            </a:endParaRPr>
          </a:p>
        </p:txBody>
      </p:sp>
      <p:sp>
        <p:nvSpPr>
          <p:cNvPr id="7" name="文本框 6"/>
          <p:cNvSpPr txBox="1"/>
          <p:nvPr/>
        </p:nvSpPr>
        <p:spPr>
          <a:xfrm>
            <a:off x="9843195" y="896587"/>
            <a:ext cx="830997" cy="5193475"/>
          </a:xfrm>
          <a:prstGeom prst="rect">
            <a:avLst/>
          </a:prstGeom>
          <a:noFill/>
        </p:spPr>
        <p:txBody>
          <a:bodyPr vert="eaVert" wrap="square" rtlCol="0">
            <a:spAutoFit/>
          </a:bodyPr>
          <a:lstStyle/>
          <a:p>
            <a:pPr>
              <a:lnSpc>
                <a:spcPct val="150000"/>
              </a:lnSpc>
            </a:pPr>
            <a:r>
              <a:rPr lang="zh-CN" altLang="en-US" sz="1400" spc="300" dirty="0">
                <a:cs typeface="+mn-ea"/>
                <a:sym typeface="+mn-lt"/>
              </a:rPr>
              <a:t>小暑，二十四节气之第十一个节气，是干支历午月的结束以及未月的起始。斗指辛，太阳到达黄经105度。</a:t>
            </a:r>
            <a:endParaRPr lang="zh-CN" altLang="en-US" sz="1400" spc="300" dirty="0">
              <a:cs typeface="+mn-ea"/>
              <a:sym typeface="+mn-lt"/>
            </a:endParaRPr>
          </a:p>
        </p:txBody>
      </p:sp>
      <p:sp>
        <p:nvSpPr>
          <p:cNvPr id="8" name="矩形 7"/>
          <p:cNvSpPr/>
          <p:nvPr/>
        </p:nvSpPr>
        <p:spPr>
          <a:xfrm>
            <a:off x="6769056" y="3308985"/>
            <a:ext cx="841375" cy="770890"/>
          </a:xfrm>
          <a:prstGeom prst="rect">
            <a:avLst/>
          </a:prstGeom>
          <a:solidFill>
            <a:schemeClr val="bg1"/>
          </a:solidFill>
          <a:ln w="123825" cmpd="thickThi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lumMod val="25000"/>
                </a:schemeClr>
              </a:solidFill>
              <a:cs typeface="+mn-ea"/>
              <a:sym typeface="+mn-lt"/>
            </a:endParaRPr>
          </a:p>
        </p:txBody>
      </p:sp>
      <p:sp>
        <p:nvSpPr>
          <p:cNvPr id="9" name="文本框 8"/>
          <p:cNvSpPr txBox="1"/>
          <p:nvPr/>
        </p:nvSpPr>
        <p:spPr>
          <a:xfrm>
            <a:off x="6918281" y="3429000"/>
            <a:ext cx="695325" cy="523220"/>
          </a:xfrm>
          <a:prstGeom prst="rect">
            <a:avLst/>
          </a:prstGeom>
          <a:noFill/>
        </p:spPr>
        <p:txBody>
          <a:bodyPr wrap="square" rtlCol="0">
            <a:spAutoFit/>
          </a:bodyPr>
          <a:lstStyle/>
          <a:p>
            <a:r>
              <a:rPr lang="zh-CN" altLang="en-US" sz="2800" dirty="0">
                <a:solidFill>
                  <a:schemeClr val="bg2">
                    <a:lumMod val="25000"/>
                  </a:schemeClr>
                </a:solidFill>
                <a:cs typeface="+mn-ea"/>
                <a:sym typeface="+mn-lt"/>
              </a:rPr>
              <a:t>壹</a:t>
            </a:r>
            <a:endParaRPr lang="zh-CN" altLang="en-US" sz="2800" dirty="0">
              <a:solidFill>
                <a:schemeClr val="bg2">
                  <a:lumMod val="25000"/>
                </a:schemeClr>
              </a:solidFill>
              <a:cs typeface="+mn-ea"/>
              <a:sym typeface="+mn-lt"/>
            </a:endParaRPr>
          </a:p>
        </p:txBody>
      </p:sp>
      <p:pic>
        <p:nvPicPr>
          <p:cNvPr id="2" name="图片 1"/>
          <p:cNvPicPr>
            <a:picLocks noChangeAspect="1"/>
          </p:cNvPicPr>
          <p:nvPr/>
        </p:nvPicPr>
        <p:blipFill>
          <a:blip r:embed="rId2" cstate="screen"/>
          <a:srcRect/>
          <a:stretch>
            <a:fillRect/>
          </a:stretch>
        </p:blipFill>
        <p:spPr>
          <a:xfrm>
            <a:off x="-390488" y="1131125"/>
            <a:ext cx="7057570" cy="4686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一、节气简介</a:t>
            </a:r>
            <a:endParaRPr lang="zh-CN" altLang="en-US" sz="2800" dirty="0">
              <a:cs typeface="+mn-ea"/>
              <a:sym typeface="+mn-lt"/>
            </a:endParaRPr>
          </a:p>
        </p:txBody>
      </p:sp>
      <p:pic>
        <p:nvPicPr>
          <p:cNvPr id="8" name="图片 7"/>
          <p:cNvPicPr>
            <a:picLocks noChangeAspect="1"/>
          </p:cNvPicPr>
          <p:nvPr/>
        </p:nvPicPr>
        <p:blipFill>
          <a:blip r:embed="rId1" cstate="screen"/>
          <a:srcRect/>
          <a:stretch>
            <a:fillRect/>
          </a:stretch>
        </p:blipFill>
        <p:spPr>
          <a:xfrm>
            <a:off x="422157" y="1873254"/>
            <a:ext cx="3854172" cy="3854172"/>
          </a:xfrm>
          <a:prstGeom prst="rect">
            <a:avLst/>
          </a:prstGeom>
        </p:spPr>
      </p:pic>
      <p:sp>
        <p:nvSpPr>
          <p:cNvPr id="10" name="文本框 9"/>
          <p:cNvSpPr txBox="1"/>
          <p:nvPr/>
        </p:nvSpPr>
        <p:spPr>
          <a:xfrm>
            <a:off x="4404916" y="2036020"/>
            <a:ext cx="6606569" cy="646331"/>
          </a:xfrm>
          <a:prstGeom prst="rect">
            <a:avLst/>
          </a:prstGeom>
          <a:noFill/>
        </p:spPr>
        <p:txBody>
          <a:bodyPr wrap="square" rtlCol="0">
            <a:spAutoFit/>
          </a:bodyPr>
          <a:lstStyle/>
          <a:p>
            <a:r>
              <a:rPr lang="zh-CN" altLang="en-US" dirty="0">
                <a:cs typeface="+mn-ea"/>
                <a:sym typeface="+mn-lt"/>
              </a:rPr>
              <a:t>小暑，二十四节气之第十一个节气，是干支历午月的结束以及未月的起始。斗指辛，太阳到达黄经105度，于每年公历7月6—8日交节。</a:t>
            </a:r>
            <a:endParaRPr lang="zh-CN" altLang="en-US" dirty="0">
              <a:cs typeface="+mn-ea"/>
              <a:sym typeface="+mn-lt"/>
            </a:endParaRPr>
          </a:p>
        </p:txBody>
      </p:sp>
      <p:sp>
        <p:nvSpPr>
          <p:cNvPr id="12" name="矩形 11"/>
          <p:cNvSpPr/>
          <p:nvPr/>
        </p:nvSpPr>
        <p:spPr>
          <a:xfrm>
            <a:off x="4147742" y="3780365"/>
            <a:ext cx="7175500" cy="1471295"/>
          </a:xfrm>
          <a:prstGeom prst="rect">
            <a:avLst/>
          </a:prstGeom>
          <a:solidFill>
            <a:schemeClr val="bg1"/>
          </a:solidFill>
          <a:ln w="31750">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147742" y="1761065"/>
            <a:ext cx="7175500" cy="1471295"/>
          </a:xfrm>
          <a:prstGeom prst="rect">
            <a:avLst/>
          </a:prstGeom>
          <a:noFill/>
          <a:ln w="31750">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4404917" y="4055320"/>
            <a:ext cx="6606568" cy="646331"/>
          </a:xfrm>
          <a:prstGeom prst="rect">
            <a:avLst/>
          </a:prstGeom>
          <a:noFill/>
        </p:spPr>
        <p:txBody>
          <a:bodyPr wrap="square" rtlCol="0">
            <a:spAutoFit/>
          </a:bodyPr>
          <a:lstStyle/>
          <a:p>
            <a:r>
              <a:rPr lang="zh-CN" altLang="en-US" dirty="0">
                <a:cs typeface="+mn-ea"/>
                <a:sym typeface="+mn-lt"/>
              </a:rPr>
              <a:t>小暑，二十四节气之第十一个节气，是干支历午月的结束以及未月的起始。斗指辛，太阳到达黄经105度，于每年公历7月6—8日交节。</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16" presetClass="entr" presetSubtype="21"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strVal val="#ppt_w*0.70"/>
                                          </p:val>
                                        </p:tav>
                                        <p:tav tm="100000">
                                          <p:val>
                                            <p:strVal val="#ppt_w"/>
                                          </p:val>
                                        </p:tav>
                                      </p:tavLst>
                                    </p:anim>
                                    <p:anim calcmode="lin" valueType="num">
                                      <p:cBhvr>
                                        <p:cTn id="16" dur="1000" fill="hold"/>
                                        <p:tgtEl>
                                          <p:spTgt spid="9"/>
                                        </p:tgtEl>
                                        <p:attrNameLst>
                                          <p:attrName>ppt_h</p:attrName>
                                        </p:attrNameLst>
                                      </p:cBhvr>
                                      <p:tavLst>
                                        <p:tav tm="0">
                                          <p:val>
                                            <p:strVal val="#ppt_h"/>
                                          </p:val>
                                        </p:tav>
                                        <p:tav tm="100000">
                                          <p:val>
                                            <p:strVal val="#ppt_h"/>
                                          </p:val>
                                        </p:tav>
                                      </p:tavLst>
                                    </p:anim>
                                    <p:animEffect transition="in" filter="fade">
                                      <p:cBhvr>
                                        <p:cTn id="17" dur="1000"/>
                                        <p:tgtEl>
                                          <p:spTgt spid="9"/>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strVal val="#ppt_w*0.70"/>
                                          </p:val>
                                        </p:tav>
                                        <p:tav tm="100000">
                                          <p:val>
                                            <p:strVal val="#ppt_w"/>
                                          </p:val>
                                        </p:tav>
                                      </p:tavLst>
                                    </p:anim>
                                    <p:anim calcmode="lin" valueType="num">
                                      <p:cBhvr>
                                        <p:cTn id="21" dur="1000" fill="hold"/>
                                        <p:tgtEl>
                                          <p:spTgt spid="10"/>
                                        </p:tgtEl>
                                        <p:attrNameLst>
                                          <p:attrName>ppt_h</p:attrName>
                                        </p:attrNameLst>
                                      </p:cBhvr>
                                      <p:tavLst>
                                        <p:tav tm="0">
                                          <p:val>
                                            <p:strVal val="#ppt_h"/>
                                          </p:val>
                                        </p:tav>
                                        <p:tav tm="100000">
                                          <p:val>
                                            <p:strVal val="#ppt_h"/>
                                          </p:val>
                                        </p:tav>
                                      </p:tavLst>
                                    </p:anim>
                                    <p:animEffect transition="in" filter="fade">
                                      <p:cBhvr>
                                        <p:cTn id="22" dur="1000"/>
                                        <p:tgtEl>
                                          <p:spTgt spid="10"/>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strVal val="#ppt_w*0.70"/>
                                          </p:val>
                                        </p:tav>
                                        <p:tav tm="100000">
                                          <p:val>
                                            <p:strVal val="#ppt_w"/>
                                          </p:val>
                                        </p:tav>
                                      </p:tavLst>
                                    </p:anim>
                                    <p:anim calcmode="lin" valueType="num">
                                      <p:cBhvr>
                                        <p:cTn id="26" dur="1000" fill="hold"/>
                                        <p:tgtEl>
                                          <p:spTgt spid="11"/>
                                        </p:tgtEl>
                                        <p:attrNameLst>
                                          <p:attrName>ppt_h</p:attrName>
                                        </p:attrNameLst>
                                      </p:cBhvr>
                                      <p:tavLst>
                                        <p:tav tm="0">
                                          <p:val>
                                            <p:strVal val="#ppt_h"/>
                                          </p:val>
                                        </p:tav>
                                        <p:tav tm="100000">
                                          <p:val>
                                            <p:strVal val="#ppt_h"/>
                                          </p:val>
                                        </p:tav>
                                      </p:tavLst>
                                    </p:anim>
                                    <p:animEffect transition="in" filter="fade">
                                      <p:cBhvr>
                                        <p:cTn id="27" dur="1000"/>
                                        <p:tgtEl>
                                          <p:spTgt spid="11"/>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strVal val="#ppt_w*0.70"/>
                                          </p:val>
                                        </p:tav>
                                        <p:tav tm="100000">
                                          <p:val>
                                            <p:strVal val="#ppt_w"/>
                                          </p:val>
                                        </p:tav>
                                      </p:tavLst>
                                    </p:anim>
                                    <p:anim calcmode="lin" valueType="num">
                                      <p:cBhvr>
                                        <p:cTn id="31" dur="1000" fill="hold"/>
                                        <p:tgtEl>
                                          <p:spTgt spid="12"/>
                                        </p:tgtEl>
                                        <p:attrNameLst>
                                          <p:attrName>ppt_h</p:attrName>
                                        </p:attrNameLst>
                                      </p:cBhvr>
                                      <p:tavLst>
                                        <p:tav tm="0">
                                          <p:val>
                                            <p:strVal val="#ppt_h"/>
                                          </p:val>
                                        </p:tav>
                                        <p:tav tm="100000">
                                          <p:val>
                                            <p:strVal val="#ppt_h"/>
                                          </p:val>
                                        </p:tav>
                                      </p:tavLst>
                                    </p:anim>
                                    <p:animEffect transition="in" filter="fade">
                                      <p:cBhvr>
                                        <p:cTn id="3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animBg="1"/>
      <p:bldP spid="11"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一、节气简介</a:t>
            </a:r>
            <a:endParaRPr lang="zh-CN" altLang="en-US" sz="2800" dirty="0">
              <a:cs typeface="+mn-ea"/>
              <a:sym typeface="+mn-lt"/>
            </a:endParaRPr>
          </a:p>
        </p:txBody>
      </p:sp>
      <p:sp>
        <p:nvSpPr>
          <p:cNvPr id="13" name="文本框 12"/>
          <p:cNvSpPr txBox="1"/>
          <p:nvPr/>
        </p:nvSpPr>
        <p:spPr>
          <a:xfrm>
            <a:off x="2369745" y="2046880"/>
            <a:ext cx="1569660" cy="3077845"/>
          </a:xfrm>
          <a:prstGeom prst="rect">
            <a:avLst/>
          </a:prstGeom>
          <a:noFill/>
        </p:spPr>
        <p:txBody>
          <a:bodyPr vert="eaVert" wrap="square" rtlCol="0">
            <a:spAutoFit/>
          </a:bodyPr>
          <a:lstStyle/>
          <a:p>
            <a:r>
              <a:rPr lang="zh-CN" altLang="en-US" spc="300">
                <a:cs typeface="+mn-ea"/>
                <a:sym typeface="+mn-lt"/>
              </a:rPr>
              <a:t>小暑，二十四节气之第十一个节气，是干支历午月的结束以及未月的起始。斗指辛，太阳到达黄经105度，于每年公历7月6—8日交节。</a:t>
            </a:r>
            <a:endParaRPr lang="zh-CN" altLang="en-US" spc="300">
              <a:cs typeface="+mn-ea"/>
              <a:sym typeface="+mn-lt"/>
            </a:endParaRPr>
          </a:p>
        </p:txBody>
      </p:sp>
      <p:sp>
        <p:nvSpPr>
          <p:cNvPr id="14" name="文本框 13"/>
          <p:cNvSpPr txBox="1"/>
          <p:nvPr/>
        </p:nvSpPr>
        <p:spPr>
          <a:xfrm>
            <a:off x="5095800" y="2046880"/>
            <a:ext cx="1569660" cy="3077845"/>
          </a:xfrm>
          <a:prstGeom prst="rect">
            <a:avLst/>
          </a:prstGeom>
          <a:noFill/>
        </p:spPr>
        <p:txBody>
          <a:bodyPr vert="eaVert" wrap="square" rtlCol="0">
            <a:spAutoFit/>
          </a:bodyPr>
          <a:lstStyle/>
          <a:p>
            <a:r>
              <a:rPr lang="zh-CN" altLang="en-US" spc="300">
                <a:cs typeface="+mn-ea"/>
                <a:sym typeface="+mn-lt"/>
              </a:rPr>
              <a:t>小暑，二十四节气之第十一个节气，是干支历午月的结束以及未月的起始。斗指辛，太阳到达黄经105度，于每年公历7月6—8日交节。</a:t>
            </a:r>
            <a:endParaRPr lang="zh-CN" altLang="en-US" spc="300">
              <a:cs typeface="+mn-ea"/>
              <a:sym typeface="+mn-lt"/>
            </a:endParaRPr>
          </a:p>
        </p:txBody>
      </p:sp>
      <p:sp>
        <p:nvSpPr>
          <p:cNvPr id="15" name="文本框 14"/>
          <p:cNvSpPr txBox="1"/>
          <p:nvPr/>
        </p:nvSpPr>
        <p:spPr>
          <a:xfrm>
            <a:off x="7990765" y="2046880"/>
            <a:ext cx="1569660" cy="3077845"/>
          </a:xfrm>
          <a:prstGeom prst="rect">
            <a:avLst/>
          </a:prstGeom>
          <a:noFill/>
        </p:spPr>
        <p:txBody>
          <a:bodyPr vert="eaVert" wrap="square" rtlCol="0">
            <a:spAutoFit/>
          </a:bodyPr>
          <a:lstStyle/>
          <a:p>
            <a:r>
              <a:rPr lang="zh-CN" altLang="en-US" spc="300">
                <a:cs typeface="+mn-ea"/>
                <a:sym typeface="+mn-lt"/>
              </a:rPr>
              <a:t>小暑，二十四节气之第十一个节气，是干支历午月的结束以及未月的起始。斗指辛，太阳到达黄经105度，于每年公历7月6—8日交节。</a:t>
            </a:r>
            <a:endParaRPr lang="zh-CN" altLang="en-US" spc="300">
              <a:cs typeface="+mn-ea"/>
              <a:sym typeface="+mn-lt"/>
            </a:endParaRPr>
          </a:p>
        </p:txBody>
      </p:sp>
      <p:cxnSp>
        <p:nvCxnSpPr>
          <p:cNvPr id="16" name="直接连接符 15"/>
          <p:cNvCxnSpPr/>
          <p:nvPr/>
        </p:nvCxnSpPr>
        <p:spPr>
          <a:xfrm>
            <a:off x="4399780" y="1966870"/>
            <a:ext cx="0" cy="3054985"/>
          </a:xfrm>
          <a:prstGeom prst="line">
            <a:avLst/>
          </a:prstGeom>
          <a:ln>
            <a:solidFill>
              <a:srgbClr val="AAD9D8"/>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456035" y="1987190"/>
            <a:ext cx="0" cy="3054985"/>
          </a:xfrm>
          <a:prstGeom prst="line">
            <a:avLst/>
          </a:prstGeom>
          <a:ln>
            <a:solidFill>
              <a:srgbClr val="AAD9D8"/>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152500" y="2937785"/>
            <a:ext cx="492443" cy="1070610"/>
          </a:xfrm>
          <a:prstGeom prst="rect">
            <a:avLst/>
          </a:prstGeom>
          <a:solidFill>
            <a:srgbClr val="AAD9D8"/>
          </a:solidFill>
        </p:spPr>
        <p:txBody>
          <a:bodyPr vert="eaVert" wrap="square" rtlCol="0">
            <a:spAutoFit/>
          </a:bodyPr>
          <a:lstStyle/>
          <a:p>
            <a:pPr algn="ctr"/>
            <a:r>
              <a:rPr lang="zh-CN" altLang="en-US" sz="2000" spc="300" dirty="0">
                <a:cs typeface="+mn-ea"/>
                <a:sym typeface="+mn-lt"/>
              </a:rPr>
              <a:t>关键词</a:t>
            </a:r>
            <a:endParaRPr lang="zh-CN" altLang="en-US" sz="2000" spc="300" dirty="0">
              <a:cs typeface="+mn-ea"/>
              <a:sym typeface="+mn-lt"/>
            </a:endParaRPr>
          </a:p>
        </p:txBody>
      </p:sp>
      <p:sp>
        <p:nvSpPr>
          <p:cNvPr id="19" name="文本框 18"/>
          <p:cNvSpPr txBox="1"/>
          <p:nvPr/>
        </p:nvSpPr>
        <p:spPr>
          <a:xfrm>
            <a:off x="7208755" y="2958105"/>
            <a:ext cx="492443" cy="1070610"/>
          </a:xfrm>
          <a:prstGeom prst="rect">
            <a:avLst/>
          </a:prstGeom>
          <a:solidFill>
            <a:srgbClr val="AAD9D8"/>
          </a:solidFill>
        </p:spPr>
        <p:txBody>
          <a:bodyPr vert="eaVert" wrap="square" rtlCol="0">
            <a:spAutoFit/>
          </a:bodyPr>
          <a:lstStyle/>
          <a:p>
            <a:pPr algn="ctr"/>
            <a:r>
              <a:rPr lang="zh-CN" altLang="en-US" sz="2000" spc="300">
                <a:cs typeface="+mn-ea"/>
                <a:sym typeface="+mn-lt"/>
              </a:rPr>
              <a:t>关键词</a:t>
            </a:r>
            <a:endParaRPr lang="zh-CN" altLang="en-US" sz="2000" spc="3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一、节气简介</a:t>
            </a:r>
            <a:endParaRPr lang="zh-CN" altLang="en-US" sz="2800" dirty="0">
              <a:cs typeface="+mn-ea"/>
              <a:sym typeface="+mn-lt"/>
            </a:endParaRPr>
          </a:p>
        </p:txBody>
      </p:sp>
      <p:sp>
        <p:nvSpPr>
          <p:cNvPr id="21" name="文本框 20"/>
          <p:cNvSpPr txBox="1"/>
          <p:nvPr/>
        </p:nvSpPr>
        <p:spPr>
          <a:xfrm>
            <a:off x="738244" y="2027497"/>
            <a:ext cx="3753485" cy="584775"/>
          </a:xfrm>
          <a:prstGeom prst="rect">
            <a:avLst/>
          </a:prstGeom>
          <a:noFill/>
        </p:spPr>
        <p:txBody>
          <a:bodyPr vert="horz" wrap="square" rtlCol="0">
            <a:spAutoFit/>
          </a:bodyPr>
          <a:lstStyle/>
          <a:p>
            <a:pPr algn="r"/>
            <a:r>
              <a:rPr lang="zh-CN" altLang="en-US" sz="1600" spc="300" dirty="0">
                <a:cs typeface="+mn-ea"/>
                <a:sym typeface="+mn-lt"/>
              </a:rPr>
              <a:t>小暑二十四节气之第十一个节气是干支历午月的结束以及未月。</a:t>
            </a:r>
            <a:endParaRPr lang="zh-CN" altLang="en-US" sz="1600" spc="300" dirty="0">
              <a:cs typeface="+mn-ea"/>
              <a:sym typeface="+mn-lt"/>
            </a:endParaRPr>
          </a:p>
        </p:txBody>
      </p:sp>
      <p:sp>
        <p:nvSpPr>
          <p:cNvPr id="22" name="文本框 21"/>
          <p:cNvSpPr txBox="1"/>
          <p:nvPr/>
        </p:nvSpPr>
        <p:spPr>
          <a:xfrm>
            <a:off x="738244" y="3485457"/>
            <a:ext cx="3753485" cy="584775"/>
          </a:xfrm>
          <a:prstGeom prst="rect">
            <a:avLst/>
          </a:prstGeom>
          <a:noFill/>
        </p:spPr>
        <p:txBody>
          <a:bodyPr vert="horz" wrap="square" rtlCol="0">
            <a:spAutoFit/>
          </a:bodyPr>
          <a:lstStyle/>
          <a:p>
            <a:pPr algn="r"/>
            <a:r>
              <a:rPr lang="zh-CN" altLang="en-US" sz="1600" spc="300">
                <a:cs typeface="+mn-ea"/>
                <a:sym typeface="+mn-lt"/>
              </a:rPr>
              <a:t>小暑二十四节气之第十一个节气是干支历午月的结束以及未月。</a:t>
            </a:r>
            <a:endParaRPr lang="zh-CN" altLang="en-US" sz="1600" spc="300">
              <a:cs typeface="+mn-ea"/>
              <a:sym typeface="+mn-lt"/>
            </a:endParaRPr>
          </a:p>
        </p:txBody>
      </p:sp>
      <p:sp>
        <p:nvSpPr>
          <p:cNvPr id="23" name="文本框 22"/>
          <p:cNvSpPr txBox="1"/>
          <p:nvPr/>
        </p:nvSpPr>
        <p:spPr>
          <a:xfrm>
            <a:off x="780154" y="4931352"/>
            <a:ext cx="3753485" cy="584775"/>
          </a:xfrm>
          <a:prstGeom prst="rect">
            <a:avLst/>
          </a:prstGeom>
          <a:noFill/>
        </p:spPr>
        <p:txBody>
          <a:bodyPr vert="horz" wrap="square" rtlCol="0">
            <a:spAutoFit/>
          </a:bodyPr>
          <a:lstStyle/>
          <a:p>
            <a:pPr algn="r"/>
            <a:r>
              <a:rPr lang="zh-CN" altLang="en-US" sz="1600" spc="300">
                <a:cs typeface="+mn-ea"/>
                <a:sym typeface="+mn-lt"/>
              </a:rPr>
              <a:t>小暑二十四节气之第十一个节气是干支历午月的结束以及未月。</a:t>
            </a:r>
            <a:endParaRPr lang="zh-CN" altLang="en-US" sz="1600" spc="300">
              <a:cs typeface="+mn-ea"/>
              <a:sym typeface="+mn-lt"/>
            </a:endParaRPr>
          </a:p>
        </p:txBody>
      </p:sp>
      <p:sp>
        <p:nvSpPr>
          <p:cNvPr id="24" name="文本框 23"/>
          <p:cNvSpPr txBox="1"/>
          <p:nvPr/>
        </p:nvSpPr>
        <p:spPr>
          <a:xfrm>
            <a:off x="7647679" y="2027497"/>
            <a:ext cx="3753485" cy="584775"/>
          </a:xfrm>
          <a:prstGeom prst="rect">
            <a:avLst/>
          </a:prstGeom>
          <a:noFill/>
        </p:spPr>
        <p:txBody>
          <a:bodyPr vert="horz" wrap="square" rtlCol="0">
            <a:spAutoFit/>
          </a:bodyPr>
          <a:lstStyle/>
          <a:p>
            <a:pPr algn="l"/>
            <a:r>
              <a:rPr lang="zh-CN" altLang="en-US" sz="1600" spc="300">
                <a:cs typeface="+mn-ea"/>
                <a:sym typeface="+mn-lt"/>
              </a:rPr>
              <a:t>小暑二十四节气之第十一个节气是干支历午月的结束以及未月。</a:t>
            </a:r>
            <a:endParaRPr lang="zh-CN" altLang="en-US" sz="1600" spc="300">
              <a:cs typeface="+mn-ea"/>
              <a:sym typeface="+mn-lt"/>
            </a:endParaRPr>
          </a:p>
        </p:txBody>
      </p:sp>
      <p:sp>
        <p:nvSpPr>
          <p:cNvPr id="25" name="文本框 24"/>
          <p:cNvSpPr txBox="1"/>
          <p:nvPr/>
        </p:nvSpPr>
        <p:spPr>
          <a:xfrm>
            <a:off x="7647679" y="3485457"/>
            <a:ext cx="3753485" cy="584775"/>
          </a:xfrm>
          <a:prstGeom prst="rect">
            <a:avLst/>
          </a:prstGeom>
          <a:noFill/>
        </p:spPr>
        <p:txBody>
          <a:bodyPr vert="horz" wrap="square" rtlCol="0">
            <a:spAutoFit/>
          </a:bodyPr>
          <a:lstStyle/>
          <a:p>
            <a:pPr algn="l"/>
            <a:r>
              <a:rPr lang="zh-CN" altLang="en-US" sz="1600" spc="300">
                <a:cs typeface="+mn-ea"/>
                <a:sym typeface="+mn-lt"/>
              </a:rPr>
              <a:t>小暑二十四节气之第十一个节气是干支历午月的结束以及未月。</a:t>
            </a:r>
            <a:endParaRPr lang="zh-CN" altLang="en-US" sz="1600" spc="300">
              <a:cs typeface="+mn-ea"/>
              <a:sym typeface="+mn-lt"/>
            </a:endParaRPr>
          </a:p>
        </p:txBody>
      </p:sp>
      <p:sp>
        <p:nvSpPr>
          <p:cNvPr id="26" name="文本框 25"/>
          <p:cNvSpPr txBox="1"/>
          <p:nvPr/>
        </p:nvSpPr>
        <p:spPr>
          <a:xfrm>
            <a:off x="7689589" y="4931352"/>
            <a:ext cx="3753485" cy="584775"/>
          </a:xfrm>
          <a:prstGeom prst="rect">
            <a:avLst/>
          </a:prstGeom>
          <a:noFill/>
        </p:spPr>
        <p:txBody>
          <a:bodyPr vert="horz" wrap="square" rtlCol="0">
            <a:spAutoFit/>
          </a:bodyPr>
          <a:lstStyle/>
          <a:p>
            <a:pPr algn="l"/>
            <a:r>
              <a:rPr lang="zh-CN" altLang="en-US" sz="1600" spc="300">
                <a:cs typeface="+mn-ea"/>
                <a:sym typeface="+mn-lt"/>
              </a:rPr>
              <a:t>小暑二十四节气之第十一个节气是干支历午月的结束以及未月。</a:t>
            </a:r>
            <a:endParaRPr lang="zh-CN" altLang="en-US" sz="1600" spc="300">
              <a:cs typeface="+mn-ea"/>
              <a:sym typeface="+mn-lt"/>
            </a:endParaRPr>
          </a:p>
        </p:txBody>
      </p:sp>
      <p:grpSp>
        <p:nvGrpSpPr>
          <p:cNvPr id="27" name="组合 26"/>
          <p:cNvGrpSpPr/>
          <p:nvPr/>
        </p:nvGrpSpPr>
        <p:grpSpPr>
          <a:xfrm>
            <a:off x="4443208" y="1967926"/>
            <a:ext cx="3252992" cy="3252990"/>
            <a:chOff x="246672" y="998534"/>
            <a:chExt cx="5657920" cy="5657920"/>
          </a:xfrm>
        </p:grpSpPr>
        <p:pic>
          <p:nvPicPr>
            <p:cNvPr id="28" name="图片 27"/>
            <p:cNvPicPr>
              <a:picLocks noChangeAspect="1"/>
            </p:cNvPicPr>
            <p:nvPr/>
          </p:nvPicPr>
          <p:blipFill>
            <a:blip r:embed="rId1" cstate="screen"/>
            <a:srcRect/>
            <a:stretch>
              <a:fillRect/>
            </a:stretch>
          </p:blipFill>
          <p:spPr>
            <a:xfrm>
              <a:off x="246672" y="998534"/>
              <a:ext cx="5657920" cy="5657920"/>
            </a:xfrm>
            <a:prstGeom prst="rect">
              <a:avLst/>
            </a:prstGeom>
          </p:spPr>
        </p:pic>
        <p:pic>
          <p:nvPicPr>
            <p:cNvPr id="29" name="图片 28"/>
            <p:cNvPicPr>
              <a:picLocks noChangeAspect="1"/>
            </p:cNvPicPr>
            <p:nvPr/>
          </p:nvPicPr>
          <p:blipFill>
            <a:blip r:embed="rId2" cstate="screen"/>
            <a:srcRect/>
            <a:stretch>
              <a:fillRect/>
            </a:stretch>
          </p:blipFill>
          <p:spPr>
            <a:xfrm>
              <a:off x="2889632" y="2113381"/>
              <a:ext cx="2919904" cy="291990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strVal val="#ppt_w+.3"/>
                                          </p:val>
                                        </p:tav>
                                        <p:tav tm="100000">
                                          <p:val>
                                            <p:strVal val="#ppt_w"/>
                                          </p:val>
                                        </p:tav>
                                      </p:tavLst>
                                    </p:anim>
                                    <p:anim calcmode="lin" valueType="num">
                                      <p:cBhvr>
                                        <p:cTn id="18" dur="1000" fill="hold"/>
                                        <p:tgtEl>
                                          <p:spTgt spid="22"/>
                                        </p:tgtEl>
                                        <p:attrNameLst>
                                          <p:attrName>ppt_h</p:attrName>
                                        </p:attrNameLst>
                                      </p:cBhvr>
                                      <p:tavLst>
                                        <p:tav tm="0">
                                          <p:val>
                                            <p:strVal val="#ppt_h"/>
                                          </p:val>
                                        </p:tav>
                                        <p:tav tm="100000">
                                          <p:val>
                                            <p:strVal val="#ppt_h"/>
                                          </p:val>
                                        </p:tav>
                                      </p:tavLst>
                                    </p:anim>
                                    <p:animEffect transition="in" filter="fade">
                                      <p:cBhvr>
                                        <p:cTn id="19" dur="1000"/>
                                        <p:tgtEl>
                                          <p:spTgt spid="22"/>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strVal val="#ppt_w+.3"/>
                                          </p:val>
                                        </p:tav>
                                        <p:tav tm="100000">
                                          <p:val>
                                            <p:strVal val="#ppt_w"/>
                                          </p:val>
                                        </p:tav>
                                      </p:tavLst>
                                    </p:anim>
                                    <p:anim calcmode="lin" valueType="num">
                                      <p:cBhvr>
                                        <p:cTn id="23" dur="1000" fill="hold"/>
                                        <p:tgtEl>
                                          <p:spTgt spid="23"/>
                                        </p:tgtEl>
                                        <p:attrNameLst>
                                          <p:attrName>ppt_h</p:attrName>
                                        </p:attrNameLst>
                                      </p:cBhvr>
                                      <p:tavLst>
                                        <p:tav tm="0">
                                          <p:val>
                                            <p:strVal val="#ppt_h"/>
                                          </p:val>
                                        </p:tav>
                                        <p:tav tm="100000">
                                          <p:val>
                                            <p:strVal val="#ppt_h"/>
                                          </p:val>
                                        </p:tav>
                                      </p:tavLst>
                                    </p:anim>
                                    <p:animEffect transition="in" filter="fade">
                                      <p:cBhvr>
                                        <p:cTn id="24" dur="1000"/>
                                        <p:tgtEl>
                                          <p:spTgt spid="23"/>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strVal val="#ppt_w+.3"/>
                                          </p:val>
                                        </p:tav>
                                        <p:tav tm="100000">
                                          <p:val>
                                            <p:strVal val="#ppt_w"/>
                                          </p:val>
                                        </p:tav>
                                      </p:tavLst>
                                    </p:anim>
                                    <p:anim calcmode="lin" valueType="num">
                                      <p:cBhvr>
                                        <p:cTn id="28" dur="1000" fill="hold"/>
                                        <p:tgtEl>
                                          <p:spTgt spid="24"/>
                                        </p:tgtEl>
                                        <p:attrNameLst>
                                          <p:attrName>ppt_h</p:attrName>
                                        </p:attrNameLst>
                                      </p:cBhvr>
                                      <p:tavLst>
                                        <p:tav tm="0">
                                          <p:val>
                                            <p:strVal val="#ppt_h"/>
                                          </p:val>
                                        </p:tav>
                                        <p:tav tm="100000">
                                          <p:val>
                                            <p:strVal val="#ppt_h"/>
                                          </p:val>
                                        </p:tav>
                                      </p:tavLst>
                                    </p:anim>
                                    <p:animEffect transition="in" filter="fade">
                                      <p:cBhvr>
                                        <p:cTn id="29" dur="1000"/>
                                        <p:tgtEl>
                                          <p:spTgt spid="24"/>
                                        </p:tgtEl>
                                      </p:cBhvr>
                                    </p:animEffect>
                                  </p:childTnLst>
                                </p:cTn>
                              </p:par>
                              <p:par>
                                <p:cTn id="30" presetID="50" presetClass="entr" presetSubtype="0" decel="10000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1000" fill="hold"/>
                                        <p:tgtEl>
                                          <p:spTgt spid="25"/>
                                        </p:tgtEl>
                                        <p:attrNameLst>
                                          <p:attrName>ppt_w</p:attrName>
                                        </p:attrNameLst>
                                      </p:cBhvr>
                                      <p:tavLst>
                                        <p:tav tm="0">
                                          <p:val>
                                            <p:strVal val="#ppt_w+.3"/>
                                          </p:val>
                                        </p:tav>
                                        <p:tav tm="100000">
                                          <p:val>
                                            <p:strVal val="#ppt_w"/>
                                          </p:val>
                                        </p:tav>
                                      </p:tavLst>
                                    </p:anim>
                                    <p:anim calcmode="lin" valueType="num">
                                      <p:cBhvr>
                                        <p:cTn id="33" dur="1000" fill="hold"/>
                                        <p:tgtEl>
                                          <p:spTgt spid="25"/>
                                        </p:tgtEl>
                                        <p:attrNameLst>
                                          <p:attrName>ppt_h</p:attrName>
                                        </p:attrNameLst>
                                      </p:cBhvr>
                                      <p:tavLst>
                                        <p:tav tm="0">
                                          <p:val>
                                            <p:strVal val="#ppt_h"/>
                                          </p:val>
                                        </p:tav>
                                        <p:tav tm="100000">
                                          <p:val>
                                            <p:strVal val="#ppt_h"/>
                                          </p:val>
                                        </p:tav>
                                      </p:tavLst>
                                    </p:anim>
                                    <p:animEffect transition="in" filter="fade">
                                      <p:cBhvr>
                                        <p:cTn id="34" dur="1000"/>
                                        <p:tgtEl>
                                          <p:spTgt spid="25"/>
                                        </p:tgtEl>
                                      </p:cBhvr>
                                    </p:animEffect>
                                  </p:childTnLst>
                                </p:cTn>
                              </p:par>
                              <p:par>
                                <p:cTn id="35" presetID="50" presetClass="entr" presetSubtype="0" decel="10000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1000" fill="hold"/>
                                        <p:tgtEl>
                                          <p:spTgt spid="26"/>
                                        </p:tgtEl>
                                        <p:attrNameLst>
                                          <p:attrName>ppt_w</p:attrName>
                                        </p:attrNameLst>
                                      </p:cBhvr>
                                      <p:tavLst>
                                        <p:tav tm="0">
                                          <p:val>
                                            <p:strVal val="#ppt_w+.3"/>
                                          </p:val>
                                        </p:tav>
                                        <p:tav tm="100000">
                                          <p:val>
                                            <p:strVal val="#ppt_w"/>
                                          </p:val>
                                        </p:tav>
                                      </p:tavLst>
                                    </p:anim>
                                    <p:anim calcmode="lin" valueType="num">
                                      <p:cBhvr>
                                        <p:cTn id="38" dur="1000" fill="hold"/>
                                        <p:tgtEl>
                                          <p:spTgt spid="26"/>
                                        </p:tgtEl>
                                        <p:attrNameLst>
                                          <p:attrName>ppt_h</p:attrName>
                                        </p:attrNameLst>
                                      </p:cBhvr>
                                      <p:tavLst>
                                        <p:tav tm="0">
                                          <p:val>
                                            <p:strVal val="#ppt_h"/>
                                          </p:val>
                                        </p:tav>
                                        <p:tav tm="100000">
                                          <p:val>
                                            <p:strVal val="#ppt_h"/>
                                          </p:val>
                                        </p:tav>
                                      </p:tavLst>
                                    </p:anim>
                                    <p:animEffect transition="in" filter="fade">
                                      <p:cBhvr>
                                        <p:cTn id="39" dur="10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rcRect/>
          <a:stretch>
            <a:fillRect/>
          </a:stretch>
        </p:blipFill>
        <p:spPr>
          <a:xfrm>
            <a:off x="-1" y="0"/>
            <a:ext cx="12192004" cy="6858002"/>
          </a:xfrm>
          <a:prstGeom prst="rect">
            <a:avLst/>
          </a:prstGeom>
        </p:spPr>
      </p:pic>
      <p:sp>
        <p:nvSpPr>
          <p:cNvPr id="11" name="文本框 10"/>
          <p:cNvSpPr txBox="1"/>
          <p:nvPr/>
        </p:nvSpPr>
        <p:spPr>
          <a:xfrm>
            <a:off x="8134884" y="1231166"/>
            <a:ext cx="2018030" cy="4524315"/>
          </a:xfrm>
          <a:prstGeom prst="rect">
            <a:avLst/>
          </a:prstGeom>
          <a:noFill/>
        </p:spPr>
        <p:txBody>
          <a:bodyPr wrap="square" rtlCol="0">
            <a:spAutoFit/>
          </a:bodyPr>
          <a:lstStyle/>
          <a:p>
            <a:r>
              <a:rPr lang="zh-CN" altLang="en-US" sz="7200" spc="300" dirty="0">
                <a:cs typeface="+mn-ea"/>
                <a:sym typeface="+mn-lt"/>
              </a:rPr>
              <a:t>气候特点</a:t>
            </a:r>
            <a:endParaRPr lang="zh-CN" altLang="en-US" sz="7200" spc="300" dirty="0">
              <a:cs typeface="+mn-ea"/>
              <a:sym typeface="+mn-lt"/>
            </a:endParaRPr>
          </a:p>
        </p:txBody>
      </p:sp>
      <p:sp>
        <p:nvSpPr>
          <p:cNvPr id="12" name="文本框 11"/>
          <p:cNvSpPr txBox="1"/>
          <p:nvPr/>
        </p:nvSpPr>
        <p:spPr>
          <a:xfrm>
            <a:off x="9843195" y="896587"/>
            <a:ext cx="830997" cy="5193475"/>
          </a:xfrm>
          <a:prstGeom prst="rect">
            <a:avLst/>
          </a:prstGeom>
          <a:noFill/>
        </p:spPr>
        <p:txBody>
          <a:bodyPr vert="eaVert" wrap="square" rtlCol="0">
            <a:spAutoFit/>
          </a:bodyPr>
          <a:lstStyle/>
          <a:p>
            <a:pPr>
              <a:lnSpc>
                <a:spcPct val="150000"/>
              </a:lnSpc>
            </a:pPr>
            <a:r>
              <a:rPr lang="zh-CN" altLang="en-US" sz="1400" spc="300" dirty="0">
                <a:cs typeface="+mn-ea"/>
                <a:sym typeface="+mn-lt"/>
              </a:rPr>
              <a:t>小暑，二十四节气之第十一个节气，是干支历午月的结束以及未月的起始。斗指辛，太阳到达黄经105度。</a:t>
            </a:r>
            <a:endParaRPr lang="zh-CN" altLang="en-US" sz="1400" spc="300" dirty="0">
              <a:cs typeface="+mn-ea"/>
              <a:sym typeface="+mn-lt"/>
            </a:endParaRPr>
          </a:p>
        </p:txBody>
      </p:sp>
      <p:sp>
        <p:nvSpPr>
          <p:cNvPr id="17" name="矩形 16"/>
          <p:cNvSpPr/>
          <p:nvPr/>
        </p:nvSpPr>
        <p:spPr>
          <a:xfrm>
            <a:off x="6769056" y="3308985"/>
            <a:ext cx="841375" cy="770890"/>
          </a:xfrm>
          <a:prstGeom prst="rect">
            <a:avLst/>
          </a:prstGeom>
          <a:solidFill>
            <a:schemeClr val="bg1"/>
          </a:solidFill>
          <a:ln w="123825" cmpd="thickThin">
            <a:solidFill>
              <a:srgbClr val="AAD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2">
                  <a:lumMod val="25000"/>
                </a:schemeClr>
              </a:solidFill>
              <a:cs typeface="+mn-ea"/>
              <a:sym typeface="+mn-lt"/>
            </a:endParaRPr>
          </a:p>
        </p:txBody>
      </p:sp>
      <p:sp>
        <p:nvSpPr>
          <p:cNvPr id="18" name="文本框 17"/>
          <p:cNvSpPr txBox="1"/>
          <p:nvPr/>
        </p:nvSpPr>
        <p:spPr>
          <a:xfrm>
            <a:off x="6918281" y="3429000"/>
            <a:ext cx="695325" cy="523220"/>
          </a:xfrm>
          <a:prstGeom prst="rect">
            <a:avLst/>
          </a:prstGeom>
          <a:noFill/>
        </p:spPr>
        <p:txBody>
          <a:bodyPr wrap="square" rtlCol="0">
            <a:spAutoFit/>
          </a:bodyPr>
          <a:lstStyle/>
          <a:p>
            <a:r>
              <a:rPr lang="zh-CN" altLang="en-US" sz="2800" dirty="0">
                <a:solidFill>
                  <a:schemeClr val="bg2">
                    <a:lumMod val="25000"/>
                  </a:schemeClr>
                </a:solidFill>
                <a:cs typeface="+mn-ea"/>
                <a:sym typeface="+mn-lt"/>
              </a:rPr>
              <a:t>贰</a:t>
            </a:r>
            <a:endParaRPr lang="zh-CN" altLang="en-US" sz="2800" dirty="0">
              <a:solidFill>
                <a:schemeClr val="bg2">
                  <a:lumMod val="25000"/>
                </a:schemeClr>
              </a:solidFill>
              <a:cs typeface="+mn-ea"/>
              <a:sym typeface="+mn-lt"/>
            </a:endParaRPr>
          </a:p>
        </p:txBody>
      </p:sp>
      <p:pic>
        <p:nvPicPr>
          <p:cNvPr id="19" name="图片 18"/>
          <p:cNvPicPr>
            <a:picLocks noChangeAspect="1"/>
          </p:cNvPicPr>
          <p:nvPr/>
        </p:nvPicPr>
        <p:blipFill>
          <a:blip r:embed="rId2" cstate="screen"/>
          <a:srcRect/>
          <a:stretch>
            <a:fillRect/>
          </a:stretch>
        </p:blipFill>
        <p:spPr>
          <a:xfrm>
            <a:off x="-390488" y="1131125"/>
            <a:ext cx="7057570" cy="4686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7"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二、气候特点</a:t>
            </a:r>
            <a:endParaRPr lang="zh-CN" altLang="en-US" sz="2800" dirty="0">
              <a:cs typeface="+mn-ea"/>
              <a:sym typeface="+mn-lt"/>
            </a:endParaRPr>
          </a:p>
        </p:txBody>
      </p:sp>
      <p:sp>
        <p:nvSpPr>
          <p:cNvPr id="17" name="文本框 16"/>
          <p:cNvSpPr txBox="1"/>
          <p:nvPr/>
        </p:nvSpPr>
        <p:spPr>
          <a:xfrm>
            <a:off x="4315061" y="1683247"/>
            <a:ext cx="1169551" cy="3806825"/>
          </a:xfrm>
          <a:prstGeom prst="rect">
            <a:avLst/>
          </a:prstGeom>
          <a:noFill/>
        </p:spPr>
        <p:txBody>
          <a:bodyPr vert="eaVert" wrap="square" rtlCol="0">
            <a:spAutoFit/>
          </a:bodyPr>
          <a:lstStyle/>
          <a:p>
            <a:r>
              <a:rPr lang="zh-CN" altLang="en-US" sz="1600" spc="300" dirty="0">
                <a:cs typeface="+mn-ea"/>
                <a:sym typeface="+mn-lt"/>
              </a:rPr>
              <a:t>小暑，二十四节气之第十一个节气，是干支历午月的结束以及未月的起始。斗指辛，太阳到达黄经105度，于每年公历7月6—8日交节。</a:t>
            </a:r>
            <a:endParaRPr lang="zh-CN" altLang="en-US" sz="1600" spc="300" dirty="0">
              <a:cs typeface="+mn-ea"/>
              <a:sym typeface="+mn-lt"/>
            </a:endParaRPr>
          </a:p>
        </p:txBody>
      </p:sp>
      <p:sp>
        <p:nvSpPr>
          <p:cNvPr id="18" name="文本框 17"/>
          <p:cNvSpPr txBox="1"/>
          <p:nvPr/>
        </p:nvSpPr>
        <p:spPr>
          <a:xfrm>
            <a:off x="9486501" y="1683247"/>
            <a:ext cx="1169551" cy="3806825"/>
          </a:xfrm>
          <a:prstGeom prst="rect">
            <a:avLst/>
          </a:prstGeom>
          <a:noFill/>
        </p:spPr>
        <p:txBody>
          <a:bodyPr vert="eaVert" wrap="square" rtlCol="0">
            <a:spAutoFit/>
          </a:bodyPr>
          <a:lstStyle/>
          <a:p>
            <a:r>
              <a:rPr lang="zh-CN" altLang="en-US" sz="1600" spc="300">
                <a:cs typeface="+mn-ea"/>
                <a:sym typeface="+mn-lt"/>
              </a:rPr>
              <a:t>小暑，二十四节气之第十一个节气，是干支历午月的结束以及未月的起始。斗指辛，太阳到达黄经105度，于每年公历7月6—8日交节。</a:t>
            </a:r>
            <a:endParaRPr lang="zh-CN" altLang="en-US" sz="1600" spc="300">
              <a:cs typeface="+mn-ea"/>
              <a:sym typeface="+mn-lt"/>
            </a:endParaRPr>
          </a:p>
        </p:txBody>
      </p:sp>
      <p:sp>
        <p:nvSpPr>
          <p:cNvPr id="19" name="文本框 18"/>
          <p:cNvSpPr txBox="1"/>
          <p:nvPr/>
        </p:nvSpPr>
        <p:spPr>
          <a:xfrm>
            <a:off x="1386322" y="2296022"/>
            <a:ext cx="2519680" cy="830997"/>
          </a:xfrm>
          <a:prstGeom prst="rect">
            <a:avLst/>
          </a:prstGeom>
          <a:noFill/>
        </p:spPr>
        <p:txBody>
          <a:bodyPr vert="horz" wrap="square" rtlCol="0">
            <a:spAutoFit/>
          </a:bodyPr>
          <a:lstStyle/>
          <a:p>
            <a:pPr algn="l"/>
            <a:r>
              <a:rPr lang="zh-CN" altLang="en-US" sz="1600" spc="300">
                <a:cs typeface="+mn-ea"/>
                <a:sym typeface="+mn-lt"/>
              </a:rPr>
              <a:t>小暑二十四节气之第十一个节气是干支历午月的结束以及未月。</a:t>
            </a:r>
            <a:endParaRPr lang="zh-CN" altLang="en-US" sz="1600" spc="300">
              <a:cs typeface="+mn-ea"/>
              <a:sym typeface="+mn-lt"/>
            </a:endParaRPr>
          </a:p>
        </p:txBody>
      </p:sp>
      <p:sp>
        <p:nvSpPr>
          <p:cNvPr id="30" name="文本框 29"/>
          <p:cNvSpPr txBox="1"/>
          <p:nvPr/>
        </p:nvSpPr>
        <p:spPr>
          <a:xfrm>
            <a:off x="6237920" y="1643816"/>
            <a:ext cx="2519680" cy="830997"/>
          </a:xfrm>
          <a:prstGeom prst="rect">
            <a:avLst/>
          </a:prstGeom>
          <a:noFill/>
        </p:spPr>
        <p:txBody>
          <a:bodyPr vert="horz" wrap="square" rtlCol="0">
            <a:spAutoFit/>
          </a:bodyPr>
          <a:lstStyle/>
          <a:p>
            <a:pPr algn="l"/>
            <a:r>
              <a:rPr lang="zh-CN" altLang="en-US" sz="1600" spc="300" dirty="0">
                <a:cs typeface="+mn-ea"/>
                <a:sym typeface="+mn-lt"/>
              </a:rPr>
              <a:t>小暑二十四节气之第十一个节气是干支历午月的结束以及未月。</a:t>
            </a:r>
            <a:endParaRPr lang="zh-CN" altLang="en-US" sz="1600" spc="300" dirty="0">
              <a:cs typeface="+mn-ea"/>
              <a:sym typeface="+mn-lt"/>
            </a:endParaRPr>
          </a:p>
        </p:txBody>
      </p:sp>
      <p:sp>
        <p:nvSpPr>
          <p:cNvPr id="31" name="文本框 30"/>
          <p:cNvSpPr txBox="1"/>
          <p:nvPr/>
        </p:nvSpPr>
        <p:spPr>
          <a:xfrm>
            <a:off x="1940992" y="1683247"/>
            <a:ext cx="1410340" cy="369332"/>
          </a:xfrm>
          <a:prstGeom prst="rect">
            <a:avLst/>
          </a:prstGeom>
          <a:solidFill>
            <a:srgbClr val="AAD9D8"/>
          </a:solidFill>
        </p:spPr>
        <p:txBody>
          <a:bodyPr vert="horz" wrap="square" rtlCol="0">
            <a:spAutoFit/>
          </a:bodyPr>
          <a:lstStyle/>
          <a:p>
            <a:pPr algn="ctr"/>
            <a:r>
              <a:rPr lang="zh-CN" altLang="en-US" spc="300">
                <a:cs typeface="+mn-ea"/>
                <a:sym typeface="+mn-lt"/>
              </a:rPr>
              <a:t>关键词</a:t>
            </a:r>
            <a:endParaRPr lang="zh-CN" altLang="en-US" spc="300">
              <a:cs typeface="+mn-ea"/>
              <a:sym typeface="+mn-lt"/>
            </a:endParaRPr>
          </a:p>
        </p:txBody>
      </p:sp>
      <p:sp>
        <p:nvSpPr>
          <p:cNvPr id="32" name="文本框 31"/>
          <p:cNvSpPr txBox="1"/>
          <p:nvPr/>
        </p:nvSpPr>
        <p:spPr>
          <a:xfrm>
            <a:off x="6800210" y="2673786"/>
            <a:ext cx="1410340" cy="369332"/>
          </a:xfrm>
          <a:prstGeom prst="rect">
            <a:avLst/>
          </a:prstGeom>
          <a:solidFill>
            <a:srgbClr val="AAD9D8"/>
          </a:solidFill>
        </p:spPr>
        <p:txBody>
          <a:bodyPr vert="horz" wrap="square" rtlCol="0">
            <a:spAutoFit/>
          </a:bodyPr>
          <a:lstStyle/>
          <a:p>
            <a:pPr algn="ctr"/>
            <a:r>
              <a:rPr lang="zh-CN" altLang="en-US" spc="300">
                <a:cs typeface="+mn-ea"/>
                <a:sym typeface="+mn-lt"/>
              </a:rPr>
              <a:t>关键词</a:t>
            </a:r>
            <a:endParaRPr lang="zh-CN" altLang="en-US" spc="300">
              <a:cs typeface="+mn-ea"/>
              <a:sym typeface="+mn-lt"/>
            </a:endParaRPr>
          </a:p>
        </p:txBody>
      </p:sp>
      <p:pic>
        <p:nvPicPr>
          <p:cNvPr id="2" name="图片 1"/>
          <p:cNvPicPr>
            <a:picLocks noChangeAspect="1"/>
          </p:cNvPicPr>
          <p:nvPr/>
        </p:nvPicPr>
        <p:blipFill>
          <a:blip r:embed="rId1" cstate="screen"/>
          <a:srcRect/>
          <a:stretch>
            <a:fillRect/>
          </a:stretch>
        </p:blipFill>
        <p:spPr>
          <a:xfrm>
            <a:off x="6112365" y="3127019"/>
            <a:ext cx="2669686" cy="2669684"/>
          </a:xfrm>
          <a:prstGeom prst="rect">
            <a:avLst/>
          </a:prstGeom>
        </p:spPr>
      </p:pic>
      <p:pic>
        <p:nvPicPr>
          <p:cNvPr id="3" name="图片 2"/>
          <p:cNvPicPr>
            <a:picLocks noChangeAspect="1"/>
          </p:cNvPicPr>
          <p:nvPr/>
        </p:nvPicPr>
        <p:blipFill>
          <a:blip r:embed="rId2" cstate="screen"/>
          <a:srcRect/>
          <a:stretch>
            <a:fillRect/>
          </a:stretch>
        </p:blipFill>
        <p:spPr>
          <a:xfrm>
            <a:off x="1094965" y="3429000"/>
            <a:ext cx="2830917" cy="21231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2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arn(inVertical)">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P spid="19" grpId="0"/>
      <p:bldP spid="30" grpId="0"/>
      <p:bldP spid="31"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8244" y="614432"/>
            <a:ext cx="3157350" cy="523220"/>
          </a:xfrm>
          <a:prstGeom prst="rect">
            <a:avLst/>
          </a:prstGeom>
          <a:noFill/>
        </p:spPr>
        <p:txBody>
          <a:bodyPr wrap="square" rtlCol="0">
            <a:spAutoFit/>
          </a:bodyPr>
          <a:lstStyle/>
          <a:p>
            <a:pPr lvl="0" algn="l">
              <a:buClrTx/>
              <a:buSzTx/>
              <a:buFontTx/>
            </a:pPr>
            <a:r>
              <a:rPr lang="zh-CN" altLang="en-US" sz="2800" dirty="0">
                <a:cs typeface="+mn-ea"/>
                <a:sym typeface="+mn-lt"/>
              </a:rPr>
              <a:t>二、气候特点</a:t>
            </a:r>
            <a:endParaRPr lang="zh-CN" altLang="en-US" sz="2800" dirty="0">
              <a:cs typeface="+mn-ea"/>
              <a:sym typeface="+mn-lt"/>
            </a:endParaRPr>
          </a:p>
        </p:txBody>
      </p:sp>
      <p:sp>
        <p:nvSpPr>
          <p:cNvPr id="14" name="文本框 13"/>
          <p:cNvSpPr txBox="1"/>
          <p:nvPr/>
        </p:nvSpPr>
        <p:spPr>
          <a:xfrm>
            <a:off x="1422448" y="1822481"/>
            <a:ext cx="6322206" cy="923330"/>
          </a:xfrm>
          <a:prstGeom prst="rect">
            <a:avLst/>
          </a:prstGeom>
          <a:noFill/>
        </p:spPr>
        <p:txBody>
          <a:bodyPr wrap="square" rtlCol="0">
            <a:spAutoFit/>
          </a:bodyPr>
          <a:lstStyle/>
          <a:p>
            <a:r>
              <a:rPr lang="zh-CN" altLang="en-US" spc="300" dirty="0">
                <a:cs typeface="+mn-ea"/>
                <a:sym typeface="+mn-lt"/>
              </a:rPr>
              <a:t>小暑，二十四节气之第十一个节气，是干支历午月的结束以及未月的起始。斗指辛，太阳到达黄经105度，于每年公历7月6—8日交节。</a:t>
            </a:r>
            <a:endParaRPr lang="zh-CN" altLang="en-US" spc="300" dirty="0">
              <a:cs typeface="+mn-ea"/>
              <a:sym typeface="+mn-lt"/>
            </a:endParaRPr>
          </a:p>
        </p:txBody>
      </p:sp>
      <p:sp>
        <p:nvSpPr>
          <p:cNvPr id="15" name="文本框 14"/>
          <p:cNvSpPr txBox="1"/>
          <p:nvPr/>
        </p:nvSpPr>
        <p:spPr>
          <a:xfrm>
            <a:off x="2138093" y="3079997"/>
            <a:ext cx="3957907" cy="646331"/>
          </a:xfrm>
          <a:prstGeom prst="rect">
            <a:avLst/>
          </a:prstGeom>
          <a:noFill/>
        </p:spPr>
        <p:txBody>
          <a:bodyPr vert="horz" wrap="square" rtlCol="0">
            <a:spAutoFit/>
          </a:bodyPr>
          <a:lstStyle/>
          <a:p>
            <a:pPr algn="l"/>
            <a:r>
              <a:rPr lang="zh-CN" altLang="en-US" spc="300" dirty="0">
                <a:cs typeface="+mn-ea"/>
                <a:sym typeface="+mn-lt"/>
              </a:rPr>
              <a:t>小暑二十四节气之第十一个节气是干支历午月的结束以及未月。</a:t>
            </a:r>
            <a:endParaRPr lang="zh-CN" altLang="en-US" spc="300" dirty="0">
              <a:cs typeface="+mn-ea"/>
              <a:sym typeface="+mn-lt"/>
            </a:endParaRPr>
          </a:p>
        </p:txBody>
      </p:sp>
      <p:sp>
        <p:nvSpPr>
          <p:cNvPr id="16" name="文本框 15"/>
          <p:cNvSpPr txBox="1"/>
          <p:nvPr/>
        </p:nvSpPr>
        <p:spPr>
          <a:xfrm>
            <a:off x="2138093" y="4110602"/>
            <a:ext cx="3957907" cy="646331"/>
          </a:xfrm>
          <a:prstGeom prst="rect">
            <a:avLst/>
          </a:prstGeom>
          <a:noFill/>
        </p:spPr>
        <p:txBody>
          <a:bodyPr vert="horz" wrap="square" rtlCol="0">
            <a:spAutoFit/>
          </a:bodyPr>
          <a:lstStyle/>
          <a:p>
            <a:pPr algn="l"/>
            <a:r>
              <a:rPr lang="zh-CN" altLang="en-US" spc="300">
                <a:cs typeface="+mn-ea"/>
                <a:sym typeface="+mn-lt"/>
              </a:rPr>
              <a:t>小暑二十四节气之第十一个节气是干支历午月的结束以及未月。</a:t>
            </a:r>
            <a:endParaRPr lang="zh-CN" altLang="en-US" spc="300">
              <a:cs typeface="+mn-ea"/>
              <a:sym typeface="+mn-lt"/>
            </a:endParaRPr>
          </a:p>
        </p:txBody>
      </p:sp>
      <p:sp>
        <p:nvSpPr>
          <p:cNvPr id="21" name="文本框 20"/>
          <p:cNvSpPr txBox="1"/>
          <p:nvPr/>
        </p:nvSpPr>
        <p:spPr>
          <a:xfrm>
            <a:off x="2138093" y="5107552"/>
            <a:ext cx="3957907" cy="646331"/>
          </a:xfrm>
          <a:prstGeom prst="rect">
            <a:avLst/>
          </a:prstGeom>
          <a:noFill/>
        </p:spPr>
        <p:txBody>
          <a:bodyPr vert="horz" wrap="square" rtlCol="0">
            <a:spAutoFit/>
          </a:bodyPr>
          <a:lstStyle/>
          <a:p>
            <a:pPr algn="l"/>
            <a:r>
              <a:rPr lang="zh-CN" altLang="en-US" spc="300">
                <a:cs typeface="+mn-ea"/>
                <a:sym typeface="+mn-lt"/>
              </a:rPr>
              <a:t>小暑二十四节气之第十一个节气是干支历午月的结束以及未月。</a:t>
            </a:r>
            <a:endParaRPr lang="zh-CN" altLang="en-US" spc="300">
              <a:cs typeface="+mn-ea"/>
              <a:sym typeface="+mn-lt"/>
            </a:endParaRPr>
          </a:p>
        </p:txBody>
      </p:sp>
      <p:sp>
        <p:nvSpPr>
          <p:cNvPr id="22" name="椭圆 21"/>
          <p:cNvSpPr/>
          <p:nvPr/>
        </p:nvSpPr>
        <p:spPr>
          <a:xfrm>
            <a:off x="1422448" y="3100952"/>
            <a:ext cx="602615" cy="602615"/>
          </a:xfrm>
          <a:prstGeom prst="ellipse">
            <a:avLst/>
          </a:prstGeom>
          <a:solidFill>
            <a:srgbClr val="AAD9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23" name="椭圆 22"/>
          <p:cNvSpPr/>
          <p:nvPr/>
        </p:nvSpPr>
        <p:spPr>
          <a:xfrm>
            <a:off x="1422448" y="4132192"/>
            <a:ext cx="602615" cy="602615"/>
          </a:xfrm>
          <a:prstGeom prst="ellipse">
            <a:avLst/>
          </a:prstGeom>
          <a:solidFill>
            <a:srgbClr val="AAD9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24" name="椭圆 23"/>
          <p:cNvSpPr/>
          <p:nvPr/>
        </p:nvSpPr>
        <p:spPr>
          <a:xfrm>
            <a:off x="1422448" y="5150097"/>
            <a:ext cx="602615" cy="602615"/>
          </a:xfrm>
          <a:prstGeom prst="ellipse">
            <a:avLst/>
          </a:prstGeom>
          <a:solidFill>
            <a:srgbClr val="AAD9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25" name="太阳形 24"/>
          <p:cNvSpPr/>
          <p:nvPr/>
        </p:nvSpPr>
        <p:spPr>
          <a:xfrm>
            <a:off x="1576118" y="3255257"/>
            <a:ext cx="294640" cy="294640"/>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26" name="太阳形 25"/>
          <p:cNvSpPr/>
          <p:nvPr/>
        </p:nvSpPr>
        <p:spPr>
          <a:xfrm>
            <a:off x="1576753" y="4286497"/>
            <a:ext cx="294640" cy="294640"/>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27" name="太阳形 26"/>
          <p:cNvSpPr/>
          <p:nvPr/>
        </p:nvSpPr>
        <p:spPr>
          <a:xfrm>
            <a:off x="1576753" y="5304402"/>
            <a:ext cx="294640" cy="294640"/>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pic>
        <p:nvPicPr>
          <p:cNvPr id="5" name="图片 4"/>
          <p:cNvPicPr>
            <a:picLocks noChangeAspect="1"/>
          </p:cNvPicPr>
          <p:nvPr/>
        </p:nvPicPr>
        <p:blipFill>
          <a:blip r:embed="rId1" cstate="screen"/>
          <a:srcRect/>
          <a:stretch>
            <a:fillRect/>
          </a:stretch>
        </p:blipFill>
        <p:spPr>
          <a:xfrm>
            <a:off x="6515080" y="2031958"/>
            <a:ext cx="4803081" cy="48030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2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21" grpId="0"/>
      <p:bldP spid="22" grpId="0" animBg="1"/>
      <p:bldP spid="23" grpId="0" animBg="1"/>
      <p:bldP spid="24" grpId="0" animBg="1"/>
      <p:bldP spid="25" grpId="0" animBg="1"/>
      <p:bldP spid="26" grpId="0" animBg="1"/>
      <p:bldP spid="27" grpId="0" animBg="1"/>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uhdhuoiw">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2166</Words>
  <Application>WPS 演示</Application>
  <PresentationFormat>自定义</PresentationFormat>
  <Paragraphs>168</Paragraphs>
  <Slides>20</Slides>
  <Notes>20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Arial</vt:lpstr>
      <vt:lpstr>宋体</vt:lpstr>
      <vt:lpstr>Wingdings</vt:lpstr>
      <vt:lpstr>微软雅黑</vt:lpstr>
      <vt:lpstr>义启小魏楷</vt:lpstr>
      <vt:lpstr>楷体_GB2312</vt:lpstr>
      <vt:lpstr>Arial Unicode MS</vt:lpstr>
      <vt:lpstr>Calibri</vt:lpstr>
      <vt:lpstr>Arial</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小暑</dc:title>
  <dc:creator>第一PPT</dc:creator>
  <cp:keywords>www.1ppt.com</cp:keywords>
  <dc:description>www.1ppt.com</dc:description>
  <cp:lastModifiedBy>铭</cp:lastModifiedBy>
  <cp:revision>2</cp:revision>
  <dcterms:created xsi:type="dcterms:W3CDTF">2020-06-24T07:10:00Z</dcterms:created>
  <dcterms:modified xsi:type="dcterms:W3CDTF">2022-03-11T00:55:14Z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B188FC7F2A4E4F1E8DBBFC3E30D27B87</vt:lpwstr>
  </property>
  <property fmtid="{D5CDD505-2E9C-101B-9397-08002B2CF9AE}" pid="3" name="KSOProductBuildVer">
    <vt:lpwstr>2052-11.1.0.11194</vt:lpwstr>
  </property>
</Properties>
</file>