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3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2910" y="-14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38395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D74AC-5F49-4F58-B174-14CC13448F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09F7F-9790-43DB-88C6-46470C2C33D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05417" y="2090427"/>
            <a:ext cx="678116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音乐基本知识</a:t>
            </a:r>
            <a:endParaRPr lang="zh-CN" altLang="en-US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90759" y="3732444"/>
            <a:ext cx="5410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小学音乐基本知识讲解</a:t>
            </a:r>
            <a:endParaRPr lang="zh-CN" altLang="en-US" sz="2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11601" y="4574241"/>
            <a:ext cx="256879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主讲人</a:t>
            </a:r>
            <a:r>
              <a:rPr lang="zh-CN" altLang="en-US" sz="2400" dirty="0" smtClean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en-US" sz="2400" dirty="0" smtClean="0">
                <a:solidFill>
                  <a:schemeClr val="accent1"/>
                </a:solidFill>
                <a:cs typeface="+mn-ea"/>
                <a:sym typeface="+mn-lt"/>
              </a:rPr>
              <a:t>XXX</a:t>
            </a:r>
            <a:endParaRPr 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第二章节  音的长短与强弱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4307" y="1597306"/>
            <a:ext cx="2381491" cy="375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b="1" dirty="0">
                <a:cs typeface="+mn-ea"/>
                <a:sym typeface="+mn-lt"/>
              </a:rPr>
              <a:t>音的长短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45281" y="2529964"/>
            <a:ext cx="6722159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1800" dirty="0">
                <a:cs typeface="+mn-ea"/>
                <a:sym typeface="+mn-lt"/>
              </a:rPr>
              <a:t>1</a:t>
            </a:r>
            <a:r>
              <a:rPr lang="zh-CN" altLang="en-US" sz="1800" dirty="0">
                <a:cs typeface="+mn-ea"/>
                <a:sym typeface="+mn-lt"/>
              </a:rPr>
              <a:t>、音符（用以记录音的高低和长短的符号叫音符）。</a:t>
            </a:r>
            <a:endParaRPr lang="zh-CN" altLang="en-US" sz="1800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en-US" altLang="zh-CN" sz="1800" dirty="0">
                <a:cs typeface="+mn-ea"/>
                <a:sym typeface="+mn-lt"/>
              </a:rPr>
              <a:t>2</a:t>
            </a:r>
            <a:r>
              <a:rPr lang="zh-CN" altLang="en-US" sz="1800" dirty="0">
                <a:cs typeface="+mn-ea"/>
                <a:sym typeface="+mn-lt"/>
              </a:rPr>
              <a:t>、五线谱中音符的一般写法。</a:t>
            </a:r>
            <a:endParaRPr lang="zh-CN" altLang="en-US" sz="1800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en-US" altLang="zh-CN" sz="1800" dirty="0">
                <a:cs typeface="+mn-ea"/>
                <a:sym typeface="+mn-lt"/>
              </a:rPr>
              <a:t>3</a:t>
            </a:r>
            <a:r>
              <a:rPr lang="zh-CN" altLang="en-US" sz="1800" dirty="0">
                <a:cs typeface="+mn-ea"/>
                <a:sym typeface="+mn-lt"/>
              </a:rPr>
              <a:t>、符点音符记在符点右边的小圆点，叫做“附点”，它表示增长该音符时值的一半，带有附点的音符叫做“附点音符”。</a:t>
            </a:r>
            <a:endParaRPr lang="zh-CN" altLang="en-US" sz="1800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en-US" altLang="zh-CN" sz="1800" dirty="0">
                <a:cs typeface="+mn-ea"/>
                <a:sym typeface="+mn-lt"/>
              </a:rPr>
              <a:t>4</a:t>
            </a:r>
            <a:r>
              <a:rPr lang="zh-CN" altLang="en-US" sz="1800" dirty="0">
                <a:cs typeface="+mn-ea"/>
                <a:sym typeface="+mn-lt"/>
              </a:rPr>
              <a:t>、休止符表示声音中断的符号叫“休止符”。</a:t>
            </a:r>
            <a:endParaRPr lang="zh-CN" altLang="en-US" sz="18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1321" y="2462763"/>
            <a:ext cx="3571240" cy="3571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509257" y="661956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第二章节  音的长短与强弱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4307" y="1597306"/>
            <a:ext cx="2381491" cy="375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b="1" dirty="0">
                <a:cs typeface="+mn-ea"/>
                <a:sym typeface="+mn-lt"/>
              </a:rPr>
              <a:t>音的强弱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53441" y="2356522"/>
            <a:ext cx="9685117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1、节奏在音乐中，长短相同或不同的音，按一定的规律组织起来叫做节奏</a:t>
            </a:r>
            <a:r>
              <a:rPr lang="en-US" altLang="zh-CN" dirty="0">
                <a:cs typeface="+mn-ea"/>
                <a:sym typeface="+mn-lt"/>
              </a:rPr>
              <a:t> </a:t>
            </a:r>
            <a:r>
              <a:rPr lang="zh-CN" altLang="en-US" dirty="0">
                <a:cs typeface="+mn-ea"/>
                <a:sym typeface="+mn-lt"/>
              </a:rPr>
              <a:t>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2、节奏型音乐作品中具有典型意义的节奏叫做节奏型</a:t>
            </a:r>
            <a:r>
              <a:rPr lang="zh-CN" altLang="en-US" dirty="0">
                <a:cs typeface="+mn-ea"/>
                <a:sym typeface="+mn-lt"/>
              </a:rPr>
              <a:t>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、节拍相同时值的强拍与弱拍有规律地循环出现叫做节拍。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4、小节线在强拍前面用来划分节拍的垂直线称小节线</a:t>
            </a:r>
            <a:r>
              <a:rPr lang="zh-CN" altLang="en-US" dirty="0">
                <a:cs typeface="+mn-ea"/>
                <a:sym typeface="+mn-lt"/>
              </a:rPr>
              <a:t>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、小节两条小节线之间的部分称小节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475557" y="2508813"/>
            <a:ext cx="3999053" cy="39990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第二章节  音的长短与强弱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4307" y="1597306"/>
            <a:ext cx="2381491" cy="375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b="1" dirty="0">
                <a:cs typeface="+mn-ea"/>
                <a:sym typeface="+mn-lt"/>
              </a:rPr>
              <a:t>音的强弱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81120" y="2624283"/>
            <a:ext cx="749967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6、终止线记在音乐作品末尾的复纵线（右边的一条略粗于左边的一条）称终止线，表示乐（歌）曲到此结束</a:t>
            </a:r>
            <a:r>
              <a:rPr lang="en-US" altLang="zh-CN" dirty="0">
                <a:cs typeface="+mn-ea"/>
                <a:sym typeface="+mn-lt"/>
              </a:rPr>
              <a:t>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7</a:t>
            </a:r>
            <a:r>
              <a:rPr lang="zh-CN" altLang="en-US" dirty="0">
                <a:cs typeface="+mn-ea"/>
                <a:sym typeface="+mn-lt"/>
              </a:rPr>
              <a:t>、复纵线记在音乐作品的明显分段处的复纵线（两条同样粗细），表示乐（歌）曲到此告一段落。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8</a:t>
            </a:r>
            <a:r>
              <a:rPr lang="zh-CN" altLang="en-US" dirty="0">
                <a:cs typeface="+mn-ea"/>
                <a:sym typeface="+mn-lt"/>
              </a:rPr>
              <a:t>、拍用某一时值的音符（常用的有二分音符、四分音符、八分音符等）来表示节拍的单位，叫拍。每小节有几个单位拍就称为几拍子。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4461" y="2730186"/>
            <a:ext cx="3121158" cy="31211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第二章节  音的长短与强弱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4307" y="1597306"/>
            <a:ext cx="2381491" cy="375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b="1" dirty="0">
                <a:cs typeface="+mn-ea"/>
                <a:sym typeface="+mn-lt"/>
              </a:rPr>
              <a:t>音的强弱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6856" y="2910463"/>
            <a:ext cx="5204026" cy="2744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9</a:t>
            </a:r>
            <a:r>
              <a:rPr lang="zh-CN" altLang="en-US" dirty="0">
                <a:cs typeface="+mn-ea"/>
                <a:sym typeface="+mn-lt"/>
              </a:rPr>
              <a:t>、拍号表示不同拍子的符号叫拍号</a:t>
            </a:r>
            <a:r>
              <a:rPr lang="en-US" altLang="zh-CN" dirty="0">
                <a:cs typeface="+mn-ea"/>
                <a:sym typeface="+mn-lt"/>
              </a:rPr>
              <a:t>，</a:t>
            </a:r>
            <a:r>
              <a:rPr lang="zh-CN" altLang="en-US" dirty="0">
                <a:cs typeface="+mn-ea"/>
                <a:sym typeface="+mn-lt"/>
              </a:rPr>
              <a:t>拍号写在谱号和调号的右边。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10、常见的拍子（1）单拍子</a:t>
            </a:r>
            <a:r>
              <a:rPr lang="en-US" altLang="zh-CN" dirty="0">
                <a:cs typeface="+mn-ea"/>
                <a:sym typeface="+mn-lt"/>
              </a:rPr>
              <a:t>;</a:t>
            </a:r>
            <a:r>
              <a:rPr lang="zh-CN" altLang="en-US" dirty="0">
                <a:cs typeface="+mn-ea"/>
                <a:sym typeface="+mn-lt"/>
              </a:rPr>
              <a:t>（2）复拍子</a:t>
            </a:r>
            <a:r>
              <a:rPr lang="en-US" altLang="zh-CN" dirty="0">
                <a:cs typeface="+mn-ea"/>
                <a:sym typeface="+mn-lt"/>
              </a:rPr>
              <a:t>;</a:t>
            </a:r>
            <a:r>
              <a:rPr lang="zh-CN" altLang="en-US" dirty="0">
                <a:cs typeface="+mn-ea"/>
                <a:sym typeface="+mn-lt"/>
              </a:rPr>
              <a:t>（3）混合拍子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41603" y="2057400"/>
            <a:ext cx="4450466" cy="44504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第二章节  音的长短与强弱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4307" y="1597306"/>
            <a:ext cx="2381491" cy="375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b="1" dirty="0">
                <a:cs typeface="+mn-ea"/>
                <a:sym typeface="+mn-lt"/>
              </a:rPr>
              <a:t>音的强弱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77255" y="2323088"/>
            <a:ext cx="9637491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11、切分音一个音由弱拍或弱位（单位拍中第一个音称为强位，其他音称为弱位）延续到下一强拍或强位，因而改变了原来节拍的强弱规律，这个音就称为切分音。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切分音的记法有两种：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cs typeface="+mn-ea"/>
                <a:sym typeface="+mn-lt"/>
              </a:rPr>
              <a:t>（1）在一小节或单位拍内的切分音，一般用一个音符来记写。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cs typeface="+mn-ea"/>
                <a:sym typeface="+mn-lt"/>
              </a:rPr>
              <a:t>（2）跨小节或跨单位拍的切分音，一般用连音线来记写。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45347" y="3159612"/>
            <a:ext cx="3342380" cy="33423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第二章节  音的长短与强弱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4307" y="1597306"/>
            <a:ext cx="2381491" cy="375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b="1" dirty="0">
                <a:cs typeface="+mn-ea"/>
                <a:sym typeface="+mn-lt"/>
              </a:rPr>
              <a:t>音的强弱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77254" y="5139145"/>
            <a:ext cx="9637491" cy="1116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12、弱小起节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    </a:t>
            </a:r>
            <a:r>
              <a:rPr lang="zh-CN" altLang="en-US" dirty="0">
                <a:cs typeface="+mn-ea"/>
                <a:sym typeface="+mn-lt"/>
              </a:rPr>
              <a:t>歌（乐）曲的第一个音起于弱拍位置，这开始的小节叫做弱起小节，或称不完全小节。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59888" y="1972954"/>
            <a:ext cx="5872223" cy="32044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07689" y="2157107"/>
            <a:ext cx="35766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第三章节</a:t>
            </a:r>
            <a:endParaRPr lang="zh-CN" altLang="en-US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5B9BD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72483" y="3602620"/>
            <a:ext cx="62470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音乐的常用记号</a:t>
            </a:r>
            <a:endParaRPr lang="zh-CN" altLang="en-US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5B9BD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第三章节  音乐的常用记号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4182" y="2128843"/>
            <a:ext cx="6542108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一、反复记号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cs typeface="+mn-ea"/>
                <a:sym typeface="+mn-lt"/>
              </a:rPr>
              <a:t>D、C、记在歌曲的复纵线下，表示要从头反复，反复演唱到记有“Fine”（意大利文，意思是“结束”）处结束。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cs typeface="+mn-ea"/>
                <a:sym typeface="+mn-lt"/>
              </a:rPr>
              <a:t>D、S、记在歌曲的复纵线下，表示从记有“”记号处反复，反复演唱到记有“Fine”处结束。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89134" y="1733489"/>
            <a:ext cx="4227546" cy="42275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第三章节  音乐的常用记号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81294" y="2128843"/>
            <a:ext cx="962941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二、装饰音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常用的装饰音有这样几种：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、倚音   倚音可分为前倚音、后倚音、单倚音、复倚音，它是以小音符写在被装音的前后。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、波音   波音有上波音、下波音两种。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、颤音   颤音是由主要音和它上方邻音快速均匀交替出现而成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、回音   回音是由四个或五个音线组成的旋律型，回音有顺回音和逆回音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第三章节  音乐的常用记号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8389" y="1625461"/>
            <a:ext cx="2630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sz="1800" dirty="0">
                <a:cs typeface="+mn-ea"/>
                <a:sym typeface="+mn-lt"/>
              </a:rPr>
              <a:t>三、常见音乐符号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99187" y="2626667"/>
            <a:ext cx="8993626" cy="2432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、变音记号：</a:t>
            </a:r>
            <a:r>
              <a:rPr lang="en-US" altLang="zh-CN" dirty="0">
                <a:cs typeface="+mn-ea"/>
                <a:sym typeface="+mn-lt"/>
              </a:rPr>
              <a:t>#</a:t>
            </a:r>
            <a:r>
              <a:rPr lang="zh-CN" altLang="en-US" dirty="0">
                <a:cs typeface="+mn-ea"/>
                <a:sym typeface="+mn-lt"/>
              </a:rPr>
              <a:t>为升记号，写在音符前表示升高半个音。如将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升高半音可标记为</a:t>
            </a:r>
            <a:r>
              <a:rPr lang="en-US" altLang="zh-CN" baseline="30000" dirty="0">
                <a:cs typeface="+mn-ea"/>
                <a:sym typeface="+mn-lt"/>
              </a:rPr>
              <a:t>#</a:t>
            </a:r>
            <a:r>
              <a:rPr lang="en-US" altLang="zh-CN" dirty="0">
                <a:cs typeface="+mn-ea"/>
                <a:sym typeface="+mn-lt"/>
              </a:rPr>
              <a:t>5 </a:t>
            </a:r>
            <a:r>
              <a:rPr lang="zh-CN" altLang="en-US" dirty="0">
                <a:cs typeface="+mn-ea"/>
                <a:sym typeface="+mn-lt"/>
              </a:rPr>
              <a:t>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300000"/>
              </a:lnSpc>
            </a:pPr>
            <a:r>
              <a:rPr lang="en-US" altLang="zh-CN" dirty="0">
                <a:cs typeface="+mn-ea"/>
                <a:sym typeface="+mn-lt"/>
              </a:rPr>
              <a:t>b</a:t>
            </a:r>
            <a:r>
              <a:rPr lang="zh-CN" altLang="en-US" dirty="0">
                <a:cs typeface="+mn-ea"/>
                <a:sym typeface="+mn-lt"/>
              </a:rPr>
              <a:t>为降记号，写在音符前表示降低半个音，如将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降低半个音可标记为</a:t>
            </a:r>
            <a:r>
              <a:rPr lang="en-US" altLang="zh-CN" baseline="30000" dirty="0">
                <a:cs typeface="+mn-ea"/>
                <a:sym typeface="+mn-lt"/>
              </a:rPr>
              <a:t>b</a:t>
            </a:r>
            <a:r>
              <a:rPr lang="en-US" altLang="zh-CN" dirty="0">
                <a:cs typeface="+mn-ea"/>
                <a:sym typeface="+mn-lt"/>
              </a:rPr>
              <a:t>5 </a:t>
            </a:r>
            <a:r>
              <a:rPr lang="zh-CN" altLang="en-US" dirty="0">
                <a:cs typeface="+mn-ea"/>
                <a:sym typeface="+mn-lt"/>
              </a:rPr>
              <a:t>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300000"/>
              </a:lnSpc>
            </a:pPr>
            <a:r>
              <a:rPr lang="zh-CN" altLang="en-US" dirty="0">
                <a:cs typeface="+mn-ea"/>
                <a:sym typeface="+mn-lt"/>
              </a:rPr>
              <a:t> 表示将已经升高或降低的音还原。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442522" y="3843026"/>
            <a:ext cx="4452395" cy="3339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225040" y="2368453"/>
            <a:ext cx="7741920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cs typeface="+mn-ea"/>
                <a:sym typeface="+mn-lt"/>
              </a:rPr>
              <a:t>音乐是用有组织的乐音创造艺术形象来表达人们的思想感情、反映社会现实生活的一种听觉艺术。</a:t>
            </a:r>
            <a:endParaRPr lang="zh-CN" altLang="en-US" sz="1800" dirty="0"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cs typeface="+mn-ea"/>
                <a:sym typeface="+mn-lt"/>
              </a:rPr>
              <a:t>要欣赏音乐，必须具备“音乐的耳朵”，即对音高、音程、音色的辨别力，对旋律、节奏、调性、调式、和声的感受力，以及对音乐的记忆力等等，在这个基础上去接受和理解音乐，去欣赏和感受音乐的优美。</a:t>
            </a:r>
            <a:endParaRPr lang="zh-CN" altLang="en-US" sz="18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第三章节  音乐的常用记号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8389" y="1625461"/>
            <a:ext cx="2630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dirty="0">
                <a:cs typeface="+mn-ea"/>
                <a:sym typeface="+mn-lt"/>
              </a:rPr>
              <a:t>四</a:t>
            </a:r>
            <a:r>
              <a:rPr lang="zh-CN" altLang="en-US" sz="1800" dirty="0">
                <a:cs typeface="+mn-ea"/>
                <a:sym typeface="+mn-lt"/>
              </a:rPr>
              <a:t>、其他常用符号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82297" y="2533288"/>
            <a:ext cx="701136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dirty="0">
                <a:solidFill>
                  <a:schemeClr val="tx2"/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、连音记号</a:t>
            </a:r>
            <a:endParaRPr lang="zh-CN" altLang="en-US" dirty="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它有两种使用意义</a:t>
            </a:r>
            <a:endParaRPr lang="zh-CN" altLang="en-US" dirty="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chemeClr val="tx2"/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）连接相邻的两个音高相同的音时，要求唱成一个音，而它的时值是这两个音的总和。</a:t>
            </a:r>
            <a:endParaRPr lang="zh-CN" altLang="en-US" dirty="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chemeClr val="tx2"/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）连接两个以上不同音高的音时，要求唱的连贯，圆滑，优美，在歌曲中还表示一字唱多音。</a:t>
            </a:r>
            <a:endParaRPr lang="zh-CN" altLang="en-US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24117" y="2344927"/>
            <a:ext cx="2782265" cy="37096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第三章节  音乐的常用记号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8389" y="1625461"/>
            <a:ext cx="2630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dirty="0">
                <a:cs typeface="+mn-ea"/>
                <a:sym typeface="+mn-lt"/>
              </a:rPr>
              <a:t>四</a:t>
            </a:r>
            <a:r>
              <a:rPr lang="zh-CN" altLang="en-US" sz="1800" dirty="0">
                <a:cs typeface="+mn-ea"/>
                <a:sym typeface="+mn-lt"/>
              </a:rPr>
              <a:t>、其他常用符号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65476" y="2558819"/>
            <a:ext cx="506681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、重音记号：</a:t>
            </a:r>
            <a:r>
              <a:rPr lang="en-US" altLang="zh-CN" dirty="0">
                <a:cs typeface="+mn-ea"/>
                <a:sym typeface="+mn-lt"/>
              </a:rPr>
              <a:t>&gt;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、换气记号：∨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、顿音记号：▼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6</a:t>
            </a:r>
            <a:r>
              <a:rPr lang="zh-CN" altLang="en-US" dirty="0">
                <a:cs typeface="+mn-ea"/>
                <a:sym typeface="+mn-lt"/>
              </a:rPr>
              <a:t>、保持音记号“</a:t>
            </a:r>
            <a:r>
              <a:rPr lang="en-US" altLang="zh-CN" dirty="0">
                <a:cs typeface="+mn-ea"/>
                <a:sym typeface="+mn-lt"/>
              </a:rPr>
              <a:t>-”</a:t>
            </a:r>
            <a:r>
              <a:rPr lang="zh-CN" altLang="en-US" dirty="0">
                <a:cs typeface="+mn-ea"/>
                <a:sym typeface="+mn-lt"/>
              </a:rPr>
              <a:t>，记在音符上方，表示该音要唱得饱满，时值充足。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54792" y="2012436"/>
            <a:ext cx="3871732" cy="38717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第三章节  音乐的常用记号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8389" y="1625461"/>
            <a:ext cx="2630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dirty="0">
                <a:cs typeface="+mn-ea"/>
                <a:sym typeface="+mn-lt"/>
              </a:rPr>
              <a:t>四</a:t>
            </a:r>
            <a:r>
              <a:rPr lang="zh-CN" altLang="en-US" sz="1800" dirty="0">
                <a:cs typeface="+mn-ea"/>
                <a:sym typeface="+mn-lt"/>
              </a:rPr>
              <a:t>、其他常用符号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9601" y="4691981"/>
            <a:ext cx="11332797" cy="2051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7</a:t>
            </a:r>
            <a:r>
              <a:rPr lang="zh-CN" altLang="en-US" dirty="0">
                <a:cs typeface="+mn-ea"/>
                <a:sym typeface="+mn-lt"/>
              </a:rPr>
              <a:t>、力度记号表示乐曲力度强弱变化的记号叫力度记号，常用的力度记号有：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cs typeface="+mn-ea"/>
                <a:sym typeface="+mn-lt"/>
              </a:rPr>
              <a:t>f---强，ff---很强，fff---重强，sf---特强，mf---中强。 p---弱，pp---很弱，ppp---重弱，sp---特弱，mp---中弱         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34206" y="3213853"/>
            <a:ext cx="1371600" cy="304800"/>
            <a:chOff x="1398366" y="5340356"/>
            <a:chExt cx="1371600" cy="304800"/>
          </a:xfrm>
        </p:grpSpPr>
        <p:sp>
          <p:nvSpPr>
            <p:cNvPr id="15" name="直接连接符 14"/>
            <p:cNvSpPr/>
            <p:nvPr/>
          </p:nvSpPr>
          <p:spPr>
            <a:xfrm>
              <a:off x="1398366" y="5340356"/>
              <a:ext cx="1371600" cy="15240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直接连接符 15"/>
            <p:cNvSpPr/>
            <p:nvPr/>
          </p:nvSpPr>
          <p:spPr>
            <a:xfrm flipV="1">
              <a:off x="1398366" y="5492756"/>
              <a:ext cx="1371600" cy="15240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052608" y="3175753"/>
            <a:ext cx="1219200" cy="381000"/>
            <a:chOff x="8678118" y="5264156"/>
            <a:chExt cx="1219200" cy="381000"/>
          </a:xfrm>
        </p:grpSpPr>
        <p:sp>
          <p:nvSpPr>
            <p:cNvPr id="18" name="直接连接符 17"/>
            <p:cNvSpPr/>
            <p:nvPr/>
          </p:nvSpPr>
          <p:spPr>
            <a:xfrm flipV="1">
              <a:off x="8678118" y="5264156"/>
              <a:ext cx="1219200" cy="22860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直接连接符 18"/>
            <p:cNvSpPr/>
            <p:nvPr/>
          </p:nvSpPr>
          <p:spPr>
            <a:xfrm>
              <a:off x="8678118" y="5492756"/>
              <a:ext cx="1219200" cy="15240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895729" y="3135421"/>
            <a:ext cx="11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cs typeface="+mn-ea"/>
                <a:sym typeface="+mn-lt"/>
              </a:rPr>
              <a:t>渐弱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814129" y="3135421"/>
            <a:ext cx="11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cs typeface="+mn-ea"/>
                <a:sym typeface="+mn-lt"/>
              </a:rPr>
              <a:t>渐强</a:t>
            </a:r>
            <a:endParaRPr lang="zh-CN" altLang="en-US" sz="2400" b="1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22524" y="1534541"/>
            <a:ext cx="3495046" cy="34950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29337" y="601883"/>
            <a:ext cx="5733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第三章节  音乐的常用记号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98389" y="1625461"/>
            <a:ext cx="2630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dirty="0">
                <a:cs typeface="+mn-ea"/>
                <a:sym typeface="+mn-lt"/>
              </a:rPr>
              <a:t>四</a:t>
            </a:r>
            <a:r>
              <a:rPr lang="zh-CN" altLang="en-US" sz="1800" dirty="0">
                <a:cs typeface="+mn-ea"/>
                <a:sym typeface="+mn-lt"/>
              </a:rPr>
              <a:t>、其他常用符号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57614" y="2344927"/>
            <a:ext cx="9476772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8</a:t>
            </a:r>
            <a:r>
              <a:rPr lang="zh-CN" altLang="en-US" dirty="0">
                <a:cs typeface="+mn-ea"/>
                <a:sym typeface="+mn-lt"/>
              </a:rPr>
              <a:t>、速度记号表示乐曲速度快慢的记号叫速度记号。速度记号一般记在乐曲或段落开始的地方。速度记号可用两种形式表示，一种是意大利文术语，一种是中文术语。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40521" y="3709251"/>
            <a:ext cx="368828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常见的速度记号：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Lento               </a:t>
            </a:r>
            <a:r>
              <a:rPr lang="zh-CN" altLang="en-US" dirty="0">
                <a:cs typeface="+mn-ea"/>
                <a:sym typeface="+mn-lt"/>
              </a:rPr>
              <a:t>慢板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Andante          </a:t>
            </a:r>
            <a:r>
              <a:rPr lang="zh-CN" altLang="en-US" dirty="0">
                <a:cs typeface="+mn-ea"/>
                <a:sym typeface="+mn-lt"/>
              </a:rPr>
              <a:t>行板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Moderato        </a:t>
            </a:r>
            <a:r>
              <a:rPr lang="zh-CN" altLang="en-US" dirty="0">
                <a:cs typeface="+mn-ea"/>
                <a:sym typeface="+mn-lt"/>
              </a:rPr>
              <a:t>中板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4685" y="2670858"/>
            <a:ext cx="6049701" cy="45372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05417" y="2090427"/>
            <a:ext cx="678116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音乐基本知识</a:t>
            </a:r>
            <a:endParaRPr lang="zh-CN" altLang="en-US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90759" y="3732444"/>
            <a:ext cx="5410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小学音乐基本知识讲解</a:t>
            </a:r>
            <a:endParaRPr lang="zh-CN" altLang="en-US" sz="2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11601" y="4574241"/>
            <a:ext cx="256879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主讲人</a:t>
            </a:r>
            <a:r>
              <a:rPr lang="zh-CN" altLang="en-US" sz="2400" dirty="0" smtClean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en-US" sz="2400" dirty="0" smtClean="0">
                <a:solidFill>
                  <a:schemeClr val="accent1"/>
                </a:solidFill>
                <a:cs typeface="+mn-ea"/>
                <a:sym typeface="+mn-lt"/>
              </a:rPr>
              <a:t>XXX</a:t>
            </a:r>
            <a:endParaRPr 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76230" y="2254319"/>
            <a:ext cx="1538883" cy="2349361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目录</a:t>
            </a:r>
            <a:endParaRPr lang="zh-CN" altLang="en-US" sz="8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45430" y="2018858"/>
            <a:ext cx="27316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5B9BD5"/>
                </a:solidFill>
                <a:cs typeface="+mn-ea"/>
                <a:sym typeface="+mn-lt"/>
              </a:rPr>
              <a:t>一、音符</a:t>
            </a:r>
            <a:endParaRPr lang="zh-CN" altLang="en-US" sz="44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45430" y="3059730"/>
            <a:ext cx="5270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5B9BD5"/>
                </a:solidFill>
                <a:cs typeface="+mn-ea"/>
                <a:sym typeface="+mn-lt"/>
              </a:rPr>
              <a:t>二、音的长短与强弱</a:t>
            </a:r>
            <a:endParaRPr lang="zh-CN" altLang="en-US" sz="44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45430" y="4100602"/>
            <a:ext cx="5270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5B9BD5"/>
                </a:solidFill>
                <a:cs typeface="+mn-ea"/>
                <a:sym typeface="+mn-lt"/>
              </a:rPr>
              <a:t>三、音乐的常用记号</a:t>
            </a:r>
            <a:endParaRPr lang="zh-CN" altLang="en-US" sz="4400" dirty="0">
              <a:solidFill>
                <a:srgbClr val="5B9BD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307690" y="1983487"/>
            <a:ext cx="35766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第一章节</a:t>
            </a:r>
            <a:endParaRPr lang="zh-CN" altLang="en-US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5B9BD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07569" y="2977082"/>
            <a:ext cx="417686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1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音符</a:t>
            </a:r>
            <a:endParaRPr lang="zh-CN" altLang="en-US" sz="115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5B9BD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7200" y="601883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第一章节  音符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flipH="1">
            <a:off x="6547543" y="1852959"/>
            <a:ext cx="5169061" cy="516906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5396" y="2228675"/>
            <a:ext cx="631148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 dirty="0">
                <a:solidFill>
                  <a:schemeClr val="tx2"/>
                </a:solidFill>
                <a:cs typeface="+mn-ea"/>
                <a:sym typeface="+mn-lt"/>
              </a:rPr>
              <a:t>1</a:t>
            </a:r>
            <a:r>
              <a:rPr lang="zh-CN" altLang="en-US" sz="3600" b="1" dirty="0">
                <a:solidFill>
                  <a:schemeClr val="tx2"/>
                </a:solidFill>
                <a:cs typeface="+mn-ea"/>
                <a:sym typeface="+mn-lt"/>
              </a:rPr>
              <a:t>、</a:t>
            </a:r>
            <a:r>
              <a:rPr lang="en-US" altLang="zh-CN" sz="3600" b="1" dirty="0">
                <a:solidFill>
                  <a:schemeClr val="tx2"/>
                </a:solidFill>
                <a:cs typeface="+mn-ea"/>
                <a:sym typeface="+mn-lt"/>
              </a:rPr>
              <a:t>7</a:t>
            </a:r>
            <a:r>
              <a:rPr lang="zh-CN" altLang="en-US" sz="3600" b="1" dirty="0">
                <a:solidFill>
                  <a:schemeClr val="tx2"/>
                </a:solidFill>
                <a:cs typeface="+mn-ea"/>
                <a:sym typeface="+mn-lt"/>
              </a:rPr>
              <a:t>个音符</a:t>
            </a:r>
            <a:endParaRPr lang="en-US" altLang="zh-CN" sz="3600" b="1" dirty="0">
              <a:solidFill>
                <a:schemeClr val="tx2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None/>
            </a:pPr>
            <a:r>
              <a:rPr lang="en-US" altLang="zh-CN" sz="4800" b="1" dirty="0">
                <a:solidFill>
                  <a:srgbClr val="1A3BDE"/>
                </a:solidFill>
                <a:cs typeface="+mn-ea"/>
                <a:sym typeface="+mn-lt"/>
              </a:rPr>
              <a:t>1  2  3  4  5  6  7</a:t>
            </a:r>
            <a:endParaRPr lang="en-US" altLang="zh-CN" sz="4800" b="1" dirty="0">
              <a:solidFill>
                <a:srgbClr val="1A3BDE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FF3300"/>
                </a:solidFill>
                <a:cs typeface="+mn-ea"/>
                <a:sym typeface="+mn-lt"/>
              </a:rPr>
              <a:t>  do re  mi  fa  sol  la </a:t>
            </a:r>
            <a:r>
              <a:rPr lang="zh-CN" altLang="en-US" sz="3600" b="1" dirty="0">
                <a:solidFill>
                  <a:srgbClr val="FF3300"/>
                </a:solidFill>
                <a:cs typeface="+mn-ea"/>
                <a:sym typeface="+mn-lt"/>
              </a:rPr>
              <a:t> </a:t>
            </a:r>
            <a:r>
              <a:rPr lang="en-US" altLang="zh-CN" sz="3600" b="1" dirty="0" err="1">
                <a:solidFill>
                  <a:srgbClr val="FF3300"/>
                </a:solidFill>
                <a:cs typeface="+mn-ea"/>
                <a:sym typeface="+mn-lt"/>
              </a:rPr>
              <a:t>si</a:t>
            </a:r>
            <a:endParaRPr lang="zh-CN" altLang="en-US" sz="3600" b="1" dirty="0">
              <a:solidFill>
                <a:srgbClr val="FF33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7200" y="601883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第一章节  音符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0367" y="1525217"/>
            <a:ext cx="33306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2.</a:t>
            </a:r>
            <a:r>
              <a:rPr lang="zh-CN" altLang="en-US" sz="2000" b="1" dirty="0">
                <a:cs typeface="+mn-ea"/>
                <a:sym typeface="+mn-lt"/>
              </a:rPr>
              <a:t>怎样记录音的长短</a:t>
            </a:r>
            <a:r>
              <a:rPr lang="zh-CN" altLang="en-US" sz="2000" dirty="0">
                <a:cs typeface="+mn-ea"/>
                <a:sym typeface="+mn-lt"/>
              </a:rPr>
              <a:t> </a:t>
            </a:r>
            <a:r>
              <a:rPr lang="en-US" altLang="zh-CN" sz="2000" dirty="0">
                <a:cs typeface="+mn-ea"/>
                <a:sym typeface="+mn-lt"/>
              </a:rPr>
              <a:t>?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3532" y="3345481"/>
            <a:ext cx="405982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en-US" sz="1800" dirty="0">
                <a:cs typeface="+mn-ea"/>
                <a:sym typeface="+mn-lt"/>
              </a:rPr>
              <a:t>第一种写在基础符号右边，叫增时线。</a:t>
            </a:r>
            <a:endParaRPr lang="zh-CN" altLang="en-US" sz="1800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zh-CN" altLang="en-US" sz="1800" dirty="0">
                <a:cs typeface="+mn-ea"/>
                <a:sym typeface="+mn-lt"/>
              </a:rPr>
              <a:t>如</a:t>
            </a:r>
            <a:r>
              <a:rPr lang="en-US" altLang="zh-CN" sz="1800" dirty="0">
                <a:cs typeface="+mn-ea"/>
                <a:sym typeface="+mn-lt"/>
              </a:rPr>
              <a:t>5</a:t>
            </a:r>
            <a:r>
              <a:rPr lang="zh-CN" altLang="en-US" sz="1800" dirty="0">
                <a:cs typeface="+mn-ea"/>
                <a:sym typeface="+mn-lt"/>
              </a:rPr>
              <a:t>－表示唱</a:t>
            </a:r>
            <a:r>
              <a:rPr lang="en-US" altLang="zh-CN" sz="1800" dirty="0">
                <a:cs typeface="+mn-ea"/>
                <a:sym typeface="+mn-lt"/>
              </a:rPr>
              <a:t>2</a:t>
            </a:r>
            <a:r>
              <a:rPr lang="zh-CN" altLang="en-US" sz="1800" dirty="0">
                <a:cs typeface="+mn-ea"/>
                <a:sym typeface="+mn-lt"/>
              </a:rPr>
              <a:t>拍。</a:t>
            </a:r>
            <a:endParaRPr lang="zh-CN" altLang="en-US" sz="1800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en-US" altLang="zh-CN" sz="1800" dirty="0">
                <a:cs typeface="+mn-ea"/>
                <a:sym typeface="+mn-lt"/>
              </a:rPr>
              <a:t>5 </a:t>
            </a:r>
            <a:r>
              <a:rPr lang="zh-CN" altLang="en-US" sz="1800" dirty="0">
                <a:cs typeface="+mn-ea"/>
                <a:sym typeface="+mn-lt"/>
              </a:rPr>
              <a:t>－ － 表示唱</a:t>
            </a:r>
            <a:r>
              <a:rPr lang="en-US" altLang="zh-CN" sz="1800" dirty="0">
                <a:cs typeface="+mn-ea"/>
                <a:sym typeface="+mn-lt"/>
              </a:rPr>
              <a:t>3</a:t>
            </a:r>
            <a:r>
              <a:rPr lang="zh-CN" altLang="en-US" sz="1800" dirty="0">
                <a:cs typeface="+mn-ea"/>
                <a:sym typeface="+mn-lt"/>
              </a:rPr>
              <a:t>拍 。</a:t>
            </a:r>
            <a:endParaRPr lang="zh-CN" altLang="en-US" sz="1800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en-US" altLang="zh-CN" sz="1800" dirty="0">
                <a:cs typeface="+mn-ea"/>
                <a:sym typeface="+mn-lt"/>
              </a:rPr>
              <a:t>5 </a:t>
            </a:r>
            <a:r>
              <a:rPr lang="zh-CN" altLang="en-US" sz="1800" dirty="0">
                <a:cs typeface="+mn-ea"/>
                <a:sym typeface="+mn-lt"/>
              </a:rPr>
              <a:t>－ － －表示唱</a:t>
            </a:r>
            <a:r>
              <a:rPr lang="en-US" altLang="zh-CN" sz="1800" dirty="0">
                <a:cs typeface="+mn-ea"/>
                <a:sym typeface="+mn-lt"/>
              </a:rPr>
              <a:t>4</a:t>
            </a:r>
            <a:r>
              <a:rPr lang="zh-CN" altLang="en-US" sz="1800" dirty="0">
                <a:cs typeface="+mn-ea"/>
                <a:sym typeface="+mn-lt"/>
              </a:rPr>
              <a:t>拍 。</a:t>
            </a:r>
            <a:endParaRPr lang="zh-CN" altLang="en-US" sz="18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48965" y="2450738"/>
            <a:ext cx="6094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buNone/>
            </a:pPr>
            <a:r>
              <a:rPr lang="zh-CN" altLang="en-US" sz="1800" dirty="0">
                <a:cs typeface="+mn-ea"/>
                <a:sym typeface="+mn-lt"/>
              </a:rPr>
              <a:t>短横线用法</a:t>
            </a:r>
            <a:r>
              <a:rPr lang="en-US" altLang="zh-CN" sz="1800" dirty="0">
                <a:cs typeface="+mn-ea"/>
                <a:sym typeface="+mn-lt"/>
              </a:rPr>
              <a:t>--</a:t>
            </a:r>
            <a:r>
              <a:rPr lang="zh-CN" altLang="en-US" sz="1800" dirty="0">
                <a:cs typeface="+mn-ea"/>
                <a:sym typeface="+mn-lt"/>
              </a:rPr>
              <a:t>短横线有两种用法</a:t>
            </a:r>
            <a:endParaRPr lang="zh-CN" altLang="en-US" sz="18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38649" y="3622480"/>
            <a:ext cx="4175566" cy="167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en-US" sz="1800" dirty="0">
                <a:cs typeface="+mn-ea"/>
                <a:sym typeface="+mn-lt"/>
              </a:rPr>
              <a:t>第二种写在基本符号下边，叫减时线，表示把该音时值减少一半。</a:t>
            </a:r>
            <a:endParaRPr lang="zh-CN" altLang="en-US" sz="1800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buNone/>
            </a:pPr>
            <a:r>
              <a:rPr lang="zh-CN" altLang="en-US" sz="1800" dirty="0">
                <a:cs typeface="+mn-ea"/>
                <a:sym typeface="+mn-lt"/>
              </a:rPr>
              <a:t>如</a:t>
            </a:r>
            <a:r>
              <a:rPr lang="en-US" altLang="zh-CN" sz="1800" u="sng" dirty="0">
                <a:cs typeface="+mn-ea"/>
                <a:sym typeface="+mn-lt"/>
              </a:rPr>
              <a:t>5 </a:t>
            </a:r>
            <a:r>
              <a:rPr lang="zh-CN" altLang="en-US" sz="1800" dirty="0">
                <a:cs typeface="+mn-ea"/>
                <a:sym typeface="+mn-lt"/>
              </a:rPr>
              <a:t>表示 唱半拍，即</a:t>
            </a:r>
            <a:r>
              <a:rPr lang="en-US" altLang="zh-CN" sz="1800" dirty="0">
                <a:cs typeface="+mn-ea"/>
                <a:sym typeface="+mn-lt"/>
              </a:rPr>
              <a:t>1/2</a:t>
            </a:r>
            <a:r>
              <a:rPr lang="zh-CN" altLang="en-US" sz="1800" dirty="0">
                <a:cs typeface="+mn-ea"/>
                <a:sym typeface="+mn-lt"/>
              </a:rPr>
              <a:t>拍。</a:t>
            </a:r>
            <a:endParaRPr lang="zh-CN" altLang="en-US" sz="1800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35422" y="3074070"/>
            <a:ext cx="3121158" cy="31211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7200" y="601883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第一章节  音符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0367" y="1525217"/>
            <a:ext cx="33306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3.</a:t>
            </a:r>
            <a:r>
              <a:rPr lang="zh-CN" altLang="en-US" sz="2000" b="1" dirty="0">
                <a:cs typeface="+mn-ea"/>
                <a:sym typeface="+mn-lt"/>
              </a:rPr>
              <a:t>怎样记录音的休止？</a:t>
            </a:r>
            <a:r>
              <a:rPr lang="zh-CN" altLang="en-US" sz="2000" dirty="0">
                <a:cs typeface="+mn-ea"/>
                <a:sym typeface="+mn-lt"/>
              </a:rPr>
              <a:t>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58429" y="2416211"/>
            <a:ext cx="4708966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cs typeface="+mn-ea"/>
                <a:sym typeface="+mn-lt"/>
              </a:rPr>
              <a:t>表示音的休止的符号叫休止符，用</a:t>
            </a:r>
            <a:r>
              <a:rPr lang="en-US" altLang="zh-CN" dirty="0">
                <a:cs typeface="+mn-ea"/>
                <a:sym typeface="+mn-lt"/>
              </a:rPr>
              <a:t>0</a:t>
            </a:r>
            <a:r>
              <a:rPr lang="zh-CN" altLang="en-US" dirty="0">
                <a:cs typeface="+mn-ea"/>
                <a:sym typeface="+mn-lt"/>
              </a:rPr>
              <a:t>来表示。 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cs typeface="+mn-ea"/>
                <a:sym typeface="+mn-lt"/>
              </a:rPr>
              <a:t>一个</a:t>
            </a:r>
            <a:r>
              <a:rPr lang="en-US" altLang="zh-CN" dirty="0">
                <a:cs typeface="+mn-ea"/>
                <a:sym typeface="+mn-lt"/>
              </a:rPr>
              <a:t>0</a:t>
            </a:r>
            <a:r>
              <a:rPr lang="zh-CN" altLang="en-US" dirty="0">
                <a:cs typeface="+mn-ea"/>
                <a:sym typeface="+mn-lt"/>
              </a:rPr>
              <a:t>表示休止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拍。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en-US" altLang="zh-CN" dirty="0">
                <a:cs typeface="+mn-ea"/>
                <a:sym typeface="+mn-lt"/>
              </a:rPr>
              <a:t>0 0</a:t>
            </a:r>
            <a:r>
              <a:rPr lang="zh-CN" altLang="en-US" dirty="0">
                <a:cs typeface="+mn-ea"/>
                <a:sym typeface="+mn-lt"/>
              </a:rPr>
              <a:t>表示休止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拍。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en-US" altLang="zh-CN" dirty="0">
                <a:cs typeface="+mn-ea"/>
                <a:sym typeface="+mn-lt"/>
              </a:rPr>
              <a:t>0 0 0</a:t>
            </a:r>
            <a:r>
              <a:rPr lang="zh-CN" altLang="en-US" dirty="0">
                <a:cs typeface="+mn-ea"/>
                <a:sym typeface="+mn-lt"/>
              </a:rPr>
              <a:t>表示休止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拍。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en-US" altLang="zh-CN" dirty="0">
                <a:cs typeface="+mn-ea"/>
                <a:sym typeface="+mn-lt"/>
              </a:rPr>
              <a:t>0 0 0 0</a:t>
            </a:r>
            <a:r>
              <a:rPr lang="zh-CN" altLang="en-US" dirty="0">
                <a:cs typeface="+mn-ea"/>
                <a:sym typeface="+mn-lt"/>
              </a:rPr>
              <a:t>表示休止</a:t>
            </a: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拍。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31666" y="2436198"/>
            <a:ext cx="4501905" cy="34229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320" y="254000"/>
            <a:ext cx="11897360" cy="6350000"/>
          </a:xfrm>
          <a:prstGeom prst="roundRect">
            <a:avLst>
              <a:gd name="adj" fmla="val 581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7200" y="601883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5B9BD5"/>
                </a:solidFill>
                <a:cs typeface="+mn-ea"/>
                <a:sym typeface="+mn-lt"/>
              </a:rPr>
              <a:t>第一章节  音符</a:t>
            </a:r>
            <a:endParaRPr lang="zh-CN" altLang="en-US" sz="32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30693" y="1525217"/>
            <a:ext cx="33306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音符时值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36851" y="2418164"/>
            <a:ext cx="6701018" cy="4308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cs typeface="+mn-ea"/>
                <a:sym typeface="+mn-lt"/>
              </a:rPr>
              <a:t>名称          简谱            时值         休止符              简谱</a:t>
            </a:r>
            <a:endParaRPr lang="zh-CN" altLang="en-US" sz="2000" dirty="0"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cs typeface="+mn-ea"/>
                <a:sym typeface="+mn-lt"/>
              </a:rPr>
              <a:t>全音符      </a:t>
            </a:r>
            <a:r>
              <a:rPr lang="en-US" altLang="zh-CN" sz="2000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5 — — —    四拍       全休止符            0 0 0 0</a:t>
            </a:r>
            <a:endParaRPr lang="zh-CN" altLang="en-US" sz="2000" dirty="0"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cs typeface="+mn-ea"/>
                <a:sym typeface="+mn-lt"/>
              </a:rPr>
              <a:t>二分音符   </a:t>
            </a:r>
            <a:r>
              <a:rPr lang="en-US" altLang="zh-CN" sz="2000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5 —           二拍       </a:t>
            </a:r>
            <a:r>
              <a:rPr lang="en-US" altLang="zh-CN" sz="2000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二分休止符         0 0</a:t>
            </a:r>
            <a:endParaRPr lang="zh-CN" altLang="en-US" sz="2000" dirty="0"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cs typeface="+mn-ea"/>
                <a:sym typeface="+mn-lt"/>
              </a:rPr>
              <a:t>四分音符   </a:t>
            </a:r>
            <a:r>
              <a:rPr lang="en-US" altLang="zh-CN" sz="2000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5                一拍       </a:t>
            </a:r>
            <a:r>
              <a:rPr lang="en-US" altLang="zh-CN" sz="2000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四分休止符         0</a:t>
            </a:r>
            <a:endParaRPr lang="zh-CN" altLang="en-US" sz="2000" dirty="0"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cs typeface="+mn-ea"/>
                <a:sym typeface="+mn-lt"/>
              </a:rPr>
              <a:t>八分音符    </a:t>
            </a:r>
            <a:r>
              <a:rPr lang="zh-CN" altLang="en-US" sz="2000" u="sng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                1/2 拍</a:t>
            </a:r>
            <a:r>
              <a:rPr lang="en-US" altLang="zh-CN" sz="2000" dirty="0">
                <a:cs typeface="+mn-ea"/>
                <a:sym typeface="+mn-lt"/>
              </a:rPr>
              <a:t>     </a:t>
            </a:r>
            <a:r>
              <a:rPr lang="zh-CN" altLang="en-US" sz="2000" dirty="0">
                <a:cs typeface="+mn-ea"/>
                <a:sym typeface="+mn-lt"/>
              </a:rPr>
              <a:t>八分休止符       </a:t>
            </a:r>
            <a:r>
              <a:rPr lang="en-US" altLang="zh-CN" sz="2000" dirty="0">
                <a:cs typeface="+mn-ea"/>
                <a:sym typeface="+mn-lt"/>
              </a:rPr>
              <a:t>  </a:t>
            </a:r>
            <a:r>
              <a:rPr lang="zh-CN" altLang="en-US" sz="2000" u="sng" dirty="0">
                <a:cs typeface="+mn-ea"/>
                <a:sym typeface="+mn-lt"/>
              </a:rPr>
              <a:t>0</a:t>
            </a:r>
            <a:endParaRPr lang="zh-CN" altLang="en-US" sz="2000" u="sng" dirty="0"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cs typeface="+mn-ea"/>
                <a:sym typeface="+mn-lt"/>
              </a:rPr>
              <a:t>十六分音符 </a:t>
            </a:r>
            <a:r>
              <a:rPr lang="zh-CN" altLang="en-US" sz="2000" u="sng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               1/4 拍</a:t>
            </a:r>
            <a:r>
              <a:rPr lang="en-US" altLang="zh-CN" sz="2000" dirty="0">
                <a:cs typeface="+mn-ea"/>
                <a:sym typeface="+mn-lt"/>
              </a:rPr>
              <a:t>      </a:t>
            </a:r>
            <a:r>
              <a:rPr lang="zh-CN" altLang="en-US" sz="2000" dirty="0">
                <a:cs typeface="+mn-ea"/>
                <a:sym typeface="+mn-lt"/>
              </a:rPr>
              <a:t>十六分休止符   </a:t>
            </a:r>
            <a:r>
              <a:rPr lang="en-US" altLang="zh-CN" sz="2000" dirty="0">
                <a:cs typeface="+mn-ea"/>
                <a:sym typeface="+mn-lt"/>
              </a:rPr>
              <a:t>  </a:t>
            </a:r>
            <a:r>
              <a:rPr lang="zh-CN" altLang="en-US" sz="2000" u="sng" dirty="0">
                <a:cs typeface="+mn-ea"/>
                <a:sym typeface="+mn-lt"/>
              </a:rPr>
              <a:t>0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5218" y="2135676"/>
            <a:ext cx="4257973" cy="42579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307690" y="2157107"/>
            <a:ext cx="35766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第二章节</a:t>
            </a:r>
            <a:endParaRPr lang="zh-CN" altLang="en-US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5B9BD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72483" y="3602620"/>
            <a:ext cx="62470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音的长短与强弱</a:t>
            </a:r>
            <a:endParaRPr lang="zh-CN" altLang="en-US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5B9BD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50yfgx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2495</Words>
  <Application>WPS 演示</Application>
  <PresentationFormat>自定义</PresentationFormat>
  <Paragraphs>191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Arial Unicode MS</vt:lpstr>
      <vt:lpstr>Calibri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音乐基础知识</dc:title>
  <dc:creator>第一PPT</dc:creator>
  <cp:keywords>www.1ppt.com</cp:keywords>
  <dc:description>www.1ppt.com</dc:description>
  <cp:lastModifiedBy>铭</cp:lastModifiedBy>
  <cp:revision>7</cp:revision>
  <dcterms:created xsi:type="dcterms:W3CDTF">2021-07-22T12:50:00Z</dcterms:created>
  <dcterms:modified xsi:type="dcterms:W3CDTF">2022-02-11T01:31:58Z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6855BFFC7C9B4D7EAC5425533C907BB5</vt:lpwstr>
  </property>
  <property fmtid="{D5CDD505-2E9C-101B-9397-08002B2CF9AE}" pid="3" name="KSOProductBuildVer">
    <vt:lpwstr>2052-11.1.0.11194</vt:lpwstr>
  </property>
</Properties>
</file>