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360" r:id="rId3"/>
    <p:sldId id="361" r:id="rId4"/>
    <p:sldId id="362" r:id="rId5"/>
    <p:sldId id="363" r:id="rId6"/>
    <p:sldId id="280" r:id="rId7"/>
    <p:sldId id="325" r:id="rId8"/>
    <p:sldId id="364" r:id="rId9"/>
    <p:sldId id="327" r:id="rId10"/>
    <p:sldId id="328" r:id="rId11"/>
    <p:sldId id="329" r:id="rId12"/>
    <p:sldId id="365" r:id="rId13"/>
    <p:sldId id="331" r:id="rId14"/>
    <p:sldId id="332" r:id="rId15"/>
    <p:sldId id="333" r:id="rId16"/>
    <p:sldId id="334" r:id="rId17"/>
    <p:sldId id="335" r:id="rId18"/>
    <p:sldId id="366" r:id="rId19"/>
    <p:sldId id="337" r:id="rId20"/>
    <p:sldId id="338" r:id="rId21"/>
    <p:sldId id="339" r:id="rId22"/>
    <p:sldId id="326" r:id="rId23"/>
    <p:sldId id="330" r:id="rId24"/>
    <p:sldId id="367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55F"/>
    <a:srgbClr val="E11624"/>
    <a:srgbClr val="DC2A3E"/>
    <a:srgbClr val="FFDD00"/>
    <a:srgbClr val="FF7700"/>
    <a:srgbClr val="396BA8"/>
    <a:srgbClr val="0C142E"/>
    <a:srgbClr val="1C0E2D"/>
    <a:srgbClr val="4A78AB"/>
    <a:srgbClr val="F5D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6314" autoAdjust="0"/>
  </p:normalViewPr>
  <p:slideViewPr>
    <p:cSldViewPr snapToGrid="0">
      <p:cViewPr varScale="1">
        <p:scale>
          <a:sx n="58" d="100"/>
          <a:sy n="58" d="100"/>
        </p:scale>
        <p:origin x="-78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9F003-C74D-48E4-9B4E-261A62AC3A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6DA27-7917-44E1-B1B1-10C99A84E75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85244" y="6414793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183208" y="59652"/>
            <a:ext cx="3205098" cy="5195191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018975" y="59652"/>
            <a:ext cx="738664" cy="4832604"/>
            <a:chOff x="6943556" y="187245"/>
            <a:chExt cx="738664" cy="4832604"/>
          </a:xfrm>
        </p:grpSpPr>
        <p:sp>
          <p:nvSpPr>
            <p:cNvPr id="13" name="文本框 12"/>
            <p:cNvSpPr txBox="1"/>
            <p:nvPr/>
          </p:nvSpPr>
          <p:spPr>
            <a:xfrm>
              <a:off x="6943556" y="1275163"/>
              <a:ext cx="738664" cy="29865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中秋主题班会</a:t>
              </a:r>
              <a:endParaRPr lang="zh-CN" altLang="en-US" sz="3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7315201" y="187245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7298872" y="4013574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6096000" y="3245443"/>
            <a:ext cx="923330" cy="17774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今夜鄜州月，闺中只独看。遥怜小儿女，未解忆长安。</a:t>
            </a:r>
            <a:endParaRPr lang="zh-CN" altLang="en-US" sz="1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香雾云鬟湿，清辉玉臂寒。何时倚虚幌，双照泪痕干。</a:t>
            </a:r>
            <a:endParaRPr lang="zh-CN" altLang="en-US" sz="1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67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5" tmFilter="0, 0; 0.125,0.2665; 0.25,0.4; 0.375,0.465; 0.5,0.5;  0.625,0.535; 0.75,0.6; 0.875,0.7335; 1,1">
                                          <p:stCondLst>
                                            <p:cond delay="24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4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67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45" tmFilter="0, 0; 0.125,0.2665; 0.25,0.4; 0.375,0.465; 0.5,0.5;  0.625,0.535; 0.75,0.6; 0.875,0.7335; 1,1">
                                          <p:stCondLst>
                                            <p:cond delay="24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4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21276" y="1822233"/>
            <a:ext cx="10003670" cy="234410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此传说最早见于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汉乐府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董逃行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：“玉兔长跪捣药蛤蟆丸，奉上陛下一玉盘，服此药可得神仙。”相传月亮之中有一只兔子，浑身洁白如玉，所以称作“玉兔”。这种白兔拿着玉杵，跪地捣药，成蛤蟆丸，服用此等药丸可以长生成仙。玉兔恐怕是嫦娥在广寒宫中最早的玩伴吧。 小结：前三大中秋故事处处带有神话传说的影子，关于三者之间的联系，有一说是这样的：相传羿从西王母那里得到了不死药，交给姮娥保管。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06353" y="1030951"/>
            <a:ext cx="333990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玉兔捣药</a:t>
            </a:r>
            <a:endParaRPr lang="zh-CN" altLang="en-US" sz="44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 l="22532" t="7868" r="24478" b="8634"/>
          <a:stretch>
            <a:fillRect/>
          </a:stretch>
        </p:blipFill>
        <p:spPr>
          <a:xfrm>
            <a:off x="-119921" y="3251007"/>
            <a:ext cx="2283155" cy="35976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 l="22532" t="7868" r="24478" b="8634"/>
          <a:stretch>
            <a:fillRect/>
          </a:stretch>
        </p:blipFill>
        <p:spPr>
          <a:xfrm>
            <a:off x="10208648" y="4014734"/>
            <a:ext cx="1798474" cy="28339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风俗习惯</a:t>
            </a:r>
            <a:endParaRPr lang="zh-CN" altLang="en-US" sz="7200" spc="-300" dirty="0">
              <a:ln w="6350">
                <a:noFill/>
              </a:ln>
              <a:solidFill>
                <a:srgbClr val="16255F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叁</a:t>
            </a:r>
            <a:endParaRPr lang="zh-CN" altLang="en-US" sz="96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92782" y="1532456"/>
            <a:ext cx="5501926" cy="373275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洛中记闻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记载，唐僖宗在中秋节吃月饼，感觉味道极美，便命御膳房用红绫包裹月饼赏赐给新科进士们。这可能是我们能够看到的最早关于月饼的记载。到了宋代，月饼有“荷叶”、“金花”、“芙蓉”等等雅称，其制作方法也更加精致。诗人苏东坡有诗称赞说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:“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小饼如嚼月，中有酥与饴。”酥是油酥，饴就是糖，其味道甜脆香美可想而知。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92782" y="766264"/>
            <a:ext cx="390500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8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吃月饼</a:t>
            </a:r>
            <a:endParaRPr lang="zh-CN" altLang="en-US" sz="48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47117" y="1355039"/>
            <a:ext cx="5768603" cy="2953181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在古代有“秋暮夕月”的习俗。夕月，即祭拜月神。设大香案，摆上月饼、西瓜、苹果、红枣、李子、葡萄等祭品，其中月饼和西瓜是绝对不能少的。在月下，将月亮神像放在月亮的那个方向，红烛高燃，全家人依次拜祭月亮，然后由当家主妇切开团圆月饼。切的人预先算好全家共有多少人，在家的，在外地的，都要算在一起，不能切多也不能切少，大小要一样。</a:t>
            </a:r>
            <a:endParaRPr lang="zh-CN" altLang="en-US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4269" y="621505"/>
            <a:ext cx="3097369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8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拜月神</a:t>
            </a:r>
            <a:endParaRPr lang="zh-CN" altLang="en-US" sz="48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67976" y="761988"/>
            <a:ext cx="9144019" cy="6096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39143" y="1137455"/>
            <a:ext cx="10150927" cy="32710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来源于祭月，严肃的祭祀变成了轻松的欢娱。民间中秋赏月活动约始魏晋时期，但未成习。到了唐代，中秋赏月、玩月颇为盛行，许多诗人的名篇中都有咏月的诗句。待到宋时，形成了以赏月活动为中心的中秋民俗节日，正式定为中秋节。与唐人不同，宋人赏月更多的是感物伤怀，常以阴晴圆缺，喻人情事态，即使中秋之夜，明月的清光也掩饰不住宋人的伤感。但对宋人来说，中秋还有另外一种形态，即中秋是世俗欢愉的节日：“中秋节前，诸店皆卖新酒，贵家结饰台榭，民家争占酒楼玩月，笙歌远闻千里，嬉戏连坐至晓”。宋代的中秋夜是不眠之夜，夜市通宵营业，玩月游人，达旦不绝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47774" y="348285"/>
            <a:ext cx="314933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赏月</a:t>
            </a:r>
            <a:endParaRPr lang="zh-CN" altLang="en-US" sz="44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02436" y="3989308"/>
            <a:ext cx="3074233" cy="30742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320203" y="4088973"/>
            <a:ext cx="2871797" cy="28717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892105" y="1936538"/>
            <a:ext cx="6398999" cy="280942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 中秋夜灯内燃烛用绳系于竹竿上，高悬于瓦檐或露台上，或用小灯砌成字形或种种形状，挂于家屋高处，俗称“树中秋”或“竖中秋”。富贵之家所悬之灯，高可数丈，家人聚于灯下欢饮为乐，平常百姓则竖一旗杆，灯笼两个，也自取其乐。满城灯火不啻琉璃世界。看来从古至今中秋燃灯之俗其规模似乎仅次于元宵灯节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6396" y="1173739"/>
            <a:ext cx="318781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放孔明灯</a:t>
            </a:r>
            <a:endParaRPr lang="zh-CN" altLang="en-US" sz="44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12" y="464400"/>
            <a:ext cx="5193302" cy="53517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39448" y="1438862"/>
            <a:ext cx="6466328" cy="32710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桂花有“九里香”之誉，是我国人民十分喜爱的一种传统名贵花木。自古以来，人们把桂花及其果实视为“天降灵实”，作为崇高、美好、吉祥的象征。因此人们称誉好的儿孙为“桂子兰孙”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;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把“进士及第”或考上了状元，称之为“蟾宫折桂”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;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把月宫称为“桂宫”，以“桂魄”比喻月亮。而且，我国劳动人民还以桂花和月亮为题材，创造了许许多</a:t>
            </a:r>
            <a:r>
              <a:rPr lang="zh-CN" altLang="en-US" sz="2000" dirty="0" smtClean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多优美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动听的神话故事，世代相传。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9387" y="592686"/>
            <a:ext cx="322135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饮桂花酒</a:t>
            </a:r>
            <a:endParaRPr lang="zh-CN" altLang="en-US" sz="44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833" y="330356"/>
            <a:ext cx="5765855" cy="68568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诗词歌赋</a:t>
            </a:r>
            <a:endParaRPr lang="zh-CN" altLang="en-US" sz="7200" spc="-300" dirty="0">
              <a:ln w="6350">
                <a:noFill/>
              </a:ln>
              <a:solidFill>
                <a:srgbClr val="16255F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肆</a:t>
            </a:r>
            <a:endParaRPr lang="zh-CN" altLang="en-US" sz="96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3021" y="2616628"/>
            <a:ext cx="5262979" cy="304698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明月几时有？把酒问青天。不知天上宫阙、今夕是何年？我欲乘风归去，惟恐琼楼玉宇，高处不胜寒．起舞弄清影，何似在人间？  转朱阁，低绮户，照无眠。不应有恨、何事长向别时圆？人有悲欢离合，月有阴晴圆缺，此事古难全。但愿人长久，千里共蝉娟。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1905506"/>
            <a:ext cx="10291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水调歌头</a:t>
            </a:r>
            <a:endParaRPr lang="zh-CN" altLang="en-US" sz="4800" b="1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816" y="-1523494"/>
            <a:ext cx="705307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944839" y="713371"/>
            <a:ext cx="10291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月下独酌</a:t>
            </a:r>
            <a:endParaRPr lang="zh-CN" altLang="en-US" sz="4800" b="1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55179" y="1327439"/>
            <a:ext cx="5355312" cy="38889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花间一壶酒，独酌无相亲。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举杯邀明月，对影成三人。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月既不解饮，影徒随我身。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暂伴月将影，行乐须及春。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我歌月徘徊，我舞影零乱。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醒时同交欢，醉后各分散。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永结无情游，相期邈云汉。 </a:t>
            </a:r>
            <a:endParaRPr lang="zh-CN" altLang="en-US" sz="24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74136" y="1851293"/>
            <a:ext cx="615553" cy="1891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28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李白</a:t>
            </a:r>
            <a:endParaRPr lang="zh-CN" altLang="en-US" sz="28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841" y="1589393"/>
            <a:ext cx="5275018" cy="57262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387462" y="1247681"/>
            <a:ext cx="7109639" cy="3401104"/>
          </a:xfrm>
          <a:prstGeom prst="rect">
            <a:avLst/>
          </a:prstGeom>
          <a:effectLst>
            <a:glow rad="1905000">
              <a:schemeClr val="bg1">
                <a:alpha val="32000"/>
              </a:schemeClr>
            </a:glow>
          </a:effectLst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中秋节是我国的传统佳节。根据史籍的记载，“中秋”一词最早出现在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周礼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一书中。到魏晋时，有“谕尚书镇牛淆，中秋夕与左右微服泛江”的记载。直到唐朝初年，中秋节才成为固定的节日。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唐书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太宗记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记载有“八月十五中秋节”。中秋节的盛行始于宋朝，至明清时，已与元旦齐名，成为我国的主要节日之一。这也是我国仅次于春节的第二大传统节日。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60367" y="1091764"/>
            <a:ext cx="3139321" cy="28435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床前明月光，疑是地上霜。 </a:t>
            </a:r>
            <a:br>
              <a:rPr lang="zh-CN" altLang="en-US" sz="32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32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举头望明月，低头思故乡。 </a:t>
            </a:r>
            <a:endParaRPr lang="en-US" altLang="zh-CN" sz="3200" kern="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57806" y="1069994"/>
            <a:ext cx="861774" cy="26175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spc="3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夜静思</a:t>
            </a:r>
            <a:endParaRPr lang="zh-CN" altLang="en-US" sz="4400" b="1" spc="3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19252" y="2394624"/>
            <a:ext cx="677108" cy="23982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李白</a:t>
            </a:r>
            <a:endParaRPr lang="zh-CN" altLang="en-US" sz="3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936617" y="209862"/>
            <a:ext cx="7628500" cy="69929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266552" y="1287415"/>
            <a:ext cx="2769989" cy="4850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海上生明月，天涯共此时。 </a:t>
            </a:r>
            <a:b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情人怨遥夜，竟夕起相思！ </a:t>
            </a:r>
            <a:b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灭烛怜光满，披衣觉露滋。 </a:t>
            </a:r>
            <a:b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不堪盈手赠，还寝梦佳期。 </a:t>
            </a:r>
            <a:endParaRPr lang="en-US" altLang="zh-CN" sz="2800" kern="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15843" y="1363833"/>
            <a:ext cx="800219" cy="26710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望月怀远</a:t>
            </a:r>
            <a:endParaRPr lang="zh-CN" altLang="en-US" sz="4000" b="1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82326" y="1935567"/>
            <a:ext cx="677108" cy="26710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张九龄</a:t>
            </a:r>
            <a:endParaRPr lang="zh-CN" altLang="en-US" sz="3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293" y="52466"/>
            <a:ext cx="6858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5166" y="610471"/>
            <a:ext cx="2954655" cy="46460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秋空明月悬，光彩露沾湿。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惊鹊栖未定，飞萤卷帘入。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庭槐寒影疏，邻杵夜声急。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佳期旷何许！望望空伫立。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endParaRPr lang="en-US" altLang="zh-CN" sz="2400" kern="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27746" y="610471"/>
            <a:ext cx="800219" cy="31605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秋宵月下有怀</a:t>
            </a:r>
            <a:endParaRPr lang="zh-CN" altLang="en-US" sz="4000" b="1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23261" y="1594565"/>
            <a:ext cx="677108" cy="31605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孟浩然</a:t>
            </a:r>
            <a:endParaRPr lang="zh-CN" altLang="en-US" sz="3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1377" y="-131759"/>
            <a:ext cx="6858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183208" y="59652"/>
            <a:ext cx="3205098" cy="5195191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018975" y="59652"/>
            <a:ext cx="738664" cy="4832604"/>
            <a:chOff x="6943556" y="187245"/>
            <a:chExt cx="738664" cy="4832604"/>
          </a:xfrm>
        </p:grpSpPr>
        <p:sp>
          <p:nvSpPr>
            <p:cNvPr id="13" name="文本框 12"/>
            <p:cNvSpPr txBox="1"/>
            <p:nvPr/>
          </p:nvSpPr>
          <p:spPr>
            <a:xfrm>
              <a:off x="6943556" y="1275163"/>
              <a:ext cx="738664" cy="29865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谢谢您的观看</a:t>
              </a:r>
              <a:endParaRPr lang="zh-CN" altLang="en-US" sz="3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7315201" y="187245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7298872" y="4013574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6096000" y="3245443"/>
            <a:ext cx="923330" cy="17774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今夜鄜州月，闺中只独看。遥怜小儿女，未解忆长安。</a:t>
            </a:r>
            <a:endParaRPr lang="zh-CN" altLang="en-US" sz="1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香雾云鬟湿，清辉玉臂寒。何时倚虚幌，双照泪痕干。</a:t>
            </a:r>
            <a:endParaRPr lang="zh-CN" altLang="en-US" sz="12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9000">
        <p15:prstTrans prst="prestige"/>
      </p:transition>
    </mc:Choice>
    <mc:Fallback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76201" y="937405"/>
            <a:ext cx="1292662" cy="18475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b="1" spc="-3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目录</a:t>
            </a:r>
            <a:endParaRPr lang="zh-CN" altLang="en-US" sz="7200" b="1" spc="-3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31252" y="2292351"/>
            <a:ext cx="800219" cy="20648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中秋由来</a:t>
            </a:r>
            <a:endParaRPr lang="zh-CN" altLang="en-US" sz="4000" spc="-300" dirty="0">
              <a:ln w="6350">
                <a:noFill/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6261" y="2314214"/>
            <a:ext cx="800219" cy="22761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神话传说</a:t>
            </a:r>
            <a:endParaRPr lang="zh-CN" altLang="en-US" sz="4000" spc="-300" dirty="0">
              <a:ln w="6350">
                <a:noFill/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60312" y="2208115"/>
            <a:ext cx="800219" cy="1999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风俗习惯</a:t>
            </a:r>
            <a:endParaRPr lang="zh-CN" altLang="en-US" sz="4000" spc="-300" dirty="0">
              <a:ln w="6350">
                <a:noFill/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58915" y="2410836"/>
            <a:ext cx="800219" cy="20363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诗词歌赋</a:t>
            </a:r>
            <a:endParaRPr lang="zh-CN" altLang="en-US" sz="4000" spc="-300" dirty="0">
              <a:ln w="6350">
                <a:noFill/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31252" y="1269632"/>
            <a:ext cx="831203" cy="923330"/>
            <a:chOff x="4655197" y="358345"/>
            <a:chExt cx="831203" cy="923330"/>
          </a:xfrm>
        </p:grpSpPr>
        <p:sp>
          <p:nvSpPr>
            <p:cNvPr id="17" name="文本框 16"/>
            <p:cNvSpPr txBox="1"/>
            <p:nvPr/>
          </p:nvSpPr>
          <p:spPr>
            <a:xfrm>
              <a:off x="4655197" y="358345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壹</a:t>
              </a:r>
              <a:endParaRPr lang="zh-CN" altLang="en-US" sz="5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659665" y="449705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81788" y="1323035"/>
            <a:ext cx="854937" cy="923330"/>
            <a:chOff x="5877497" y="856229"/>
            <a:chExt cx="854937" cy="923330"/>
          </a:xfrm>
        </p:grpSpPr>
        <p:sp>
          <p:nvSpPr>
            <p:cNvPr id="24" name="文本框 23"/>
            <p:cNvSpPr txBox="1"/>
            <p:nvPr/>
          </p:nvSpPr>
          <p:spPr>
            <a:xfrm>
              <a:off x="5877497" y="856229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贰</a:t>
              </a:r>
              <a:endParaRPr lang="zh-CN" altLang="en-US" sz="5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905699" y="909339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314287" y="1290404"/>
            <a:ext cx="846243" cy="923330"/>
            <a:chOff x="7058343" y="1493121"/>
            <a:chExt cx="846243" cy="923330"/>
          </a:xfrm>
        </p:grpSpPr>
        <p:sp>
          <p:nvSpPr>
            <p:cNvPr id="28" name="文本框 27"/>
            <p:cNvSpPr txBox="1"/>
            <p:nvPr/>
          </p:nvSpPr>
          <p:spPr>
            <a:xfrm>
              <a:off x="7058343" y="1493121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叁</a:t>
              </a:r>
              <a:endParaRPr lang="zh-CN" altLang="en-US" sz="5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077851" y="1538801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12890" y="1380129"/>
            <a:ext cx="855997" cy="923330"/>
            <a:chOff x="8220741" y="1954786"/>
            <a:chExt cx="855997" cy="923330"/>
          </a:xfrm>
        </p:grpSpPr>
        <p:sp>
          <p:nvSpPr>
            <p:cNvPr id="31" name="文本框 30"/>
            <p:cNvSpPr txBox="1"/>
            <p:nvPr/>
          </p:nvSpPr>
          <p:spPr>
            <a:xfrm>
              <a:off x="8220741" y="1954786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肆</a:t>
              </a:r>
              <a:endParaRPr lang="zh-CN" altLang="en-US" sz="5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250003" y="1954786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中秋由来</a:t>
            </a:r>
            <a:endParaRPr lang="zh-CN" altLang="en-US" sz="7200" spc="-300" dirty="0">
              <a:ln w="6350">
                <a:noFill/>
              </a:ln>
              <a:solidFill>
                <a:srgbClr val="16255F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壹</a:t>
            </a:r>
            <a:endParaRPr lang="zh-CN" altLang="en-US" sz="96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637686" y="1602877"/>
            <a:ext cx="6547302" cy="32710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 中秋节有悠久的历史，和其它传统节日一样，也是慢慢发展形成的，古代帝王有春天祭日，秋天祭月的礼制，早在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周礼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一书中，已有“中秋”一词的记载。后来贵族和文人学士也仿效起来，在中秋时节，对着天上又亮又圆一轮皓月，观赏祭拜，寄托情怀，这种习俗就这样传到民间，形成一个传统的活动，一直到了唐代，这种祭月的风俗更为人们重视，中秋节才成为固定的节日。</a:t>
            </a: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65117" y="885588"/>
            <a:ext cx="2820521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4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 秋 由 来</a:t>
            </a:r>
            <a:endParaRPr lang="zh-CN" altLang="en-US" sz="4400" spc="-300" dirty="0">
              <a:ln w="6350">
                <a:noFill/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-157296" y="344774"/>
            <a:ext cx="7019565" cy="70241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70781" y="1744660"/>
            <a:ext cx="6005440" cy="336867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 每年农历八月十五日，是传统的中秋佳节。这时是一年秋季的中期，所以被称为中秋。在中国的农历里，一年分为四季，每季又分为孟、仲、季三个部分，因而中秋也称仲秋。八月十五的月亮比其他几个月的满月更圆，更明亮，所以又叫做“月夕”“八月节”。此夜，人们仰望天空如玉如盘的朗朗明月，自然会期盼家人团聚。远在他乡的游子，也借此寄托自己对故乡和亲人的思念之情。所以，中秋又称“团圆节”。</a:t>
            </a:r>
            <a:endParaRPr lang="zh-CN" altLang="en-US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3953" y="844245"/>
            <a:ext cx="2747425" cy="69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 秋 由 来</a:t>
            </a:r>
            <a:endParaRPr lang="zh-CN" altLang="en-US" sz="4000" spc="-300" dirty="0">
              <a:ln w="6350">
                <a:noFill/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5591331" y="-352507"/>
            <a:ext cx="6767652" cy="73304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 b="20247"/>
          <a:stretch>
            <a:fillRect/>
          </a:stretch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/>
          <a:srcRect l="21849" t="23376" r="18614" b="14340"/>
          <a:stretch>
            <a:fillRect/>
          </a:stretch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/>
          <a:srcRect l="21849" t="23376" r="18614" b="14340"/>
          <a:stretch>
            <a:fillRect/>
          </a:stretch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/>
          <a:srcRect b="20518"/>
          <a:stretch>
            <a:fillRect/>
          </a:stretch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神话传说</a:t>
            </a:r>
            <a:endParaRPr lang="zh-CN" altLang="en-US" sz="7200" spc="-300" dirty="0">
              <a:ln w="6350">
                <a:noFill/>
              </a:ln>
              <a:solidFill>
                <a:srgbClr val="16255F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贰</a:t>
            </a:r>
            <a:endParaRPr lang="zh-CN" altLang="en-US" sz="96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21677" y="1863197"/>
            <a:ext cx="5559523" cy="300460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相传，嫦娥偷吃了丈夫后羿从西王母那儿讨来的不死之药后，飞到月宫。但琼楼玉宇，高处不胜寒，所谓“嫦娥应悔偷灵药，碧海青天夜夜心”，正是她倍感孤寂之心情的写照。后来，嫦娥向丈夫倾诉懊悔说：“明天乃月圆之候，你用面粉作丸，团团如圆月形状，放在屋子的西北方向，然后再连续呼唤我的名字。三更时分，我就可以回家来了。”翌日，照妻子的吩咐去做，届时嫦娥果由月中飞来，夫妻重圆。中秋节做月饼供嫦娥的风俗，也是由此形成。</a:t>
            </a:r>
            <a:endParaRPr lang="zh-CN" altLang="en-US" sz="16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99263" y="1172419"/>
            <a:ext cx="2811126" cy="685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36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嫦娥奔月</a:t>
            </a:r>
            <a:endParaRPr lang="zh-CN" altLang="en-US" sz="36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6172" y="1249836"/>
            <a:ext cx="5237278" cy="52372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37738" y="1614602"/>
            <a:ext cx="5768604" cy="263527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相传月亮上的广寒宫前的桂树生长繁茂，有五百多丈高，下边有一个人常在砍伐它，但是每次砍下去之后，被砍的地方又立即合拢了。几千年来，就这样随砍随合，这棵桂树永远也不能被砍光。据说这个砍树的人名叫吴刚，是汉朝西河人，曾跟随仙人修道，到了天界，但是他犯了错误，仙人就把他贬谪到月宫，日日做这种徒劳无功的苦差使，以示惩处。李白诗中有“欲斫月中桂，持为寒者薪”的记载。</a:t>
            </a:r>
            <a:endParaRPr lang="zh-CN" altLang="en-US" sz="16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37738" y="799996"/>
            <a:ext cx="362092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吴刚伐桂</a:t>
            </a:r>
            <a:endParaRPr lang="zh-CN" altLang="en-US" sz="4400" spc="1000" dirty="0">
              <a:ln w="6350">
                <a:solidFill>
                  <a:srgbClr val="1A2330">
                    <a:alpha val="30000"/>
                  </a:srgbClr>
                </a:solidFill>
              </a:ln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6313309" y="192545"/>
            <a:ext cx="5959839" cy="7045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TUyOGM1NmI4ZmZkNTFiYjVkOTYzNWM3OTM0ZjZjZTg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2625</Words>
  <Application>WPS 演示</Application>
  <PresentationFormat>自定义</PresentationFormat>
  <Paragraphs>115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字体视界-NWE粗楷体</vt:lpstr>
      <vt:lpstr>微软雅黑</vt:lpstr>
      <vt:lpstr>Arial Unicode MS</vt:lpstr>
      <vt:lpstr>等线 Light</vt:lpstr>
      <vt:lpstr>等线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可爱卡通中秋节</dc:title>
  <dc:creator>第一PPT</dc:creator>
  <cp:keywords>www.1ppt.com</cp:keywords>
  <dc:description>www.1ppt.com</dc:description>
  <cp:lastModifiedBy>亼</cp:lastModifiedBy>
  <cp:revision>85</cp:revision>
  <dcterms:created xsi:type="dcterms:W3CDTF">2018-04-18T06:17:00Z</dcterms:created>
  <dcterms:modified xsi:type="dcterms:W3CDTF">2022-09-07T09:55:18Z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E719C5B9F5C940058104CA6B3A1E6BC9</vt:lpwstr>
  </property>
  <property fmtid="{D5CDD505-2E9C-101B-9397-08002B2CF9AE}" pid="3" name="KSOProductBuildVer">
    <vt:lpwstr>2052-11.1.0.12313</vt:lpwstr>
  </property>
</Properties>
</file>